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90" r:id="rId2"/>
    <p:sldId id="271" r:id="rId3"/>
    <p:sldId id="257" r:id="rId4"/>
    <p:sldId id="261" r:id="rId5"/>
    <p:sldId id="293" r:id="rId6"/>
    <p:sldId id="262" r:id="rId7"/>
    <p:sldId id="294" r:id="rId8"/>
    <p:sldId id="295" r:id="rId9"/>
    <p:sldId id="278" r:id="rId10"/>
    <p:sldId id="292" r:id="rId11"/>
    <p:sldId id="267" r:id="rId12"/>
    <p:sldId id="277" r:id="rId13"/>
    <p:sldId id="288" r:id="rId14"/>
    <p:sldId id="289" r:id="rId15"/>
    <p:sldId id="287" r:id="rId16"/>
    <p:sldId id="291" r:id="rId17"/>
    <p:sldId id="259" r:id="rId18"/>
    <p:sldId id="296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94"/>
  </p:normalViewPr>
  <p:slideViewPr>
    <p:cSldViewPr snapToGrid="0">
      <p:cViewPr varScale="1">
        <p:scale>
          <a:sx n="129" d="100"/>
          <a:sy n="129" d="100"/>
        </p:scale>
        <p:origin x="10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2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86381cf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86381cf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17f578e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17f578e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1ba7f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01ba7fb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Sole curiosity… crime analysis over the years in Austin, TX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From the bare eye, the months look evenly distributed when it comes to crime in general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17f578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17f578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0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86381c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86381c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7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8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c62c51a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c62c51a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7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737-7E3C-1AAD-7767-63DE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5872-0749-E6AA-9AAB-CEFD255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A99-28A5-59C8-6953-954FEC0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74B-D18A-2C3F-DE4F-961526B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BBC-4173-C880-BE9A-54305530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Public-Safety/Crime-Reports/fdj4-gpfu/about_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92850"/>
            <a:ext cx="5017500" cy="22324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Crime Trends in Austin: Seasonal Insights from 2003 to 2023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By: Julie, Prashant and Sarah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1;p14">
            <a:extLst>
              <a:ext uri="{FF2B5EF4-FFF2-40B4-BE49-F238E27FC236}">
                <a16:creationId xmlns:a16="http://schemas.microsoft.com/office/drawing/2014/main" id="{16D01803-24AB-B2CE-7F51-DB4FBF4309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55" y="563764"/>
            <a:ext cx="7579322" cy="412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0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Test 4: Auto Theft across Seasons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168800" y="1244416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N0: If seasons are not related to Auto theft, then particular seasons will not see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N1: If seasons are related to auto theft, then particular seasons will show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4933200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Chi-squared test: 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55.05096051276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P-value: 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6.696421256984824e-12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Reject null hypothesis: Seasons do influence auto theft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1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603D91-24D0-2C79-C62E-EE355CD162D9}"/>
              </a:ext>
            </a:extLst>
          </p:cNvPr>
          <p:cNvSpPr txBox="1"/>
          <p:nvPr/>
        </p:nvSpPr>
        <p:spPr>
          <a:xfrm>
            <a:off x="2912731" y="440703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of Occurrences by Decade</a:t>
            </a:r>
          </a:p>
        </p:txBody>
      </p:sp>
      <p:pic>
        <p:nvPicPr>
          <p:cNvPr id="9" name="Google Shape;66;p15">
            <a:extLst>
              <a:ext uri="{FF2B5EF4-FFF2-40B4-BE49-F238E27FC236}">
                <a16:creationId xmlns:a16="http://schemas.microsoft.com/office/drawing/2014/main" id="{D157E9A7-A8C3-E183-44AA-02B5A323CB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98" y="873149"/>
            <a:ext cx="5460799" cy="3763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0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6" y="733126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6"/>
            <a:ext cx="742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6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038438" y="711314"/>
            <a:ext cx="4024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2003-2013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-22.89% of 25,655 Total Occurrences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01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103893" y="659729"/>
            <a:ext cx="377223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2014-2023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+213.80% of 33,733 Total Occurrences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19700" y="98126"/>
            <a:ext cx="71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800" b="1" dirty="0">
                <a:solidFill>
                  <a:schemeClr val="dk2"/>
                </a:solidFill>
              </a:rPr>
              <a:t>Comparison of Occurrences Between Two Ten Year Periods</a:t>
            </a:r>
            <a:endParaRPr sz="18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45" y="1189584"/>
            <a:ext cx="6595505" cy="34196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DFBAF-2729-DF53-B2C3-3AE5E793CD0B}"/>
              </a:ext>
            </a:extLst>
          </p:cNvPr>
          <p:cNvSpPr txBox="1"/>
          <p:nvPr/>
        </p:nvSpPr>
        <p:spPr>
          <a:xfrm>
            <a:off x="1815049" y="450920"/>
            <a:ext cx="534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Percentage Increase in Auto Theft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Occurrences is approximately +155.05% over 20 Year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3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6225" y="383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Over the Years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4" y="1297825"/>
            <a:ext cx="5355403" cy="286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3" name="Picture 2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92722ADF-E2A5-0B26-E3B9-97C160AD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4" y="1502943"/>
            <a:ext cx="4145331" cy="2971800"/>
          </a:xfrm>
          <a:prstGeom prst="rect">
            <a:avLst/>
          </a:prstGeom>
        </p:spPr>
      </p:pic>
      <p:sp>
        <p:nvSpPr>
          <p:cNvPr id="2" name="Google Shape;161;p17">
            <a:extLst>
              <a:ext uri="{FF2B5EF4-FFF2-40B4-BE49-F238E27FC236}">
                <a16:creationId xmlns:a16="http://schemas.microsoft.com/office/drawing/2014/main" id="{89AF39AC-6F03-032A-4FED-7C8901264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6354" y="1498799"/>
            <a:ext cx="3403200" cy="306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N0: If seasons are not related to identity theft, then the Winter months will not see an increase in identity theft.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N1: If seasons are related to identity theft, then the Winter months will show an increase in identity theft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Chi-squared test: 164.8933382489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P-value: 1.6107138924223533e-35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Reject null hypothesis: Seasons are related to identity theft.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4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441F922B-D05D-CD3E-F16C-A2CCE882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57" y="1307850"/>
            <a:ext cx="6038086" cy="32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Seasons do influence crime in residential burglaries, shoplifting incidences, auto thefts, bicycle thefts, and identity theft.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4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CSV Source: </a:t>
            </a:r>
            <a:r>
              <a:rPr lang="en" dirty="0">
                <a:hlinkClick r:id="rId3"/>
              </a:rPr>
              <a:t>https://data.austintexas.gov/Public-Safety/Crime-Reports/fdj4-gpfu/about_data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Documentation and Tutorials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Libraries and Packages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Development Tools</a:t>
            </a:r>
            <a:r>
              <a:rPr lang="en" dirty="0"/>
              <a:t>: Visual Studio Code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Version Control</a:t>
            </a:r>
            <a:r>
              <a:rPr lang="en" dirty="0"/>
              <a:t>: Git and Github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Collaboration and Communication: Slack and Zoom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Instructional Staff: Travis Hopkins (Instructor)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                           Kian Layson (TA)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2E4-C5C6-1F3B-581D-ADBEC05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Basic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3D76-C47E-20A1-8C6D-9FD9483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7" y="1407859"/>
            <a:ext cx="3612615" cy="269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05F84-323D-6F89-7405-4AABF2751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03" y="1405998"/>
            <a:ext cx="3612615" cy="268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20489-630C-3497-0FC1-41999A252F80}"/>
              </a:ext>
            </a:extLst>
          </p:cNvPr>
          <p:cNvSpPr txBox="1"/>
          <p:nvPr/>
        </p:nvSpPr>
        <p:spPr>
          <a:xfrm>
            <a:off x="7083441" y="200461"/>
            <a:ext cx="14054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From the bare eye, the months look evenly distributed when it comes to crime in 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41702-5227-AA61-EBB5-0A481DBB78A4}"/>
              </a:ext>
            </a:extLst>
          </p:cNvPr>
          <p:cNvSpPr txBox="1"/>
          <p:nvPr/>
        </p:nvSpPr>
        <p:spPr>
          <a:xfrm>
            <a:off x="1635483" y="362043"/>
            <a:ext cx="1306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Sole curiosity… crime analysis over the years in Austin, TX</a:t>
            </a:r>
          </a:p>
        </p:txBody>
      </p:sp>
    </p:spTree>
    <p:extLst>
      <p:ext uri="{BB962C8B-B14F-4D97-AF65-F5344CB8AC3E}">
        <p14:creationId xmlns:p14="http://schemas.microsoft.com/office/powerpoint/2010/main" val="34418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A30-94B6-4E34-CCD9-112D7BD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Focus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838-46BA-C86C-795C-096E597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254461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types of theft crimes were reported the most?</a:t>
            </a:r>
          </a:p>
          <a:p>
            <a:pPr marL="146050" indent="0"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Critical value =7.814727903251179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10CF-B5D8-C853-C2BB-833278D7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12" y="599323"/>
            <a:ext cx="4396458" cy="42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0D9-8A00-D15D-D760-2A87613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Residential Burglaries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D7-DE30-CC5F-1AA9-9F543C0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801248" cy="3263504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Looks to be less in the Winter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68.10559048133163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p-value: 1.0860061995797653e-14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 this tells us that we can reject the null hypothesis and say 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RESIDENTIAL BURGLARIES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9019-6F90-AA85-9376-D13129A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6803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049-DA36-E04D-86D1-938ED06B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Shoplifting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7FF7-23C9-C650-DD84-1AB3A71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754910" cy="3263504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Pretty even, but maybe less in the fall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8.155594276196815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0.04290314382794721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number is still above the critical value, and P-Value is still lower than 0.05. Although, the values are closer than the other topics of study.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SHOPLIFTING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D12B-70ED-8307-3AA1-D4C16842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9175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EF7-C8EC-77CD-A3B9-0CEA3979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Bicycle Thefts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F74-B031-DE87-253A-EA4171A4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866120" cy="3263504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 In The Winter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In The Summer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133.9015818401975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7.801563909349704e-29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 this tells us that we can reject the null hypothesis and say 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BICYCLE THEFTS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E52C3-A37D-38B1-3108-5146788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31" y="770930"/>
            <a:ext cx="3971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EF6-29F3-D747-F007-7BA418F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CRIMES BY SEASON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D8-1A91-3833-3624-EE87FE4F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133982" cy="32635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280.6044358946858 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1.566923504984882e-60</a:t>
            </a:r>
          </a:p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REJECT NULL HYPOTHESIS 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means.. Season could be having an impact on crime rate!!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7A4C-AC81-65CC-13A3-2351045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73" y="1268016"/>
            <a:ext cx="4095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1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6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27005" y="276643"/>
            <a:ext cx="443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dk2"/>
                </a:solidFill>
              </a:rPr>
              <a:t>Auto Theft</a:t>
            </a:r>
          </a:p>
          <a:p>
            <a:pPr algn="ctr"/>
            <a:r>
              <a:rPr lang="en" sz="1800" dirty="0">
                <a:solidFill>
                  <a:schemeClr val="dk2"/>
                </a:solidFill>
              </a:rPr>
              <a:t>Overall Data &amp; Seasonal Average</a:t>
            </a:r>
            <a:endParaRPr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34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582</Words>
  <Application>Microsoft Office PowerPoint</Application>
  <PresentationFormat>On-screen Show (16:9)</PresentationFormat>
  <Paragraphs>84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Consolas</vt:lpstr>
      <vt:lpstr>Lato</vt:lpstr>
      <vt:lpstr>Arial</vt:lpstr>
      <vt:lpstr>Montserrat</vt:lpstr>
      <vt:lpstr>Focus</vt:lpstr>
      <vt:lpstr>Crime Trends in Austin: Seasonal Insights from 2003 to 2023</vt:lpstr>
      <vt:lpstr>Resources</vt:lpstr>
      <vt:lpstr>Basic Analysis</vt:lpstr>
      <vt:lpstr>Focus In</vt:lpstr>
      <vt:lpstr>Residential Burglaries by Season</vt:lpstr>
      <vt:lpstr>Shoplifting</vt:lpstr>
      <vt:lpstr>Bicycle Thefts</vt:lpstr>
      <vt:lpstr>ALL CRIMES BY SEASON CHI SQUARE TEST</vt:lpstr>
      <vt:lpstr>PowerPoint Presentation</vt:lpstr>
      <vt:lpstr>PowerPoint Presentation</vt:lpstr>
      <vt:lpstr>Test 4: Auto Theft across Seasons</vt:lpstr>
      <vt:lpstr>PowerPoint Presentation</vt:lpstr>
      <vt:lpstr>PowerPoint Presentation</vt:lpstr>
      <vt:lpstr>PowerPoint Presentation</vt:lpstr>
      <vt:lpstr>PowerPoint Presentation</vt:lpstr>
      <vt:lpstr>Identity Theft Over the Years</vt:lpstr>
      <vt:lpstr>Identity Theft per Season</vt:lpstr>
      <vt:lpstr>Identity Theft per Season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Chintakindi</dc:creator>
  <cp:lastModifiedBy>Prashant Chintakindi</cp:lastModifiedBy>
  <cp:revision>15</cp:revision>
  <dcterms:modified xsi:type="dcterms:W3CDTF">2024-07-01T22:41:30Z</dcterms:modified>
</cp:coreProperties>
</file>