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87" r:id="rId11"/>
    <p:sldId id="288" r:id="rId12"/>
    <p:sldId id="277" r:id="rId13"/>
    <p:sldId id="289" r:id="rId14"/>
    <p:sldId id="267" r:id="rId15"/>
    <p:sldId id="291" r:id="rId16"/>
    <p:sldId id="259" r:id="rId17"/>
    <p:sldId id="292" r:id="rId18"/>
    <p:sldId id="260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/>
    <p:restoredTop sz="94694"/>
  </p:normalViewPr>
  <p:slideViewPr>
    <p:cSldViewPr snapToGrid="0">
      <p:cViewPr varScale="1">
        <p:scale>
          <a:sx n="90" d="100"/>
          <a:sy n="90" d="100"/>
        </p:scale>
        <p:origin x="216" y="1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17f578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17f578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17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41" y="862101"/>
            <a:ext cx="6285708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33175" y="400402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Trend Over 20 Years</a:t>
            </a:r>
            <a:endParaRPr sz="1800">
              <a:solidFill>
                <a:schemeClr val="dk2"/>
              </a:solidFill>
            </a:endParaRPr>
          </a:p>
          <a:p>
            <a:pPr algn="ctr"/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09175" y="393750"/>
            <a:ext cx="7038900" cy="91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algn="ctr"/>
            <a:r>
              <a:rPr lang="en"/>
              <a:t>Auto Theft Over the Decades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09AF0-1DB1-F388-8CF1-1AB272508DFF}"/>
              </a:ext>
            </a:extLst>
          </p:cNvPr>
          <p:cNvGrpSpPr/>
          <p:nvPr/>
        </p:nvGrpSpPr>
        <p:grpSpPr>
          <a:xfrm>
            <a:off x="2394832" y="1220669"/>
            <a:ext cx="3959762" cy="3185961"/>
            <a:chOff x="850421" y="2111556"/>
            <a:chExt cx="5417179" cy="3881600"/>
          </a:xfrm>
        </p:grpSpPr>
        <p:pic>
          <p:nvPicPr>
            <p:cNvPr id="178" name="Google Shape;17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0421" y="2111556"/>
              <a:ext cx="5417179" cy="38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EF9A6A-8E1B-FFDC-8AE0-C912462CF50A}"/>
                </a:ext>
              </a:extLst>
            </p:cNvPr>
            <p:cNvSpPr txBox="1"/>
            <p:nvPr/>
          </p:nvSpPr>
          <p:spPr>
            <a:xfrm>
              <a:off x="2349767" y="2951430"/>
              <a:ext cx="932507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25655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C393E-0A6E-6456-043C-091EB322F979}"/>
                </a:ext>
              </a:extLst>
            </p:cNvPr>
            <p:cNvSpPr txBox="1"/>
            <p:nvPr/>
          </p:nvSpPr>
          <p:spPr>
            <a:xfrm>
              <a:off x="4316360" y="2502383"/>
              <a:ext cx="767989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33733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C8B28-D03A-F2D5-931F-E22C6862D0D2}"/>
                </a:ext>
              </a:extLst>
            </p:cNvPr>
            <p:cNvSpPr txBox="1"/>
            <p:nvPr/>
          </p:nvSpPr>
          <p:spPr>
            <a:xfrm>
              <a:off x="4316360" y="3867690"/>
              <a:ext cx="879831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31.49%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6550" y="559826"/>
            <a:ext cx="402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2003-2013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-22.89% of 25,655 Total Occurrences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6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51925" y="586501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2014-2023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+213.80% of 33,733 Total Occurrences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>
                <a:solidFill>
                  <a:schemeClr val="dk2"/>
                </a:solidFill>
              </a:rPr>
              <a:t>Comparison of Occurrences Between Two Ten Year Periods</a:t>
            </a:r>
            <a:endParaRPr sz="18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4: Auto Theft across Seasons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Auto theft, then particular seasons will not see an increase in identity theft.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auto theft, then particular seasons will show an increase in identity theft.</a:t>
            </a:r>
            <a:endParaRPr dirty="0"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do influence auto theft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1085850"/>
            <a:ext cx="4083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1: Identity Theft per Season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identity theft, then the Winter months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identity theft, then the Winter months will show an increase in identity theft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164.8933382489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1.6107138924223533e-35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are related to identity theft.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81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influence crime in residential burglaries, auto thefts, bicycle thefts, and identity theft.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NOT impact shoplifting incidences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CSV Source: https://</a:t>
            </a:r>
            <a:r>
              <a:rPr lang="en" sz="1200" dirty="0" err="1"/>
              <a:t>data.austintexas.gov</a:t>
            </a:r>
            <a:r>
              <a:rPr lang="en" sz="1200" dirty="0"/>
              <a:t>/Public-Safety/Crime-Reports/fdj4-gpfu/</a:t>
            </a:r>
            <a:r>
              <a:rPr lang="en" sz="1200" dirty="0" err="1"/>
              <a:t>about_data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C717E-DE52-8417-2D8B-58CD9762573C}"/>
              </a:ext>
            </a:extLst>
          </p:cNvPr>
          <p:cNvSpPr txBox="1"/>
          <p:nvPr/>
        </p:nvSpPr>
        <p:spPr>
          <a:xfrm>
            <a:off x="506627" y="4698475"/>
            <a:ext cx="382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crime gone up or down over the last 20 years in Austin, TX?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46DAD-BFB8-791B-1D77-EC11CCD8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" y="1310565"/>
            <a:ext cx="4479310" cy="3282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E628D1-1F86-AA9A-9242-5F830C58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6" y="1310565"/>
            <a:ext cx="4413043" cy="328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B78556-4B23-063A-9A5A-8C02CF51089B}"/>
              </a:ext>
            </a:extLst>
          </p:cNvPr>
          <p:cNvSpPr txBox="1"/>
          <p:nvPr/>
        </p:nvSpPr>
        <p:spPr>
          <a:xfrm>
            <a:off x="5383033" y="4689508"/>
            <a:ext cx="3668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Does there seem to be a trend in crime by month?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369219"/>
            <a:ext cx="3334025" cy="326350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400" dirty="0"/>
              <a:t>Which types of theft crimes were reported the most?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endParaRPr lang="en-US" sz="1400" dirty="0"/>
          </a:p>
          <a:p>
            <a:r>
              <a:rPr lang="en-US" sz="1400" dirty="0"/>
              <a:t>We are going to perform Chi Square Tests, so we need to find the Critical Value</a:t>
            </a:r>
          </a:p>
          <a:p>
            <a:pPr marL="146050" indent="0">
              <a:buNone/>
            </a:pPr>
            <a:endParaRPr lang="en-US" sz="1400" dirty="0"/>
          </a:p>
          <a:p>
            <a:r>
              <a:rPr lang="en-US" sz="1400" dirty="0"/>
              <a:t>Critical Value = 7.8147279032511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B5204-D448-8027-98A6-4B2D744A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11" y="237505"/>
            <a:ext cx="5157522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Looks to be less in the Winter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68.10559048133163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P-value: 1.0860061995797653e-14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this tells us that we can reject the null hypothesis and say..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BURGLARIES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98" y="1369219"/>
            <a:ext cx="462391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Pretty even from the naked eye, but </a:t>
            </a:r>
            <a:r>
              <a:rPr lang="en-US" sz="1400" dirty="0">
                <a:solidFill>
                  <a:schemeClr val="bg1"/>
                </a:solidFill>
              </a:rPr>
              <a:t>maybe less in the fall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8.155594276196815 </a:t>
            </a:r>
          </a:p>
          <a:p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0.04290314382794721</a:t>
            </a:r>
          </a:p>
          <a:p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Chi-Square is a lot closer to Critical Value compared to the other tests, P-value is still below 0.5. Still reject Null Hypothesis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60" y="1174901"/>
            <a:ext cx="4497290" cy="34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337707" cy="3263504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LOW IN THE WINTER</a:t>
            </a:r>
          </a:p>
          <a:p>
            <a:r>
              <a:rPr lang="en-US" sz="1400" dirty="0"/>
              <a:t>HIGH IN THE SUMMER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133.9015818401975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7.801563909349704e-29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this tells us that we can reject the null hypothesis and say..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BICYCLE THEFTS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62" y="824806"/>
            <a:ext cx="4771381" cy="3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313957" cy="3263504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280.6044358946858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</a:t>
            </a:r>
          </a:p>
          <a:p>
            <a:r>
              <a:rPr lang="en-US" sz="1400" b="0" i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1.566923504984882e-60</a:t>
            </a:r>
            <a:endParaRPr lang="en-US" sz="1400" b="0" i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REJECT NULL HYPOTHESIS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means.. Season could </a:t>
            </a:r>
            <a:r>
              <a:rPr lang="en-US" sz="1400" u="sng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having an impact on crime rate as a whole!!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63" y="1138375"/>
            <a:ext cx="4695837" cy="3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9925" y="346501"/>
            <a:ext cx="443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and Averages Data of Auto Theft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533</Words>
  <Application>Microsoft Macintosh PowerPoint</Application>
  <PresentationFormat>On-screen Show (16:9)</PresentationFormat>
  <Paragraphs>85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Montserrat</vt:lpstr>
      <vt:lpstr>Consolas</vt:lpstr>
      <vt:lpstr>Arial</vt:lpstr>
      <vt:lpstr>Focus</vt:lpstr>
      <vt:lpstr>Crime Trends in Austin: Seasonal Insights from 2003 to 2023</vt:lpstr>
      <vt:lpstr>Resources</vt:lpstr>
      <vt:lpstr>Basic Analysis</vt:lpstr>
      <vt:lpstr>Basic Analysis cont.</vt:lpstr>
      <vt:lpstr>Residential Burglaries by Season</vt:lpstr>
      <vt:lpstr>Shoplifting By Season</vt:lpstr>
      <vt:lpstr>Bicycle Thefts</vt:lpstr>
      <vt:lpstr>ALL CRIMES BY SEASON CHI SQUARE TEST</vt:lpstr>
      <vt:lpstr>PowerPoint Presentation</vt:lpstr>
      <vt:lpstr>PowerPoint Presentation</vt:lpstr>
      <vt:lpstr>PowerPoint Presentation</vt:lpstr>
      <vt:lpstr>Auto Theft Over the Decades</vt:lpstr>
      <vt:lpstr>PowerPoint Presentation</vt:lpstr>
      <vt:lpstr>Test 4: Auto Theft across Seasons</vt:lpstr>
      <vt:lpstr>Identity Theft Over the Years</vt:lpstr>
      <vt:lpstr>Identity Theft per Season</vt:lpstr>
      <vt:lpstr>Identity Theft per Season</vt:lpstr>
      <vt:lpstr>Test 1: 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Sarah Dutton</cp:lastModifiedBy>
  <cp:revision>12</cp:revision>
  <dcterms:modified xsi:type="dcterms:W3CDTF">2024-06-30T16:05:29Z</dcterms:modified>
</cp:coreProperties>
</file>