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1"/>
  </p:notesMasterIdLst>
  <p:sldIdLst>
    <p:sldId id="290" r:id="rId2"/>
    <p:sldId id="271" r:id="rId3"/>
    <p:sldId id="257" r:id="rId4"/>
    <p:sldId id="261" r:id="rId5"/>
    <p:sldId id="293" r:id="rId6"/>
    <p:sldId id="262" r:id="rId7"/>
    <p:sldId id="294" r:id="rId8"/>
    <p:sldId id="295" r:id="rId9"/>
    <p:sldId id="278" r:id="rId10"/>
    <p:sldId id="292" r:id="rId11"/>
    <p:sldId id="267" r:id="rId12"/>
    <p:sldId id="277" r:id="rId13"/>
    <p:sldId id="288" r:id="rId14"/>
    <p:sldId id="289" r:id="rId15"/>
    <p:sldId id="287" r:id="rId16"/>
    <p:sldId id="291" r:id="rId17"/>
    <p:sldId id="259" r:id="rId18"/>
    <p:sldId id="296" r:id="rId19"/>
    <p:sldId id="270" r:id="rId20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22"/>
      <p:bold r:id="rId23"/>
      <p:italic r:id="rId24"/>
      <p:boldItalic r:id="rId25"/>
    </p:embeddedFont>
    <p:embeddedFont>
      <p:font typeface="Lato" panose="020F0502020204030203" pitchFamily="34" charset="0"/>
      <p:regular r:id="rId26"/>
      <p:bold r:id="rId27"/>
      <p:italic r:id="rId28"/>
      <p:boldItalic r:id="rId29"/>
    </p:embeddedFont>
    <p:embeddedFont>
      <p:font typeface="Montserrat" pitchFamily="2" charset="77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51"/>
    <p:restoredTop sz="94694"/>
  </p:normalViewPr>
  <p:slideViewPr>
    <p:cSldViewPr snapToGrid="0">
      <p:cViewPr varScale="1">
        <p:scale>
          <a:sx n="110" d="100"/>
          <a:sy n="110" d="100"/>
        </p:scale>
        <p:origin x="184" y="10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21" Type="http://schemas.openxmlformats.org/officeDocument/2006/relationships/notesMaster" Target="notesMasters/notesMaster1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e8c62c51a3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e8c62c51a3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39242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d186381cfb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d186381cfb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d186381cfb_0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d186381cfb_0_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49265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d186381cfb_0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d186381cfb_0_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04234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27017f578e1_2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27017f578e1_2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701ba7fb1b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2701ba7fb1b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886026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en-US" sz="1100" dirty="0"/>
              <a:t>Sole curiosity… crime analysis over the years in Austin, TX</a:t>
            </a:r>
          </a:p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en-US" sz="1100" dirty="0"/>
              <a:t>From the bare eye, the months look evenly distributed when it comes to crime in general</a:t>
            </a:r>
          </a:p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endParaRPr lang="en-US" sz="11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16094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9035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d186381cfb_0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d186381cfb_0_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04234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7017f578e1_2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27017f578e1_2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884046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d186381cfb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d186381cfb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880705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e8c62c51a3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e8c62c51a3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095874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e8c62c51a3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e8c62c51a3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023701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82114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AC737-7E3C-1AAD-7767-63DEB3611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575872-0749-E6AA-9AAB-CEFD255573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C53A99-28A5-59C8-6953-954FEC054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44976-0048-7A4B-BDA5-7E235C55B9DD}" type="datetimeFigureOut">
              <a:rPr lang="en-US" smtClean="0"/>
              <a:t>7/1/24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69874B-D18A-2C3F-DE4F-961526B6C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B3BBBC-4173-C880-BE9A-54305530A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78062-1E44-A541-ABFF-F360FDB14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735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5" r:id="rId6"/>
    <p:sldLayoutId id="2147483656" r:id="rId7"/>
    <p:sldLayoutId id="2147483657" r:id="rId8"/>
    <p:sldLayoutId id="2147483658" r:id="rId9"/>
    <p:sldLayoutId id="2147483660" r:id="rId10"/>
    <p:sldLayoutId id="214748366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austintexas.gov/Public-Safety/Crime-Reports/fdj4-gpfu/about_data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3537150" y="992850"/>
            <a:ext cx="5017500" cy="2232447"/>
          </a:xfrm>
          <a:prstGeom prst="rect">
            <a:avLst/>
          </a:prstGeom>
          <a:noFill/>
        </p:spPr>
        <p:txBody>
          <a:bodyPr spcFirstLastPara="1" vert="horz" wrap="square" lIns="91425" tIns="91425" rIns="91425" bIns="91425" rtlCol="0" anchor="t" anchorCtr="0">
            <a:normAutofit fontScale="90000"/>
          </a:bodyPr>
          <a:lstStyle/>
          <a:p>
            <a:r>
              <a:rPr lang="en-US" b="0" dirty="0">
                <a:effectLst/>
                <a:latin typeface="Consolas" panose="020B0609020204030204" pitchFamily="49" charset="0"/>
              </a:rPr>
              <a:t>Crime Trends in Austin: Seasonal Insights from 2003 to 2023</a:t>
            </a:r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/>
          </a:bodyPr>
          <a:lstStyle/>
          <a:p>
            <a:r>
              <a:rPr lang="en" dirty="0"/>
              <a:t>By: Julie, Prashant and Sarah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oogle Shape;61;p14">
            <a:extLst>
              <a:ext uri="{FF2B5EF4-FFF2-40B4-BE49-F238E27FC236}">
                <a16:creationId xmlns:a16="http://schemas.microsoft.com/office/drawing/2014/main" id="{16D01803-24AB-B2CE-7F51-DB4FBF4309B0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4655" y="563764"/>
            <a:ext cx="7579322" cy="41263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270822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Arial" panose="020B0604020202020204" pitchFamily="34" charset="0"/>
                <a:cs typeface="Arial" panose="020B0604020202020204" pitchFamily="34" charset="0"/>
              </a:rPr>
              <a:t>Test 4: Auto Theft across Seasons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4" name="Google Shape;214;p24"/>
          <p:cNvSpPr txBox="1">
            <a:spLocks noGrp="1"/>
          </p:cNvSpPr>
          <p:nvPr>
            <p:ph type="body" idx="1"/>
          </p:nvPr>
        </p:nvSpPr>
        <p:spPr>
          <a:xfrm>
            <a:off x="1168800" y="1244416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>
                <a:latin typeface="Arial" panose="020B0604020202020204" pitchFamily="34" charset="0"/>
                <a:cs typeface="Arial" panose="020B0604020202020204" pitchFamily="34" charset="0"/>
              </a:rPr>
              <a:t>N0: If seasons are not related to Auto theft, then particular seasons will not see an increase in identity theft.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>
                <a:latin typeface="Arial" panose="020B0604020202020204" pitchFamily="34" charset="0"/>
                <a:cs typeface="Arial" panose="020B0604020202020204" pitchFamily="34" charset="0"/>
              </a:rPr>
              <a:t>N1: If seasons are related to auto theft, then particular seasons will show an increase in identity theft.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5" name="Google Shape;215;p24"/>
          <p:cNvSpPr txBox="1">
            <a:spLocks noGrp="1"/>
          </p:cNvSpPr>
          <p:nvPr>
            <p:ph type="body" idx="2"/>
          </p:nvPr>
        </p:nvSpPr>
        <p:spPr>
          <a:xfrm>
            <a:off x="4933200" y="13078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Arial" panose="020B0604020202020204" pitchFamily="34" charset="0"/>
                <a:cs typeface="Arial" panose="020B0604020202020204" pitchFamily="34" charset="0"/>
              </a:rPr>
              <a:t>Results: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 dirty="0">
                <a:latin typeface="Arial" panose="020B0604020202020204" pitchFamily="34" charset="0"/>
                <a:cs typeface="Arial" panose="020B0604020202020204" pitchFamily="34" charset="0"/>
              </a:rPr>
              <a:t>Chi-squared test: 55.05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>
                <a:latin typeface="Arial" panose="020B0604020202020204" pitchFamily="34" charset="0"/>
                <a:cs typeface="Arial" panose="020B0604020202020204" pitchFamily="34" charset="0"/>
              </a:rPr>
              <a:t>P-value: 6.69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dirty="0">
                <a:latin typeface="Arial" panose="020B0604020202020204" pitchFamily="34" charset="0"/>
                <a:cs typeface="Arial" panose="020B0604020202020204" pitchFamily="34" charset="0"/>
              </a:rPr>
              <a:t>Reject null hypothesis: Seasons do influence auto theft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97170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6603D91-24D0-2C79-C62E-EE355CD162D9}"/>
              </a:ext>
            </a:extLst>
          </p:cNvPr>
          <p:cNvSpPr txBox="1"/>
          <p:nvPr/>
        </p:nvSpPr>
        <p:spPr>
          <a:xfrm>
            <a:off x="2912731" y="440703"/>
            <a:ext cx="33185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Comparison of Occurrences by Decade</a:t>
            </a:r>
          </a:p>
        </p:txBody>
      </p:sp>
      <p:pic>
        <p:nvPicPr>
          <p:cNvPr id="9" name="Google Shape;66;p15">
            <a:extLst>
              <a:ext uri="{FF2B5EF4-FFF2-40B4-BE49-F238E27FC236}">
                <a16:creationId xmlns:a16="http://schemas.microsoft.com/office/drawing/2014/main" id="{D157E9A7-A8C3-E183-44AA-02B5A323CBAB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9098" y="873149"/>
            <a:ext cx="5460799" cy="376385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234003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6326" y="733126"/>
            <a:ext cx="5351350" cy="408470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5"/>
          <p:cNvSpPr txBox="1"/>
          <p:nvPr/>
        </p:nvSpPr>
        <p:spPr>
          <a:xfrm>
            <a:off x="1119700" y="186626"/>
            <a:ext cx="74244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" sz="1800">
                <a:solidFill>
                  <a:schemeClr val="dk2"/>
                </a:solidFill>
              </a:rPr>
              <a:t>Increase in Number of Occurrences Compared to Previous Decade</a:t>
            </a:r>
            <a:endParaRPr sz="18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47741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3226" y="1436775"/>
            <a:ext cx="4077375" cy="320565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6"/>
          <p:cNvSpPr txBox="1"/>
          <p:nvPr/>
        </p:nvSpPr>
        <p:spPr>
          <a:xfrm>
            <a:off x="1038438" y="711314"/>
            <a:ext cx="4024200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" dirty="0">
                <a:solidFill>
                  <a:schemeClr val="dk2"/>
                </a:solidFill>
              </a:rPr>
              <a:t>Auto Thefts Between 2003-2013</a:t>
            </a:r>
            <a:br>
              <a:rPr lang="en" dirty="0">
                <a:solidFill>
                  <a:schemeClr val="dk2"/>
                </a:solidFill>
              </a:rPr>
            </a:br>
            <a:r>
              <a:rPr lang="en" dirty="0">
                <a:solidFill>
                  <a:schemeClr val="dk2"/>
                </a:solidFill>
              </a:rPr>
              <a:t>-22.89% of 25,655 Total Occurrences</a:t>
            </a:r>
            <a:endParaRPr dirty="0">
              <a:solidFill>
                <a:schemeClr val="dk2"/>
              </a:solidFill>
            </a:endParaRPr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93401" y="1436775"/>
            <a:ext cx="4024199" cy="320565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6"/>
          <p:cNvSpPr txBox="1"/>
          <p:nvPr/>
        </p:nvSpPr>
        <p:spPr>
          <a:xfrm>
            <a:off x="5103893" y="659729"/>
            <a:ext cx="3772232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" dirty="0">
                <a:solidFill>
                  <a:schemeClr val="dk2"/>
                </a:solidFill>
              </a:rPr>
              <a:t>Auto Thefts Between 2014-2023</a:t>
            </a:r>
            <a:br>
              <a:rPr lang="en" dirty="0">
                <a:solidFill>
                  <a:schemeClr val="dk2"/>
                </a:solidFill>
              </a:rPr>
            </a:br>
            <a:r>
              <a:rPr lang="en" dirty="0">
                <a:solidFill>
                  <a:schemeClr val="dk2"/>
                </a:solidFill>
              </a:rPr>
              <a:t>+213.80% of 33,733 Total Occurrences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77" name="Google Shape;77;p16"/>
          <p:cNvSpPr txBox="1"/>
          <p:nvPr/>
        </p:nvSpPr>
        <p:spPr>
          <a:xfrm>
            <a:off x="1019700" y="98126"/>
            <a:ext cx="71046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r"/>
            <a:r>
              <a:rPr lang="en" sz="1800" b="1" dirty="0">
                <a:solidFill>
                  <a:schemeClr val="dk2"/>
                </a:solidFill>
              </a:rPr>
              <a:t>Comparison of Occurrences Between Two Ten Year Periods</a:t>
            </a:r>
            <a:endParaRPr sz="1800" b="1" dirty="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65561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1745" y="1189584"/>
            <a:ext cx="6595505" cy="341963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A3DFBAF-2729-DF53-B2C3-3AE5E793CD0B}"/>
              </a:ext>
            </a:extLst>
          </p:cNvPr>
          <p:cNvSpPr txBox="1"/>
          <p:nvPr/>
        </p:nvSpPr>
        <p:spPr>
          <a:xfrm>
            <a:off x="1815049" y="450920"/>
            <a:ext cx="534889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Total Percentage Increase in Auto Theft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Occurrences is approximately +155.05% over 20 Year Period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0385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5"/>
          <p:cNvSpPr txBox="1">
            <a:spLocks noGrp="1"/>
          </p:cNvSpPr>
          <p:nvPr>
            <p:ph type="title"/>
          </p:nvPr>
        </p:nvSpPr>
        <p:spPr>
          <a:xfrm>
            <a:off x="816225" y="383725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Identity Theft Over the Years</a:t>
            </a:r>
            <a:endParaRPr/>
          </a:p>
        </p:txBody>
      </p:sp>
      <p:pic>
        <p:nvPicPr>
          <p:cNvPr id="147" name="Google Shape;14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4954" y="1297825"/>
            <a:ext cx="5355403" cy="28662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Identity Theft per Season</a:t>
            </a:r>
            <a:endParaRPr/>
          </a:p>
        </p:txBody>
      </p:sp>
      <p:pic>
        <p:nvPicPr>
          <p:cNvPr id="3" name="Picture 2" descr="A bar graph with numbers and text&#10;&#10;Description automatically generated">
            <a:extLst>
              <a:ext uri="{FF2B5EF4-FFF2-40B4-BE49-F238E27FC236}">
                <a16:creationId xmlns:a16="http://schemas.microsoft.com/office/drawing/2014/main" id="{92722ADF-E2A5-0B26-E3B9-97C160AD15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424" y="1502943"/>
            <a:ext cx="4145331" cy="2971800"/>
          </a:xfrm>
          <a:prstGeom prst="rect">
            <a:avLst/>
          </a:prstGeom>
        </p:spPr>
      </p:pic>
      <p:sp>
        <p:nvSpPr>
          <p:cNvPr id="2" name="Google Shape;161;p17">
            <a:extLst>
              <a:ext uri="{FF2B5EF4-FFF2-40B4-BE49-F238E27FC236}">
                <a16:creationId xmlns:a16="http://schemas.microsoft.com/office/drawing/2014/main" id="{89AF39AC-6F03-032A-4FED-7C89012646D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06354" y="1498799"/>
            <a:ext cx="3403200" cy="30663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N0: If seasons are not related to identity theft, then the Winter months will not see an increase in identity theft.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N1: If seasons are related to identity theft, then the Winter months will show an increase in identity theft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Results:</a:t>
            </a:r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-US" dirty="0"/>
              <a:t>Chi-squared test: 164.8933382489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dirty="0"/>
              <a:t>P-value: 1.6107138924223533e-35</a:t>
            </a: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dirty="0"/>
              <a:t>Reject null hypothesis: Seasons are related to identity theft.</a:t>
            </a:r>
          </a:p>
          <a:p>
            <a:pPr marL="146050" lvl="0" indent="0" algn="l" rtl="0">
              <a:spcBef>
                <a:spcPts val="0"/>
              </a:spcBef>
              <a:spcAft>
                <a:spcPts val="0"/>
              </a:spcAft>
              <a:buSzPts val="13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53403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Identity Theft per Season</a:t>
            </a:r>
            <a:endParaRPr/>
          </a:p>
        </p:txBody>
      </p:sp>
      <p:pic>
        <p:nvPicPr>
          <p:cNvPr id="4" name="Picture 3" descr="A graph showing different colored lines&#10;&#10;Description automatically generated">
            <a:extLst>
              <a:ext uri="{FF2B5EF4-FFF2-40B4-BE49-F238E27FC236}">
                <a16:creationId xmlns:a16="http://schemas.microsoft.com/office/drawing/2014/main" id="{441F922B-D05D-CD3E-F16C-A2CCE882CC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2957" y="1307850"/>
            <a:ext cx="6038086" cy="3230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6000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Overall Conclusion</a:t>
            </a:r>
            <a:endParaRPr/>
          </a:p>
        </p:txBody>
      </p:sp>
      <p:sp>
        <p:nvSpPr>
          <p:cNvPr id="236" name="Google Shape;236;p27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 sz="1600" dirty="0"/>
              <a:t>Seasons do influence crime in residential burglaries, auto thefts, bicycle thefts, and identity theft.</a:t>
            </a:r>
            <a:endParaRPr sz="1600" dirty="0"/>
          </a:p>
        </p:txBody>
      </p:sp>
      <p:sp>
        <p:nvSpPr>
          <p:cNvPr id="237" name="Google Shape;237;p27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 sz="1800" dirty="0"/>
              <a:t>Seasons do NOT impact shoplifting incidences</a:t>
            </a:r>
            <a:endParaRPr sz="1800" dirty="0"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Resources</a:t>
            </a:r>
            <a:endParaRPr/>
          </a:p>
        </p:txBody>
      </p:sp>
      <p:sp>
        <p:nvSpPr>
          <p:cNvPr id="243" name="Google Shape;243;p28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32450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CSV Source: </a:t>
            </a:r>
            <a:r>
              <a:rPr lang="en" dirty="0">
                <a:hlinkClick r:id="rId3"/>
              </a:rPr>
              <a:t>https://data.austintexas.gov/Public-Safety/Crime-Reports/fdj4-gpfu/about_data</a:t>
            </a:r>
            <a:endParaRPr lang="en" dirty="0"/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Python Documentation and Tutorials</a:t>
            </a:r>
            <a:endParaRPr lang="en" dirty="0"/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Python Libraries and Packages</a:t>
            </a:r>
            <a:endParaRPr lang="en" dirty="0"/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Development Tools</a:t>
            </a:r>
            <a:r>
              <a:rPr lang="en" dirty="0"/>
              <a:t>: Visual Studio Code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Version Control</a:t>
            </a:r>
            <a:r>
              <a:rPr lang="en" dirty="0"/>
              <a:t>: Git and Github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Collaboration and Communication: Slack and Zoom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Instructional Staff: Travis Hopkins (Instructor) 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                                 Kian Layson (TA)     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98897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C52E4-C5C6-1F3B-581D-ADBEC0580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Basic 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BB3D76-C47E-20A1-8C6D-9FD94837E0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157" y="1407859"/>
            <a:ext cx="3612615" cy="269896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9905F84-323D-6F89-7405-4AABF2751A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2003" y="1405998"/>
            <a:ext cx="3612615" cy="268747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CF20489-630C-3497-0FC1-41999A252F80}"/>
              </a:ext>
            </a:extLst>
          </p:cNvPr>
          <p:cNvSpPr txBox="1"/>
          <p:nvPr/>
        </p:nvSpPr>
        <p:spPr>
          <a:xfrm>
            <a:off x="7083441" y="200461"/>
            <a:ext cx="1405451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From the bare eye, the months look evenly distributed when it comes to crime in general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941702-5227-AA61-EBB5-0A481DBB78A4}"/>
              </a:ext>
            </a:extLst>
          </p:cNvPr>
          <p:cNvSpPr txBox="1"/>
          <p:nvPr/>
        </p:nvSpPr>
        <p:spPr>
          <a:xfrm>
            <a:off x="1635483" y="362043"/>
            <a:ext cx="130672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Sole curiosity… crime analysis over the years in Austin, TX</a:t>
            </a:r>
          </a:p>
        </p:txBody>
      </p:sp>
    </p:spTree>
    <p:extLst>
      <p:ext uri="{BB962C8B-B14F-4D97-AF65-F5344CB8AC3E}">
        <p14:creationId xmlns:p14="http://schemas.microsoft.com/office/powerpoint/2010/main" val="3441811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B2A30-94B6-4E34-CCD9-112D7BD8C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Focus In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B06838-46BA-C86C-795C-096E597B98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9"/>
            <a:ext cx="3254461" cy="326350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Which types of theft crimes were reported the most?</a:t>
            </a:r>
          </a:p>
          <a:p>
            <a:pPr marL="146050" indent="0">
              <a:buNone/>
            </a:pPr>
            <a:endParaRPr lang="en-US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US" b="0" i="0" dirty="0">
                <a:solidFill>
                  <a:schemeClr val="bg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Critical value =7.814727903251179</a:t>
            </a:r>
            <a:endParaRPr lang="en-US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4810CF-B5D8-C853-C2BB-833278D7E1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3112" y="599323"/>
            <a:ext cx="4396458" cy="4270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758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DA0D9-8A00-D15D-D760-2A8761367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Residential Burglaries by Season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1916D7-DE30-CC5F-1AA9-9F543C0C82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9"/>
            <a:ext cx="3801248" cy="3263504"/>
          </a:xfrm>
        </p:spPr>
        <p:txBody>
          <a:bodyPr>
            <a:no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Looks to be less in the Winter</a:t>
            </a:r>
          </a:p>
          <a:p>
            <a:endParaRPr lang="en-US" sz="14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Chi-Square Statistic: 68.10559048133163 </a:t>
            </a:r>
          </a:p>
          <a:p>
            <a:r>
              <a:rPr lang="en-US" sz="14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p-value: 1.0860061995797653e-14</a:t>
            </a:r>
          </a:p>
          <a:p>
            <a:endParaRPr lang="en-US" sz="14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With a very high chi-square value and a very low p-value this tells us that we can reject the null hypothesis and say </a:t>
            </a:r>
          </a:p>
          <a:p>
            <a:endParaRPr lang="en-US" sz="14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SEASON COULD DEFINITELY BE AFFECTING THE NUMBER OF RESIDENTIAL BURGLARIES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F19019-6F90-AA85-9376-D13129A1A3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186803"/>
            <a:ext cx="4038600" cy="310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47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58049-DA36-E04D-86D1-938ED06BD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Shoplifting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0D7FF7-23C9-C650-DD84-1AB3A714D1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9"/>
            <a:ext cx="3754910" cy="3263504"/>
          </a:xfrm>
        </p:spPr>
        <p:txBody>
          <a:bodyPr>
            <a:normAutofit fontScale="92500"/>
          </a:bodyPr>
          <a:lstStyle/>
          <a:p>
            <a:r>
              <a:rPr lang="en-US" sz="14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Pretty even, but maybe less in the fall</a:t>
            </a:r>
          </a:p>
          <a:p>
            <a:endParaRPr lang="en-US" sz="14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US" sz="1400" b="0" i="0" dirty="0">
                <a:solidFill>
                  <a:schemeClr val="bg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Chi-Square Statistic: 8.155594276196815 </a:t>
            </a:r>
          </a:p>
          <a:p>
            <a:r>
              <a:rPr lang="en-US" sz="14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</a:t>
            </a:r>
            <a:r>
              <a:rPr lang="en-US" sz="1400" b="0" i="0" dirty="0">
                <a:solidFill>
                  <a:schemeClr val="bg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-value: 0.04290314382794721</a:t>
            </a:r>
          </a:p>
          <a:p>
            <a:endParaRPr lang="en-US" sz="14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Chi-Square number is still above the critical value, and P-Value is still lower than 0.05. Although, the values are closer than the other topics of study.</a:t>
            </a:r>
          </a:p>
          <a:p>
            <a:endParaRPr lang="en-US" sz="14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SEASON COULD DEFINITELY BE AFFECTING THE NUMBER OF SHOPLIFTING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161D12B-70ED-8307-3AA1-D4C16842DF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019175"/>
            <a:ext cx="4038600" cy="310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6137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09EF7-C8EC-77CD-A3B9-0CEA3979D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Bicycle Thefts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6E0F74-B031-DE87-253A-EA4171A4B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1" y="1369219"/>
            <a:ext cx="3866120" cy="3263504"/>
          </a:xfrm>
        </p:spPr>
        <p:txBody>
          <a:bodyPr>
            <a:normAutofit fontScale="92500"/>
          </a:bodyPr>
          <a:lstStyle/>
          <a:p>
            <a:r>
              <a:rPr lang="en-US" sz="14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Low In The Winter</a:t>
            </a:r>
          </a:p>
          <a:p>
            <a:r>
              <a:rPr lang="en-US" sz="14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High In The Summer</a:t>
            </a:r>
          </a:p>
          <a:p>
            <a:endParaRPr lang="en-US" sz="14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US" sz="1400" b="0" i="0" dirty="0">
                <a:solidFill>
                  <a:schemeClr val="bg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Chi-Square Statistic: 133.9015818401975 </a:t>
            </a:r>
          </a:p>
          <a:p>
            <a:r>
              <a:rPr lang="en-US" sz="14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</a:t>
            </a:r>
            <a:r>
              <a:rPr lang="en-US" sz="1400" b="0" i="0" dirty="0">
                <a:solidFill>
                  <a:schemeClr val="bg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-value: 7.801563909349704e-29</a:t>
            </a:r>
          </a:p>
          <a:p>
            <a:endParaRPr lang="en-US" sz="14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With a very high chi-square value and a very low p-value this tells us that we can reject the null hypothesis and say </a:t>
            </a:r>
          </a:p>
          <a:p>
            <a:endParaRPr lang="en-US" sz="14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SEASON COULD DEFINITELY BE AFFECTING THE NUMBER OF BICYCLE THEFTS</a:t>
            </a:r>
          </a:p>
          <a:p>
            <a:endParaRPr lang="en-US" sz="14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22E52C3-A37D-38B1-3108-5146788F17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9231" y="770930"/>
            <a:ext cx="3971925" cy="310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7263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CDEF6-29F3-D747-F007-7BA418F5C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ALL CRIMES BY SEASON CHI SQUARE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0EBD8-1A91-3833-3624-EE87FE4FB2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1" y="1369219"/>
            <a:ext cx="3133982" cy="3263504"/>
          </a:xfrm>
        </p:spPr>
        <p:txBody>
          <a:bodyPr>
            <a:normAutofit/>
          </a:bodyPr>
          <a:lstStyle/>
          <a:p>
            <a:r>
              <a:rPr lang="en-US" b="0" i="0" dirty="0">
                <a:solidFill>
                  <a:schemeClr val="bg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Chi-Square Statistic: 280.6044358946858 </a:t>
            </a:r>
          </a:p>
          <a:p>
            <a:r>
              <a:rPr lang="en-US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</a:t>
            </a:r>
            <a:r>
              <a:rPr lang="en-US" b="0" i="0" dirty="0">
                <a:solidFill>
                  <a:schemeClr val="bg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-value: 1.566923504984882e-60</a:t>
            </a:r>
          </a:p>
          <a:p>
            <a:endParaRPr lang="en-US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REJECT NULL HYPOTHESIS </a:t>
            </a:r>
          </a:p>
          <a:p>
            <a:r>
              <a:rPr lang="en-US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This means.. Season could be having an impact on crime rate!!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DCA7A4C-AC81-65CC-13A3-2351045CB7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3773" y="1268016"/>
            <a:ext cx="4095750" cy="310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0913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4901" y="1283170"/>
            <a:ext cx="3616025" cy="3013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77775" y="1303776"/>
            <a:ext cx="4052325" cy="297215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2327005" y="276643"/>
            <a:ext cx="4435200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sz="1800" dirty="0">
                <a:solidFill>
                  <a:schemeClr val="dk2"/>
                </a:solidFill>
              </a:rPr>
              <a:t>Auto Theft</a:t>
            </a:r>
          </a:p>
          <a:p>
            <a:pPr algn="ctr"/>
            <a:r>
              <a:rPr lang="en" sz="1800" dirty="0">
                <a:solidFill>
                  <a:schemeClr val="dk2"/>
                </a:solidFill>
              </a:rPr>
              <a:t>Overall Data &amp; Seasonal Average</a:t>
            </a:r>
            <a:endParaRPr sz="1800" dirty="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2055348"/>
      </p:ext>
    </p:extLst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1840</TotalTime>
  <Words>585</Words>
  <Application>Microsoft Macintosh PowerPoint</Application>
  <PresentationFormat>On-screen Show (16:9)</PresentationFormat>
  <Paragraphs>86</Paragraphs>
  <Slides>19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Lato</vt:lpstr>
      <vt:lpstr>Montserrat</vt:lpstr>
      <vt:lpstr>Consolas</vt:lpstr>
      <vt:lpstr>Arial</vt:lpstr>
      <vt:lpstr>Focus</vt:lpstr>
      <vt:lpstr>Crime Trends in Austin: Seasonal Insights from 2003 to 2023</vt:lpstr>
      <vt:lpstr>Resources</vt:lpstr>
      <vt:lpstr>Basic Analysis</vt:lpstr>
      <vt:lpstr>Focus In</vt:lpstr>
      <vt:lpstr>Residential Burglaries by Season</vt:lpstr>
      <vt:lpstr>Shoplifting</vt:lpstr>
      <vt:lpstr>Bicycle Thefts</vt:lpstr>
      <vt:lpstr>ALL CRIMES BY SEASON CHI SQUARE TEST</vt:lpstr>
      <vt:lpstr>PowerPoint Presentation</vt:lpstr>
      <vt:lpstr>PowerPoint Presentation</vt:lpstr>
      <vt:lpstr>Test 4: Auto Theft across Seasons</vt:lpstr>
      <vt:lpstr>PowerPoint Presentation</vt:lpstr>
      <vt:lpstr>PowerPoint Presentation</vt:lpstr>
      <vt:lpstr>PowerPoint Presentation</vt:lpstr>
      <vt:lpstr>PowerPoint Presentation</vt:lpstr>
      <vt:lpstr>Identity Theft Over the Years</vt:lpstr>
      <vt:lpstr>Identity Theft per Season</vt:lpstr>
      <vt:lpstr>Identity Theft per Season</vt:lpstr>
      <vt:lpstr>Overall 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Prashant Chintakindi</dc:creator>
  <cp:lastModifiedBy>Sarah Dutton</cp:lastModifiedBy>
  <cp:revision>13</cp:revision>
  <dcterms:modified xsi:type="dcterms:W3CDTF">2024-07-01T21:55:11Z</dcterms:modified>
</cp:coreProperties>
</file>