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90" r:id="rId2"/>
    <p:sldId id="271" r:id="rId3"/>
    <p:sldId id="297" r:id="rId4"/>
    <p:sldId id="298" r:id="rId5"/>
    <p:sldId id="257" r:id="rId6"/>
    <p:sldId id="261" r:id="rId7"/>
    <p:sldId id="293" r:id="rId8"/>
    <p:sldId id="262" r:id="rId9"/>
    <p:sldId id="294" r:id="rId10"/>
    <p:sldId id="295" r:id="rId11"/>
    <p:sldId id="278" r:id="rId12"/>
    <p:sldId id="292" r:id="rId13"/>
    <p:sldId id="267" r:id="rId14"/>
    <p:sldId id="277" r:id="rId15"/>
    <p:sldId id="288" r:id="rId16"/>
    <p:sldId id="287" r:id="rId17"/>
    <p:sldId id="291" r:id="rId18"/>
    <p:sldId id="259" r:id="rId19"/>
    <p:sldId id="296" r:id="rId20"/>
    <p:sldId id="270" r:id="rId2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1"/>
    <p:restoredTop sz="94694"/>
  </p:normalViewPr>
  <p:slideViewPr>
    <p:cSldViewPr snapToGrid="0">
      <p:cViewPr varScale="1">
        <p:scale>
          <a:sx n="140" d="100"/>
          <a:sy n="140" d="100"/>
        </p:scale>
        <p:origin x="84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186381cfb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186381cfb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186381cf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186381cf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926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186381cf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186381cf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423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017f578e1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017f578e1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01ba7fb1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01ba7fb1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602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dirty="0"/>
              <a:t>Sole curiosity… crime analysis over the years in Austin, TX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dirty="0"/>
              <a:t>From the bare eye, the months look evenly distributed when it comes to crime in general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09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0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186381cf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186381cf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423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017f578e1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7017f578e1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404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186381cf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186381cf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070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8c62c51a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8c62c51a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587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8c62c51a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8c62c51a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92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211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C737-7E3C-1AAD-7767-63DEB361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5872-0749-E6AA-9AAB-CEFD2555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53A99-28A5-59C8-6953-954FEC05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4976-0048-7A4B-BDA5-7E235C55B9D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9874B-D18A-2C3F-DE4F-961526B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BBBC-4173-C880-BE9A-54305530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8062-1E44-A541-ABFF-F360FDB14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3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austintexas.gov/Public-Safety/Crime-Reports/fdj4-gpfu/about_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992850"/>
            <a:ext cx="5017500" cy="2232447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Crime Trends in Austin: Seasonal Insights from 2003 to 2023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94050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dirty="0"/>
              <a:t>By: Julie Ramsey</a:t>
            </a:r>
          </a:p>
          <a:p>
            <a:r>
              <a:rPr lang="en" dirty="0"/>
              <a:t>      Prashant Chintakindi  </a:t>
            </a:r>
          </a:p>
          <a:p>
            <a:r>
              <a:rPr lang="en" dirty="0"/>
              <a:t>      Sarah Dutton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DEF6-29F3-D747-F007-7BA418F5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 CRIMES BY SEASON CHI SQUARE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EBD8-1A91-3833-3624-EE87FE4FB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3133982" cy="326350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Chi-Square Statistic: 280.60</a:t>
            </a:r>
          </a:p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en-US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-value: 1.57e-60</a:t>
            </a:r>
          </a:p>
          <a:p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REJECT NULL HYPOTHESIS </a:t>
            </a:r>
          </a:p>
          <a:p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means.. Season could be having an impact on crime rate!!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CA7A4C-AC81-65CC-13A3-2351045CB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773" y="1268016"/>
            <a:ext cx="40957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91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442" y="1610851"/>
            <a:ext cx="4052325" cy="29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327005" y="276643"/>
            <a:ext cx="44352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800" dirty="0">
                <a:solidFill>
                  <a:schemeClr val="dk2"/>
                </a:solidFill>
              </a:rPr>
              <a:t>Auto Theft</a:t>
            </a:r>
          </a:p>
          <a:p>
            <a:pPr algn="ctr"/>
            <a:r>
              <a:rPr lang="en" sz="1800" dirty="0">
                <a:solidFill>
                  <a:schemeClr val="dk2"/>
                </a:solidFill>
              </a:rPr>
              <a:t>Overall Data &amp; Seasonal Average</a:t>
            </a:r>
            <a:endParaRPr sz="18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05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1;p14">
            <a:extLst>
              <a:ext uri="{FF2B5EF4-FFF2-40B4-BE49-F238E27FC236}">
                <a16:creationId xmlns:a16="http://schemas.microsoft.com/office/drawing/2014/main" id="{16D01803-24AB-B2CE-7F51-DB4FBF4309B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55" y="563764"/>
            <a:ext cx="7579322" cy="412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708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Test 4: Auto Theft across Seasons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1168800" y="1244416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N0: If seasons are not related to Auto theft, then particular seasons will not see an increase in identity theft.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N1: If seasons are related to auto theft, then particular seasons will show an increase in identity theft.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Google Shape;215;p24"/>
          <p:cNvSpPr txBox="1">
            <a:spLocks noGrp="1"/>
          </p:cNvSpPr>
          <p:nvPr>
            <p:ph type="body" idx="2"/>
          </p:nvPr>
        </p:nvSpPr>
        <p:spPr>
          <a:xfrm>
            <a:off x="4933200" y="13078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Chi-squared test: 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55.06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P-value: 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6.7e-12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Reject null hypothesis: Seasons do influence auto theft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717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6603D91-24D0-2C79-C62E-EE355CD162D9}"/>
              </a:ext>
            </a:extLst>
          </p:cNvPr>
          <p:cNvSpPr txBox="1"/>
          <p:nvPr/>
        </p:nvSpPr>
        <p:spPr>
          <a:xfrm>
            <a:off x="2912731" y="440703"/>
            <a:ext cx="331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Comparison of Occurrences by Decade</a:t>
            </a:r>
          </a:p>
        </p:txBody>
      </p:sp>
      <p:pic>
        <p:nvPicPr>
          <p:cNvPr id="9" name="Google Shape;66;p15">
            <a:extLst>
              <a:ext uri="{FF2B5EF4-FFF2-40B4-BE49-F238E27FC236}">
                <a16:creationId xmlns:a16="http://schemas.microsoft.com/office/drawing/2014/main" id="{D157E9A7-A8C3-E183-44AA-02B5A323CBA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098" y="873149"/>
            <a:ext cx="5460799" cy="3763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400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326" y="733126"/>
            <a:ext cx="5351350" cy="40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119700" y="186626"/>
            <a:ext cx="7424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chemeClr val="dk2"/>
                </a:solidFill>
              </a:rPr>
              <a:t>Increase in Number of Occurrences Compared to Previous Decade</a:t>
            </a:r>
            <a:endParaRPr sz="18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774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745" y="1189584"/>
            <a:ext cx="6595505" cy="341963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3DFBAF-2729-DF53-B2C3-3AE5E793CD0B}"/>
              </a:ext>
            </a:extLst>
          </p:cNvPr>
          <p:cNvSpPr txBox="1"/>
          <p:nvPr/>
        </p:nvSpPr>
        <p:spPr>
          <a:xfrm>
            <a:off x="1815049" y="450920"/>
            <a:ext cx="5348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Total Percentage Increase in Auto Theft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Occurrences is approximately +155.05% over 20 Year Period</a:t>
            </a:r>
          </a:p>
          <a:p>
            <a:endParaRPr lang="en-US" dirty="0"/>
          </a:p>
        </p:txBody>
      </p:sp>
      <p:sp>
        <p:nvSpPr>
          <p:cNvPr id="4" name="Google Shape;76;p16">
            <a:extLst>
              <a:ext uri="{FF2B5EF4-FFF2-40B4-BE49-F238E27FC236}">
                <a16:creationId xmlns:a16="http://schemas.microsoft.com/office/drawing/2014/main" id="{984B1650-DCAC-3731-A7A1-7A4BE891C49B}"/>
              </a:ext>
            </a:extLst>
          </p:cNvPr>
          <p:cNvSpPr txBox="1"/>
          <p:nvPr/>
        </p:nvSpPr>
        <p:spPr>
          <a:xfrm>
            <a:off x="5103893" y="659729"/>
            <a:ext cx="377223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chemeClr val="dk2"/>
                </a:solidFill>
              </a:rPr>
              <a:t>Auto Thefts Between 2014-2023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+213.80% of 33,733 Total Occurrences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" name="Google Shape;74;p16">
            <a:extLst>
              <a:ext uri="{FF2B5EF4-FFF2-40B4-BE49-F238E27FC236}">
                <a16:creationId xmlns:a16="http://schemas.microsoft.com/office/drawing/2014/main" id="{9B8CF7E5-9A34-4099-B52B-CDBCA1E1A6B2}"/>
              </a:ext>
            </a:extLst>
          </p:cNvPr>
          <p:cNvSpPr txBox="1"/>
          <p:nvPr/>
        </p:nvSpPr>
        <p:spPr>
          <a:xfrm>
            <a:off x="139153" y="2480584"/>
            <a:ext cx="979963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dirty="0">
                <a:solidFill>
                  <a:schemeClr val="dk2"/>
                </a:solidFill>
              </a:rPr>
              <a:t>Auto Thefts Between 2003-2013</a:t>
            </a:r>
            <a:br>
              <a:rPr lang="en" sz="1200" dirty="0">
                <a:solidFill>
                  <a:schemeClr val="dk2"/>
                </a:solidFill>
              </a:rPr>
            </a:br>
            <a:r>
              <a:rPr lang="en" sz="1200" dirty="0">
                <a:solidFill>
                  <a:schemeClr val="dk2"/>
                </a:solidFill>
              </a:rPr>
              <a:t>-22.89%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6" name="Google Shape;76;p16">
            <a:extLst>
              <a:ext uri="{FF2B5EF4-FFF2-40B4-BE49-F238E27FC236}">
                <a16:creationId xmlns:a16="http://schemas.microsoft.com/office/drawing/2014/main" id="{5CD000B4-8004-209E-A9CA-E10604591384}"/>
              </a:ext>
            </a:extLst>
          </p:cNvPr>
          <p:cNvSpPr txBox="1"/>
          <p:nvPr/>
        </p:nvSpPr>
        <p:spPr>
          <a:xfrm>
            <a:off x="7859879" y="2480585"/>
            <a:ext cx="1144968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dirty="0">
                <a:solidFill>
                  <a:schemeClr val="dk2"/>
                </a:solidFill>
              </a:rPr>
              <a:t>Auto Thefts Between 2014-2023</a:t>
            </a:r>
            <a:br>
              <a:rPr lang="en" sz="1200" dirty="0">
                <a:solidFill>
                  <a:schemeClr val="dk2"/>
                </a:solidFill>
              </a:rPr>
            </a:br>
            <a:r>
              <a:rPr lang="en" sz="1200" dirty="0">
                <a:solidFill>
                  <a:schemeClr val="dk2"/>
                </a:solidFill>
              </a:rPr>
              <a:t>+213.80%</a:t>
            </a:r>
            <a:endParaRPr sz="12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3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816225" y="383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Theft Over the Years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954" y="1297825"/>
            <a:ext cx="5355403" cy="286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Theft per Season</a:t>
            </a:r>
            <a:endParaRPr/>
          </a:p>
        </p:txBody>
      </p:sp>
      <p:pic>
        <p:nvPicPr>
          <p:cNvPr id="3" name="Picture 2" descr="A bar graph with numbers and text&#10;&#10;Description automatically generated">
            <a:extLst>
              <a:ext uri="{FF2B5EF4-FFF2-40B4-BE49-F238E27FC236}">
                <a16:creationId xmlns:a16="http://schemas.microsoft.com/office/drawing/2014/main" id="{92722ADF-E2A5-0B26-E3B9-97C160AD1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24" y="1502943"/>
            <a:ext cx="4145331" cy="2971800"/>
          </a:xfrm>
          <a:prstGeom prst="rect">
            <a:avLst/>
          </a:prstGeom>
        </p:spPr>
      </p:pic>
      <p:sp>
        <p:nvSpPr>
          <p:cNvPr id="2" name="Google Shape;161;p17">
            <a:extLst>
              <a:ext uri="{FF2B5EF4-FFF2-40B4-BE49-F238E27FC236}">
                <a16:creationId xmlns:a16="http://schemas.microsoft.com/office/drawing/2014/main" id="{89AF39AC-6F03-032A-4FED-7C89012646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06354" y="1498799"/>
            <a:ext cx="3403200" cy="306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N0: If seasons are not related to identity theft, then the Winter months will not see an increase in identity theft.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N1: If seasons are related to identity theft, then the Winter months will show an increase in identity theft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Results:</a:t>
            </a: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Chi-squared test: 164.89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P-value: 1.61e-35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Reject null hypothesis: Seasons are related to identity theft.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340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Theft per Season</a:t>
            </a:r>
            <a:endParaRPr/>
          </a:p>
        </p:txBody>
      </p:sp>
      <p:pic>
        <p:nvPicPr>
          <p:cNvPr id="4" name="Picture 3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441F922B-D05D-CD3E-F16C-A2CCE882C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957" y="1307850"/>
            <a:ext cx="6038086" cy="32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0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sp>
        <p:nvSpPr>
          <p:cNvPr id="243" name="Google Shape;243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245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CSV Source: </a:t>
            </a:r>
            <a:r>
              <a:rPr lang="en" dirty="0">
                <a:hlinkClick r:id="rId3"/>
              </a:rPr>
              <a:t>https://data.austintexas.gov/Public-Safety/Crime-Reports/fdj4-gpfu/about_data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Python Documentation and Tutorials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Python Libraries and Packages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Development Tools</a:t>
            </a:r>
            <a:r>
              <a:rPr lang="en" dirty="0"/>
              <a:t>: Visual Studio Code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Version Control</a:t>
            </a:r>
            <a:r>
              <a:rPr lang="en" dirty="0"/>
              <a:t>: Git and Github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Collaboration and Communication: Slack and Zoom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Instructional Staff: Travis Hopkins (Instructor)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                                 Kian Layson (TA)    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8897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Conclusion</a:t>
            </a:r>
            <a:endParaRPr/>
          </a:p>
        </p:txBody>
      </p:sp>
      <p:sp>
        <p:nvSpPr>
          <p:cNvPr id="236" name="Google Shape;236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Seasons do influence crime in residential burglaries, shoplifting incidences, auto thefts, bicycle thefts, and identity theft.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7936-DB1E-DE36-E03A-FA5EFD21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Limitations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8562C-38EC-5BBE-E813-10957AA4F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941696"/>
            <a:ext cx="6911628" cy="3537054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lnSpc>
                <a:spcPct val="107000"/>
              </a:lnSpc>
            </a:pPr>
            <a:r>
              <a:rPr lang="en-US" sz="1800" kern="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dataset contains a record of incidents that the Austin Police Department responded to and wrote a report. </a:t>
            </a:r>
          </a:p>
          <a:p>
            <a:pPr marL="285750" indent="-285750" algn="just">
              <a:lnSpc>
                <a:spcPct val="107000"/>
              </a:lnSpc>
            </a:pPr>
            <a:endParaRPr lang="en-US" sz="18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</a:pPr>
            <a:r>
              <a:rPr lang="en-US" sz="1800" kern="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Please note one incident may have several offenses associated with it, but this dataset only depicts the highest level offense of that incident. </a:t>
            </a:r>
          </a:p>
          <a:p>
            <a:pPr marL="285750" indent="-285750" algn="just">
              <a:lnSpc>
                <a:spcPct val="107000"/>
              </a:lnSpc>
            </a:pPr>
            <a:endParaRPr lang="en-US" sz="1800" kern="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</a:pPr>
            <a:r>
              <a:rPr lang="en-US" sz="1800" kern="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is from 2003 to 2023. This database is updated weekly, and a similar or same search done on different dates can produce different results. We collected our data on June 20</a:t>
            </a:r>
            <a:r>
              <a:rPr lang="en-US" sz="1800" kern="0" baseline="300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</a:t>
            </a:r>
            <a:r>
              <a:rPr lang="en-US" sz="1800" kern="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2024. </a:t>
            </a:r>
          </a:p>
          <a:p>
            <a:pPr marL="285750" indent="-285750" algn="just">
              <a:lnSpc>
                <a:spcPct val="107000"/>
              </a:lnSpc>
            </a:pPr>
            <a:endParaRPr lang="en-US" sz="18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</a:pPr>
            <a:r>
              <a:rPr lang="en-US" sz="1800" kern="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total records were above 2.3 million which we have further filtered.</a:t>
            </a:r>
          </a:p>
          <a:p>
            <a:pPr marL="285750" indent="-285750" algn="just">
              <a:lnSpc>
                <a:spcPct val="107000"/>
              </a:lnSpc>
            </a:pPr>
            <a:endParaRPr lang="en-US" sz="1800" kern="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</a:pPr>
            <a:r>
              <a:rPr lang="en-US" sz="1800" kern="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are using this for educational purposes only.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0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7936-DB1E-DE36-E03A-FA5EFD21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Research Questions to Answer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8562C-38EC-5BBE-E813-10957AA4F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567550"/>
            <a:ext cx="6911628" cy="2911200"/>
          </a:xfrm>
        </p:spPr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do seasonal variations impact the occurrence of different types of crimes in Austin?</a:t>
            </a: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has crime evolved over the years as Austin continues to grow?</a:t>
            </a: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seasons have the most occurrences of crime?</a:t>
            </a: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1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52E4-C5C6-1F3B-581D-ADBEC058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Basic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B3D76-C47E-20A1-8C6D-9FD94837E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57" y="1407859"/>
            <a:ext cx="3612615" cy="2698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905F84-323D-6F89-7405-4AABF2751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003" y="1405998"/>
            <a:ext cx="3612615" cy="268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1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2A30-94B6-4E34-CCD9-112D7BD8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Focus 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6838-46BA-C86C-795C-096E597B9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254461" cy="3263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types of theft crimes were reported the most?</a:t>
            </a:r>
          </a:p>
          <a:p>
            <a:pPr marL="146050" indent="0"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Critical value =7.81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810CF-B5D8-C853-C2BB-833278D7E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112" y="599323"/>
            <a:ext cx="4396458" cy="42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5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A0D9-8A00-D15D-D760-2A876136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Residential Burglaries by Season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16D7-DE30-CC5F-1AA9-9F543C0C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801248" cy="3263504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Looks to be less in the Winter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Chi-Square Statistic: 68.10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p-value: 1.09e-14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 a very high chi-square value and a very low p-value this tells us that we can reject the null hypothesis 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 COULD DEFINITELY BE AFFECTING THE NUMBER OF RESIDENTIAL BURGLARIES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19019-6F90-AA85-9376-D13129A1A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86803"/>
            <a:ext cx="40386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8049-DA36-E04D-86D1-938ED06B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Shoplifting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7FF7-23C9-C650-DD84-1AB3A714D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754910" cy="3263504"/>
          </a:xfrm>
        </p:spPr>
        <p:txBody>
          <a:bodyPr>
            <a:normAutofit lnSpcReduction="10000"/>
          </a:bodyPr>
          <a:lstStyle/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Pretty even, but maybe less in the fall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Chi-Square Statistic: 8.16 </a:t>
            </a: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-value: 0.04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Chi-Square number is still above the critical value, and P-Value is still lower than 0.05. Although, the values are closer than the other topics of study.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 COULD DEFINITELY BE AFFECTING THE NUMBER OF SHOPLIFTING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61D12B-70ED-8307-3AA1-D4C16842D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19175"/>
            <a:ext cx="40386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9EF7-C8EC-77CD-A3B9-0CEA3979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Bicycle Thefts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0F74-B031-DE87-253A-EA4171A4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3866120" cy="3263504"/>
          </a:xfrm>
        </p:spPr>
        <p:txBody>
          <a:bodyPr>
            <a:normAutofit lnSpcReduction="10000"/>
          </a:bodyPr>
          <a:lstStyle/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 In The Winter</a:t>
            </a: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 In The Summer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Chi-Square Statistic: 133.90 </a:t>
            </a: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-value: 7.8e-29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 a very high chi-square value and a very low p-value this tells us that we can reject the null hypothesis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 COULD DEFINITELY BE AFFECTING THE NUMBER OF BICYCLE THEFTS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2E52C3-A37D-38B1-3108-5146788F1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231" y="770930"/>
            <a:ext cx="39719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26325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693</Words>
  <Application>Microsoft Office PowerPoint</Application>
  <PresentationFormat>On-screen Show (16:9)</PresentationFormat>
  <Paragraphs>100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Consolas</vt:lpstr>
      <vt:lpstr>Symbol</vt:lpstr>
      <vt:lpstr>Montserrat</vt:lpstr>
      <vt:lpstr>Calibri</vt:lpstr>
      <vt:lpstr>Arial</vt:lpstr>
      <vt:lpstr>Aptos</vt:lpstr>
      <vt:lpstr>Lato</vt:lpstr>
      <vt:lpstr>Focus</vt:lpstr>
      <vt:lpstr>Crime Trends in Austin: Seasonal Insights from 2003 to 2023</vt:lpstr>
      <vt:lpstr>Resources</vt:lpstr>
      <vt:lpstr>Limitations</vt:lpstr>
      <vt:lpstr>Research Questions to Answer</vt:lpstr>
      <vt:lpstr>Basic Analysis</vt:lpstr>
      <vt:lpstr>Focus In</vt:lpstr>
      <vt:lpstr>Residential Burglaries by Season</vt:lpstr>
      <vt:lpstr>Shoplifting</vt:lpstr>
      <vt:lpstr>Bicycle Thefts</vt:lpstr>
      <vt:lpstr>ALL CRIMES BY SEASON CHI SQUARE TEST</vt:lpstr>
      <vt:lpstr>PowerPoint Presentation</vt:lpstr>
      <vt:lpstr>PowerPoint Presentation</vt:lpstr>
      <vt:lpstr>Test 4: Auto Theft across Seasons</vt:lpstr>
      <vt:lpstr>PowerPoint Presentation</vt:lpstr>
      <vt:lpstr>PowerPoint Presentation</vt:lpstr>
      <vt:lpstr>PowerPoint Presentation</vt:lpstr>
      <vt:lpstr>Identity Theft Over the Years</vt:lpstr>
      <vt:lpstr>Identity Theft per Season</vt:lpstr>
      <vt:lpstr>Identity Theft per Season</vt:lpstr>
      <vt:lpstr>Overall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Prashant Chintakindi</dc:creator>
  <cp:lastModifiedBy>Prashant Chintakindi</cp:lastModifiedBy>
  <cp:revision>18</cp:revision>
  <dcterms:modified xsi:type="dcterms:W3CDTF">2024-07-02T23:04:00Z</dcterms:modified>
</cp:coreProperties>
</file>