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57" r:id="rId5"/>
    <p:sldId id="262" r:id="rId6"/>
    <p:sldId id="261" r:id="rId7"/>
    <p:sldId id="264" r:id="rId8"/>
    <p:sldId id="25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5" d="100"/>
          <a:sy n="105" d="100"/>
        </p:scale>
        <p:origin x="138" y="3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33B9-262F-429D-930A-D1BA29CEB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46E2BAD-D3D3-41E4-8F43-7FADD5660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9819858-B69F-46EB-A450-9338D18A8317}"/>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5" name="Footer Placeholder 4">
            <a:extLst>
              <a:ext uri="{FF2B5EF4-FFF2-40B4-BE49-F238E27FC236}">
                <a16:creationId xmlns:a16="http://schemas.microsoft.com/office/drawing/2014/main" id="{9380A348-1418-47AE-8E61-90873393F4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B9408E-4E37-49EF-945A-2981EAAB0357}"/>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408071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6012-8A02-4CA2-91E7-C2B58668731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4D5E1E-4814-41E7-A699-DC2A6E2D2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D6431-C1A9-45E5-81DB-D44F3D7BE718}"/>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5" name="Footer Placeholder 4">
            <a:extLst>
              <a:ext uri="{FF2B5EF4-FFF2-40B4-BE49-F238E27FC236}">
                <a16:creationId xmlns:a16="http://schemas.microsoft.com/office/drawing/2014/main" id="{9CB12D3D-6362-4A75-B128-6F410A2220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CC6E6B-B9ED-48DA-B0B0-41E9BAD1C59F}"/>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159298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63248-000E-4E57-BDD9-77A9E3E66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2F77B3-3867-4CF8-8D80-14EE91AD4E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C2B67E-9824-405E-98F8-0A1D7A1C86F4}"/>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5" name="Footer Placeholder 4">
            <a:extLst>
              <a:ext uri="{FF2B5EF4-FFF2-40B4-BE49-F238E27FC236}">
                <a16:creationId xmlns:a16="http://schemas.microsoft.com/office/drawing/2014/main" id="{170367FE-D974-4670-B353-96252F0918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A166AB-1C15-4AD3-9B3C-27AD95DCA878}"/>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81942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92A3-18C7-4151-BBF8-460639DBFF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BCCFD5-8A19-4AB6-BCE0-ED16174D7C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1D22F1-E7F7-414F-9277-02AF550F2E8E}"/>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5" name="Footer Placeholder 4">
            <a:extLst>
              <a:ext uri="{FF2B5EF4-FFF2-40B4-BE49-F238E27FC236}">
                <a16:creationId xmlns:a16="http://schemas.microsoft.com/office/drawing/2014/main" id="{E5321DAF-80E6-46B8-9BE3-4C3A76C67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ECA7D9-D4A1-4159-BA2F-714E068FC23A}"/>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54012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D84-7A57-47CE-8F23-FAB8A521F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ABBED71-6426-4D6A-8179-AC4E34822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426E8-B023-4ABE-8EC5-F604DBC091AB}"/>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5" name="Footer Placeholder 4">
            <a:extLst>
              <a:ext uri="{FF2B5EF4-FFF2-40B4-BE49-F238E27FC236}">
                <a16:creationId xmlns:a16="http://schemas.microsoft.com/office/drawing/2014/main" id="{07BFBAEB-2A83-425B-9BB5-B88B95BA0C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467F25-ADBF-4223-821E-6404780A4CE5}"/>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318241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97A7-E6AD-4563-93C6-0A371207D3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E38425-49AC-4CA1-AD5C-AE8B5644EE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AB517E-1B04-4D72-B56F-AFD064E342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714E98-4F72-458C-8D16-C43D2C5ADFB6}"/>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6" name="Footer Placeholder 5">
            <a:extLst>
              <a:ext uri="{FF2B5EF4-FFF2-40B4-BE49-F238E27FC236}">
                <a16:creationId xmlns:a16="http://schemas.microsoft.com/office/drawing/2014/main" id="{2A8504FD-2465-4271-A0D9-9BD2F6F926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D608B9-7907-483D-853C-FC842F33C5FA}"/>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119305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6D20-EF00-4F7F-A4FF-F7D8C5FBCE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88C7EA-3980-4CAF-B1A1-3A689E29C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C72A7-F7D2-465C-A0DF-CA0A67379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0B8DFC-CE43-4E5E-A2D0-5D7A7A9B5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B34CD-0A2C-4BD1-BE06-E81C3CEA0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22A795-9BA2-4C83-B6F3-1B434C2A2EC1}"/>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8" name="Footer Placeholder 7">
            <a:extLst>
              <a:ext uri="{FF2B5EF4-FFF2-40B4-BE49-F238E27FC236}">
                <a16:creationId xmlns:a16="http://schemas.microsoft.com/office/drawing/2014/main" id="{1F996D10-21AA-4FB4-B815-37EE3F68481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55B754C-C0C1-47F2-B90D-C623871B15E4}"/>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19821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6B38-1681-48DC-88A3-6657EDF607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19EAD7B-D91A-4A2A-AC5B-D9C5B9C4D6C2}"/>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4" name="Footer Placeholder 3">
            <a:extLst>
              <a:ext uri="{FF2B5EF4-FFF2-40B4-BE49-F238E27FC236}">
                <a16:creationId xmlns:a16="http://schemas.microsoft.com/office/drawing/2014/main" id="{EEF8EDA7-59DC-4967-8152-F05FD3529EA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473AA4-D2FD-46CC-80B3-347924C8910E}"/>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106508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EFB1C-B60C-4A1E-A512-4E05BCC1B842}"/>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3" name="Footer Placeholder 2">
            <a:extLst>
              <a:ext uri="{FF2B5EF4-FFF2-40B4-BE49-F238E27FC236}">
                <a16:creationId xmlns:a16="http://schemas.microsoft.com/office/drawing/2014/main" id="{B11D59E6-F46F-445D-A841-72C97BCA56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66B430-83E9-4048-A097-990B5C7C55E2}"/>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382383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B68F-75B2-411E-A52B-B37E6F11A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C67667-0D6C-4022-AB6E-B30DE1693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D6A47A-E655-4182-BE32-40505072D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37AFD-5AB6-4EC5-BA11-BF84B63B50B5}"/>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6" name="Footer Placeholder 5">
            <a:extLst>
              <a:ext uri="{FF2B5EF4-FFF2-40B4-BE49-F238E27FC236}">
                <a16:creationId xmlns:a16="http://schemas.microsoft.com/office/drawing/2014/main" id="{DA6B4373-E73F-48EC-9B86-9038A1120C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D282B1-F86D-4B48-849F-BC372F6A3BD7}"/>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228395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8051-8F0B-4F77-AFF6-9CC9B4A0E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0E791F-530D-43B5-998E-0C9416CED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D18F48-EB9C-45E8-8682-8DB38CD0E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F798A-BF0A-44A8-B77D-189782461FBA}"/>
              </a:ext>
            </a:extLst>
          </p:cNvPr>
          <p:cNvSpPr>
            <a:spLocks noGrp="1"/>
          </p:cNvSpPr>
          <p:nvPr>
            <p:ph type="dt" sz="half" idx="10"/>
          </p:nvPr>
        </p:nvSpPr>
        <p:spPr/>
        <p:txBody>
          <a:bodyPr/>
          <a:lstStyle/>
          <a:p>
            <a:fld id="{B8F5D3C4-F17F-4EBD-8199-3AECE60F6BFB}" type="datetimeFigureOut">
              <a:rPr lang="en-GB" smtClean="0"/>
              <a:t>03/02/2021</a:t>
            </a:fld>
            <a:endParaRPr lang="en-GB"/>
          </a:p>
        </p:txBody>
      </p:sp>
      <p:sp>
        <p:nvSpPr>
          <p:cNvPr id="6" name="Footer Placeholder 5">
            <a:extLst>
              <a:ext uri="{FF2B5EF4-FFF2-40B4-BE49-F238E27FC236}">
                <a16:creationId xmlns:a16="http://schemas.microsoft.com/office/drawing/2014/main" id="{7C1E5EAD-026E-4173-A830-5D1458274E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828C5A-6CBE-4DB6-BDFF-4E3715DC5B10}"/>
              </a:ext>
            </a:extLst>
          </p:cNvPr>
          <p:cNvSpPr>
            <a:spLocks noGrp="1"/>
          </p:cNvSpPr>
          <p:nvPr>
            <p:ph type="sldNum" sz="quarter" idx="12"/>
          </p:nvPr>
        </p:nvSpPr>
        <p:spPr/>
        <p:txBody>
          <a:bodyPr/>
          <a:lstStyle/>
          <a:p>
            <a:fld id="{0EF37283-ED6A-4C77-ABC2-884766226081}" type="slidenum">
              <a:rPr lang="en-GB" smtClean="0"/>
              <a:t>‹#›</a:t>
            </a:fld>
            <a:endParaRPr lang="en-GB"/>
          </a:p>
        </p:txBody>
      </p:sp>
    </p:spTree>
    <p:extLst>
      <p:ext uri="{BB962C8B-B14F-4D97-AF65-F5344CB8AC3E}">
        <p14:creationId xmlns:p14="http://schemas.microsoft.com/office/powerpoint/2010/main" val="121035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64D2F-04C5-4FAD-B8B6-27188AAC5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6ED0F0-34DC-4247-9BB6-00B57F92A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04BD6E-AEF5-4291-A44A-9B39643C3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5D3C4-F17F-4EBD-8199-3AECE60F6BFB}" type="datetimeFigureOut">
              <a:rPr lang="en-GB" smtClean="0"/>
              <a:t>03/02/2021</a:t>
            </a:fld>
            <a:endParaRPr lang="en-GB"/>
          </a:p>
        </p:txBody>
      </p:sp>
      <p:sp>
        <p:nvSpPr>
          <p:cNvPr id="5" name="Footer Placeholder 4">
            <a:extLst>
              <a:ext uri="{FF2B5EF4-FFF2-40B4-BE49-F238E27FC236}">
                <a16:creationId xmlns:a16="http://schemas.microsoft.com/office/drawing/2014/main" id="{076B3A97-A2B6-4656-B046-06F81E2E9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1249CAE-7BAF-4013-89E7-D8977B8D2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37283-ED6A-4C77-ABC2-884766226081}" type="slidenum">
              <a:rPr lang="en-GB" smtClean="0"/>
              <a:t>‹#›</a:t>
            </a:fld>
            <a:endParaRPr lang="en-GB"/>
          </a:p>
        </p:txBody>
      </p:sp>
    </p:spTree>
    <p:extLst>
      <p:ext uri="{BB962C8B-B14F-4D97-AF65-F5344CB8AC3E}">
        <p14:creationId xmlns:p14="http://schemas.microsoft.com/office/powerpoint/2010/main" val="4058483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8409D9-EA4D-461E-A102-EB0892C665A5}"/>
              </a:ext>
            </a:extLst>
          </p:cNvPr>
          <p:cNvSpPr txBox="1"/>
          <p:nvPr/>
        </p:nvSpPr>
        <p:spPr>
          <a:xfrm>
            <a:off x="1575582" y="1420837"/>
            <a:ext cx="9312812" cy="2862322"/>
          </a:xfrm>
          <a:prstGeom prst="rect">
            <a:avLst/>
          </a:prstGeom>
          <a:noFill/>
        </p:spPr>
        <p:txBody>
          <a:bodyPr wrap="square" rtlCol="0">
            <a:spAutoFit/>
          </a:bodyPr>
          <a:lstStyle/>
          <a:p>
            <a:r>
              <a:rPr lang="en-GB" dirty="0"/>
              <a:t>Chapter 2</a:t>
            </a:r>
          </a:p>
          <a:p>
            <a:endParaRPr lang="en-GB" dirty="0"/>
          </a:p>
          <a:p>
            <a:r>
              <a:rPr lang="en-GB" dirty="0"/>
              <a:t>1. Galton’s discovery of regression to the mean. Causality banished from statistics.</a:t>
            </a:r>
          </a:p>
          <a:p>
            <a:endParaRPr lang="en-GB" dirty="0"/>
          </a:p>
          <a:p>
            <a:r>
              <a:rPr lang="en-GB" dirty="0"/>
              <a:t>2. Sewel Wright and his guinea pigs labour in obscurity on it though</a:t>
            </a:r>
          </a:p>
          <a:p>
            <a:endParaRPr lang="en-GB" dirty="0"/>
          </a:p>
          <a:p>
            <a:r>
              <a:rPr lang="en-GB" dirty="0"/>
              <a:t>4. Path Analysis – combining qualitative knowledge on causes (the diagrams) with quantitative knowledge of associations (correlations in the data) and combining the two to estimate the magnitude of causal effects (the path coefficients on the diagram) – something you can’t do from the data </a:t>
            </a:r>
            <a:r>
              <a:rPr lang="en-GB"/>
              <a:t>alone.</a:t>
            </a:r>
            <a:endParaRPr lang="en-GB" dirty="0"/>
          </a:p>
        </p:txBody>
      </p:sp>
    </p:spTree>
    <p:extLst>
      <p:ext uri="{BB962C8B-B14F-4D97-AF65-F5344CB8AC3E}">
        <p14:creationId xmlns:p14="http://schemas.microsoft.com/office/powerpoint/2010/main" val="150394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Rounded Corners 194">
            <a:extLst>
              <a:ext uri="{FF2B5EF4-FFF2-40B4-BE49-F238E27FC236}">
                <a16:creationId xmlns:a16="http://schemas.microsoft.com/office/drawing/2014/main" id="{F4797665-2A0E-4CC9-BB07-A7A923FF8E6F}"/>
              </a:ext>
            </a:extLst>
          </p:cNvPr>
          <p:cNvSpPr/>
          <p:nvPr/>
        </p:nvSpPr>
        <p:spPr>
          <a:xfrm>
            <a:off x="8544316" y="485127"/>
            <a:ext cx="3300036" cy="324938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Rectangle: Rounded Corners 193">
            <a:extLst>
              <a:ext uri="{FF2B5EF4-FFF2-40B4-BE49-F238E27FC236}">
                <a16:creationId xmlns:a16="http://schemas.microsoft.com/office/drawing/2014/main" id="{792DEDAB-A2DB-4AB5-80B6-F6DE2C7803F3}"/>
              </a:ext>
            </a:extLst>
          </p:cNvPr>
          <p:cNvSpPr/>
          <p:nvPr/>
        </p:nvSpPr>
        <p:spPr>
          <a:xfrm>
            <a:off x="6096000" y="463639"/>
            <a:ext cx="2196371" cy="324938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a:extLst>
              <a:ext uri="{FF2B5EF4-FFF2-40B4-BE49-F238E27FC236}">
                <a16:creationId xmlns:a16="http://schemas.microsoft.com/office/drawing/2014/main" id="{7189FDA1-E5AB-4CEE-8843-10A79FEC2ECD}"/>
              </a:ext>
            </a:extLst>
          </p:cNvPr>
          <p:cNvSpPr/>
          <p:nvPr/>
        </p:nvSpPr>
        <p:spPr>
          <a:xfrm>
            <a:off x="360497" y="330319"/>
            <a:ext cx="4743799" cy="369332"/>
          </a:xfrm>
          <a:prstGeom prst="rect">
            <a:avLst/>
          </a:prstGeom>
        </p:spPr>
        <p:txBody>
          <a:bodyPr wrap="none">
            <a:spAutoFit/>
          </a:bodyPr>
          <a:lstStyle/>
          <a:p>
            <a:r>
              <a:rPr lang="en-GB" dirty="0"/>
              <a:t>1. Galton’s discovery of regression to the mean</a:t>
            </a:r>
          </a:p>
        </p:txBody>
      </p:sp>
      <p:pic>
        <p:nvPicPr>
          <p:cNvPr id="3" name="Picture 2" descr="Sir Francis Galton (1822-1911) | BiographyUK">
            <a:extLst>
              <a:ext uri="{FF2B5EF4-FFF2-40B4-BE49-F238E27FC236}">
                <a16:creationId xmlns:a16="http://schemas.microsoft.com/office/drawing/2014/main" id="{BC75E41A-DEC8-4C0E-B6F6-7A1B0B727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93" y="1111033"/>
            <a:ext cx="2669476" cy="2406835"/>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Oval 3">
            <a:extLst>
              <a:ext uri="{FF2B5EF4-FFF2-40B4-BE49-F238E27FC236}">
                <a16:creationId xmlns:a16="http://schemas.microsoft.com/office/drawing/2014/main" id="{EB8203E6-9B19-44A2-A1C9-2FE733769F1D}"/>
              </a:ext>
            </a:extLst>
          </p:cNvPr>
          <p:cNvSpPr>
            <a:spLocks noChangeAspect="1"/>
          </p:cNvSpPr>
          <p:nvPr/>
        </p:nvSpPr>
        <p:spPr>
          <a:xfrm>
            <a:off x="2509403" y="764712"/>
            <a:ext cx="2613079" cy="1129672"/>
          </a:xfrm>
          <a:prstGeom prst="wedgeEllipseCallout">
            <a:avLst>
              <a:gd name="adj1" fmla="val -77134"/>
              <a:gd name="adj2" fmla="val 827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Is greatness inherited? ( I don’t have any data about that, so what about height then?)</a:t>
            </a:r>
          </a:p>
        </p:txBody>
      </p:sp>
      <p:pic>
        <p:nvPicPr>
          <p:cNvPr id="5" name="Picture 4" descr="Galton Board">
            <a:extLst>
              <a:ext uri="{FF2B5EF4-FFF2-40B4-BE49-F238E27FC236}">
                <a16:creationId xmlns:a16="http://schemas.microsoft.com/office/drawing/2014/main" id="{E928EDF9-9982-4112-919F-199BB78B47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62" r="39946"/>
          <a:stretch/>
        </p:blipFill>
        <p:spPr bwMode="auto">
          <a:xfrm>
            <a:off x="6266463" y="4062398"/>
            <a:ext cx="2711365" cy="24678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342394-BC99-41EA-8C6A-5E42E4EA10B6}"/>
              </a:ext>
            </a:extLst>
          </p:cNvPr>
          <p:cNvSpPr txBox="1"/>
          <p:nvPr/>
        </p:nvSpPr>
        <p:spPr>
          <a:xfrm>
            <a:off x="6201903" y="3754397"/>
            <a:ext cx="1622175" cy="369332"/>
          </a:xfrm>
          <a:prstGeom prst="rect">
            <a:avLst/>
          </a:prstGeom>
          <a:noFill/>
        </p:spPr>
        <p:txBody>
          <a:bodyPr wrap="none" rtlCol="0">
            <a:spAutoFit/>
          </a:bodyPr>
          <a:lstStyle/>
          <a:p>
            <a:r>
              <a:rPr lang="en-GB" dirty="0"/>
              <a:t>His “quincunx”</a:t>
            </a:r>
          </a:p>
        </p:txBody>
      </p:sp>
      <p:sp>
        <p:nvSpPr>
          <p:cNvPr id="74" name="Rectangle 73">
            <a:extLst>
              <a:ext uri="{FF2B5EF4-FFF2-40B4-BE49-F238E27FC236}">
                <a16:creationId xmlns:a16="http://schemas.microsoft.com/office/drawing/2014/main" id="{A8D07F89-A93A-4C52-A11B-D824B5355075}"/>
              </a:ext>
            </a:extLst>
          </p:cNvPr>
          <p:cNvSpPr>
            <a:spLocks noChangeAspect="1"/>
          </p:cNvSpPr>
          <p:nvPr/>
        </p:nvSpPr>
        <p:spPr>
          <a:xfrm>
            <a:off x="6306146" y="1981182"/>
            <a:ext cx="750678" cy="286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Height 2</a:t>
            </a:r>
          </a:p>
        </p:txBody>
      </p:sp>
      <p:sp>
        <p:nvSpPr>
          <p:cNvPr id="75" name="Rectangle 74">
            <a:extLst>
              <a:ext uri="{FF2B5EF4-FFF2-40B4-BE49-F238E27FC236}">
                <a16:creationId xmlns:a16="http://schemas.microsoft.com/office/drawing/2014/main" id="{8FDEB0DB-9188-403D-B4CB-09EB021D99B7}"/>
              </a:ext>
            </a:extLst>
          </p:cNvPr>
          <p:cNvSpPr>
            <a:spLocks noChangeAspect="1"/>
          </p:cNvSpPr>
          <p:nvPr/>
        </p:nvSpPr>
        <p:spPr>
          <a:xfrm>
            <a:off x="6306146" y="2695306"/>
            <a:ext cx="740762" cy="34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Height 3</a:t>
            </a:r>
          </a:p>
        </p:txBody>
      </p:sp>
      <p:sp>
        <p:nvSpPr>
          <p:cNvPr id="76" name="Rectangle 75">
            <a:extLst>
              <a:ext uri="{FF2B5EF4-FFF2-40B4-BE49-F238E27FC236}">
                <a16:creationId xmlns:a16="http://schemas.microsoft.com/office/drawing/2014/main" id="{9C0AF030-E9ED-4268-B14E-06AD73F150D8}"/>
              </a:ext>
            </a:extLst>
          </p:cNvPr>
          <p:cNvSpPr>
            <a:spLocks noChangeAspect="1"/>
          </p:cNvSpPr>
          <p:nvPr/>
        </p:nvSpPr>
        <p:spPr>
          <a:xfrm>
            <a:off x="6266463" y="1241146"/>
            <a:ext cx="830044" cy="286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Height 1</a:t>
            </a:r>
          </a:p>
        </p:txBody>
      </p:sp>
      <p:sp>
        <p:nvSpPr>
          <p:cNvPr id="77" name="Rectangle: Rounded Corners 76">
            <a:extLst>
              <a:ext uri="{FF2B5EF4-FFF2-40B4-BE49-F238E27FC236}">
                <a16:creationId xmlns:a16="http://schemas.microsoft.com/office/drawing/2014/main" id="{128E8C05-766C-49B9-BDFD-C8EE7C00EAC2}"/>
              </a:ext>
            </a:extLst>
          </p:cNvPr>
          <p:cNvSpPr>
            <a:spLocks noChangeAspect="1"/>
          </p:cNvSpPr>
          <p:nvPr/>
        </p:nvSpPr>
        <p:spPr>
          <a:xfrm>
            <a:off x="7295412" y="1032809"/>
            <a:ext cx="842386" cy="2616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Chance 1</a:t>
            </a:r>
          </a:p>
        </p:txBody>
      </p:sp>
      <p:sp>
        <p:nvSpPr>
          <p:cNvPr id="78" name="Rectangle: Rounded Corners 77">
            <a:extLst>
              <a:ext uri="{FF2B5EF4-FFF2-40B4-BE49-F238E27FC236}">
                <a16:creationId xmlns:a16="http://schemas.microsoft.com/office/drawing/2014/main" id="{67560600-CDB4-4E3F-AFA3-250468DC1990}"/>
              </a:ext>
            </a:extLst>
          </p:cNvPr>
          <p:cNvSpPr>
            <a:spLocks noChangeAspect="1"/>
          </p:cNvSpPr>
          <p:nvPr/>
        </p:nvSpPr>
        <p:spPr>
          <a:xfrm>
            <a:off x="7295412" y="1753491"/>
            <a:ext cx="842373" cy="2299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Chance 2</a:t>
            </a:r>
          </a:p>
        </p:txBody>
      </p:sp>
      <p:sp>
        <p:nvSpPr>
          <p:cNvPr id="79" name="Rectangle: Rounded Corners 78">
            <a:extLst>
              <a:ext uri="{FF2B5EF4-FFF2-40B4-BE49-F238E27FC236}">
                <a16:creationId xmlns:a16="http://schemas.microsoft.com/office/drawing/2014/main" id="{6180D2AF-3EE5-42D2-BF9B-45015A5118A5}"/>
              </a:ext>
            </a:extLst>
          </p:cNvPr>
          <p:cNvSpPr>
            <a:spLocks noChangeAspect="1"/>
          </p:cNvSpPr>
          <p:nvPr/>
        </p:nvSpPr>
        <p:spPr>
          <a:xfrm>
            <a:off x="7285495" y="2452240"/>
            <a:ext cx="822540" cy="2299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Chance 2</a:t>
            </a:r>
          </a:p>
        </p:txBody>
      </p:sp>
      <p:cxnSp>
        <p:nvCxnSpPr>
          <p:cNvPr id="80" name="Straight Arrow Connector 79">
            <a:extLst>
              <a:ext uri="{FF2B5EF4-FFF2-40B4-BE49-F238E27FC236}">
                <a16:creationId xmlns:a16="http://schemas.microsoft.com/office/drawing/2014/main" id="{8C91A4FB-BBA6-4479-90C9-EDDB8B3A8970}"/>
              </a:ext>
            </a:extLst>
          </p:cNvPr>
          <p:cNvCxnSpPr>
            <a:cxnSpLocks noChangeAspect="1"/>
            <a:stCxn id="77" idx="1"/>
            <a:endCxn id="76" idx="3"/>
          </p:cNvCxnSpPr>
          <p:nvPr/>
        </p:nvCxnSpPr>
        <p:spPr>
          <a:xfrm flipH="1">
            <a:off x="7096507" y="1163621"/>
            <a:ext cx="198905" cy="2206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FD5FCF0-F667-4A39-9F95-6F56E4E01D96}"/>
              </a:ext>
            </a:extLst>
          </p:cNvPr>
          <p:cNvCxnSpPr>
            <a:cxnSpLocks noChangeAspect="1"/>
            <a:stCxn id="78" idx="1"/>
            <a:endCxn id="74" idx="3"/>
          </p:cNvCxnSpPr>
          <p:nvPr/>
        </p:nvCxnSpPr>
        <p:spPr>
          <a:xfrm flipH="1">
            <a:off x="7056824" y="1868474"/>
            <a:ext cx="238588" cy="255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FC8DFE9-F1B2-4D14-9F25-3A7EE9934D2D}"/>
              </a:ext>
            </a:extLst>
          </p:cNvPr>
          <p:cNvCxnSpPr>
            <a:cxnSpLocks noChangeAspect="1"/>
            <a:stCxn id="79" idx="1"/>
            <a:endCxn id="75" idx="3"/>
          </p:cNvCxnSpPr>
          <p:nvPr/>
        </p:nvCxnSpPr>
        <p:spPr>
          <a:xfrm flipH="1">
            <a:off x="7046908" y="2567223"/>
            <a:ext cx="238587" cy="3011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1060F9E-6C05-449B-8FBB-1CCA25840A9A}"/>
              </a:ext>
            </a:extLst>
          </p:cNvPr>
          <p:cNvCxnSpPr>
            <a:cxnSpLocks noChangeAspect="1"/>
            <a:stCxn id="76" idx="2"/>
            <a:endCxn id="74" idx="0"/>
          </p:cNvCxnSpPr>
          <p:nvPr/>
        </p:nvCxnSpPr>
        <p:spPr>
          <a:xfrm>
            <a:off x="6681485" y="1527480"/>
            <a:ext cx="0" cy="45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C195C75-0A25-4538-BCA9-E54D891F829D}"/>
              </a:ext>
            </a:extLst>
          </p:cNvPr>
          <p:cNvCxnSpPr>
            <a:cxnSpLocks noChangeAspect="1"/>
            <a:stCxn id="74" idx="2"/>
            <a:endCxn id="75" idx="0"/>
          </p:cNvCxnSpPr>
          <p:nvPr/>
        </p:nvCxnSpPr>
        <p:spPr>
          <a:xfrm flipH="1">
            <a:off x="6676527" y="2267515"/>
            <a:ext cx="4958" cy="4277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014C0B4-A93D-4B71-AF4F-FC09BB46C39C}"/>
              </a:ext>
            </a:extLst>
          </p:cNvPr>
          <p:cNvCxnSpPr>
            <a:cxnSpLocks/>
          </p:cNvCxnSpPr>
          <p:nvPr/>
        </p:nvCxnSpPr>
        <p:spPr>
          <a:xfrm>
            <a:off x="6676527" y="3041532"/>
            <a:ext cx="0" cy="4520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4" name="Hexagon 133">
            <a:extLst>
              <a:ext uri="{FF2B5EF4-FFF2-40B4-BE49-F238E27FC236}">
                <a16:creationId xmlns:a16="http://schemas.microsoft.com/office/drawing/2014/main" id="{395FB90D-5D5D-4332-B2CE-41C4B6E10089}"/>
              </a:ext>
            </a:extLst>
          </p:cNvPr>
          <p:cNvSpPr>
            <a:spLocks noChangeAspect="1"/>
          </p:cNvSpPr>
          <p:nvPr/>
        </p:nvSpPr>
        <p:spPr>
          <a:xfrm>
            <a:off x="8633252" y="2436890"/>
            <a:ext cx="917087" cy="26023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Genes 3</a:t>
            </a:r>
          </a:p>
        </p:txBody>
      </p:sp>
      <p:sp>
        <p:nvSpPr>
          <p:cNvPr id="135" name="Rectangle 134">
            <a:extLst>
              <a:ext uri="{FF2B5EF4-FFF2-40B4-BE49-F238E27FC236}">
                <a16:creationId xmlns:a16="http://schemas.microsoft.com/office/drawing/2014/main" id="{CC2D5EB2-8C91-4F28-B9F6-8441161928B0}"/>
              </a:ext>
            </a:extLst>
          </p:cNvPr>
          <p:cNvSpPr>
            <a:spLocks noChangeAspect="1"/>
          </p:cNvSpPr>
          <p:nvPr/>
        </p:nvSpPr>
        <p:spPr>
          <a:xfrm>
            <a:off x="9785286" y="2063304"/>
            <a:ext cx="774905" cy="248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Height 2</a:t>
            </a:r>
          </a:p>
        </p:txBody>
      </p:sp>
      <p:sp>
        <p:nvSpPr>
          <p:cNvPr id="136" name="Rectangle 135">
            <a:extLst>
              <a:ext uri="{FF2B5EF4-FFF2-40B4-BE49-F238E27FC236}">
                <a16:creationId xmlns:a16="http://schemas.microsoft.com/office/drawing/2014/main" id="{9C4E2A9A-C112-4495-BC7B-6FFEFDD39EF0}"/>
              </a:ext>
            </a:extLst>
          </p:cNvPr>
          <p:cNvSpPr>
            <a:spLocks noChangeAspect="1"/>
          </p:cNvSpPr>
          <p:nvPr/>
        </p:nvSpPr>
        <p:spPr>
          <a:xfrm>
            <a:off x="9785292" y="2755757"/>
            <a:ext cx="774899" cy="248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Height 3</a:t>
            </a:r>
          </a:p>
        </p:txBody>
      </p:sp>
      <p:sp>
        <p:nvSpPr>
          <p:cNvPr id="137" name="Rectangle 136">
            <a:extLst>
              <a:ext uri="{FF2B5EF4-FFF2-40B4-BE49-F238E27FC236}">
                <a16:creationId xmlns:a16="http://schemas.microsoft.com/office/drawing/2014/main" id="{5975738F-D7DA-424B-A6A7-A57FA19E7772}"/>
              </a:ext>
            </a:extLst>
          </p:cNvPr>
          <p:cNvSpPr>
            <a:spLocks noChangeAspect="1"/>
          </p:cNvSpPr>
          <p:nvPr/>
        </p:nvSpPr>
        <p:spPr>
          <a:xfrm>
            <a:off x="9785286" y="1315920"/>
            <a:ext cx="757383" cy="242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Height 1</a:t>
            </a:r>
          </a:p>
        </p:txBody>
      </p:sp>
      <p:sp>
        <p:nvSpPr>
          <p:cNvPr id="138" name="Hexagon 137">
            <a:extLst>
              <a:ext uri="{FF2B5EF4-FFF2-40B4-BE49-F238E27FC236}">
                <a16:creationId xmlns:a16="http://schemas.microsoft.com/office/drawing/2014/main" id="{BC4E9FE7-A7F2-4DCD-A441-4093C5549931}"/>
              </a:ext>
            </a:extLst>
          </p:cNvPr>
          <p:cNvSpPr>
            <a:spLocks noChangeAspect="1"/>
          </p:cNvSpPr>
          <p:nvPr/>
        </p:nvSpPr>
        <p:spPr>
          <a:xfrm>
            <a:off x="8633252" y="1742675"/>
            <a:ext cx="917088" cy="26023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Genes 2</a:t>
            </a:r>
          </a:p>
        </p:txBody>
      </p:sp>
      <p:sp>
        <p:nvSpPr>
          <p:cNvPr id="139" name="Hexagon 138">
            <a:extLst>
              <a:ext uri="{FF2B5EF4-FFF2-40B4-BE49-F238E27FC236}">
                <a16:creationId xmlns:a16="http://schemas.microsoft.com/office/drawing/2014/main" id="{38329928-35EB-4577-A5BF-C42B1012C9E5}"/>
              </a:ext>
            </a:extLst>
          </p:cNvPr>
          <p:cNvSpPr>
            <a:spLocks noChangeAspect="1"/>
          </p:cNvSpPr>
          <p:nvPr/>
        </p:nvSpPr>
        <p:spPr>
          <a:xfrm>
            <a:off x="8648299" y="1048460"/>
            <a:ext cx="917089" cy="26023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Genes 1</a:t>
            </a:r>
          </a:p>
        </p:txBody>
      </p:sp>
      <p:sp>
        <p:nvSpPr>
          <p:cNvPr id="140" name="Rectangle: Rounded Corners 139">
            <a:extLst>
              <a:ext uri="{FF2B5EF4-FFF2-40B4-BE49-F238E27FC236}">
                <a16:creationId xmlns:a16="http://schemas.microsoft.com/office/drawing/2014/main" id="{502C17B2-20FF-4B5C-A364-B135DC079E95}"/>
              </a:ext>
            </a:extLst>
          </p:cNvPr>
          <p:cNvSpPr>
            <a:spLocks noChangeAspect="1"/>
          </p:cNvSpPr>
          <p:nvPr/>
        </p:nvSpPr>
        <p:spPr>
          <a:xfrm>
            <a:off x="10807967" y="997494"/>
            <a:ext cx="842386" cy="23813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Chance 1</a:t>
            </a:r>
          </a:p>
        </p:txBody>
      </p:sp>
      <p:sp>
        <p:nvSpPr>
          <p:cNvPr id="141" name="Rectangle: Rounded Corners 140">
            <a:extLst>
              <a:ext uri="{FF2B5EF4-FFF2-40B4-BE49-F238E27FC236}">
                <a16:creationId xmlns:a16="http://schemas.microsoft.com/office/drawing/2014/main" id="{5E9D8ABB-8440-4A09-A2FC-6D521DDC7A1C}"/>
              </a:ext>
            </a:extLst>
          </p:cNvPr>
          <p:cNvSpPr>
            <a:spLocks noChangeAspect="1"/>
          </p:cNvSpPr>
          <p:nvPr/>
        </p:nvSpPr>
        <p:spPr>
          <a:xfrm>
            <a:off x="10807964" y="1792016"/>
            <a:ext cx="842386" cy="23813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Chance 2</a:t>
            </a:r>
          </a:p>
        </p:txBody>
      </p:sp>
      <p:sp>
        <p:nvSpPr>
          <p:cNvPr id="142" name="Rectangle: Rounded Corners 141">
            <a:extLst>
              <a:ext uri="{FF2B5EF4-FFF2-40B4-BE49-F238E27FC236}">
                <a16:creationId xmlns:a16="http://schemas.microsoft.com/office/drawing/2014/main" id="{3B3F9F4B-074F-4644-BFE8-1C3F8E006F3F}"/>
              </a:ext>
            </a:extLst>
          </p:cNvPr>
          <p:cNvSpPr>
            <a:spLocks noChangeAspect="1"/>
          </p:cNvSpPr>
          <p:nvPr/>
        </p:nvSpPr>
        <p:spPr>
          <a:xfrm>
            <a:off x="10807967" y="2478663"/>
            <a:ext cx="842383" cy="23813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1200" dirty="0"/>
              <a:t>Chance 2</a:t>
            </a:r>
          </a:p>
        </p:txBody>
      </p:sp>
      <p:cxnSp>
        <p:nvCxnSpPr>
          <p:cNvPr id="143" name="Straight Arrow Connector 142">
            <a:extLst>
              <a:ext uri="{FF2B5EF4-FFF2-40B4-BE49-F238E27FC236}">
                <a16:creationId xmlns:a16="http://schemas.microsoft.com/office/drawing/2014/main" id="{2C3F50FB-96DE-448D-97F9-6977BB948605}"/>
              </a:ext>
            </a:extLst>
          </p:cNvPr>
          <p:cNvCxnSpPr>
            <a:cxnSpLocks noChangeAspect="1"/>
          </p:cNvCxnSpPr>
          <p:nvPr/>
        </p:nvCxnSpPr>
        <p:spPr>
          <a:xfrm>
            <a:off x="9106843" y="1295455"/>
            <a:ext cx="0" cy="4519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B014B2D-59AE-4F85-BAC0-C7B467AEF9AA}"/>
              </a:ext>
            </a:extLst>
          </p:cNvPr>
          <p:cNvCxnSpPr>
            <a:cxnSpLocks noChangeAspect="1"/>
          </p:cNvCxnSpPr>
          <p:nvPr/>
        </p:nvCxnSpPr>
        <p:spPr>
          <a:xfrm>
            <a:off x="9114386" y="2017899"/>
            <a:ext cx="0" cy="4317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CEA64845-51E4-45FE-96FD-6BBD6C0A4131}"/>
              </a:ext>
            </a:extLst>
          </p:cNvPr>
          <p:cNvCxnSpPr>
            <a:cxnSpLocks noChangeAspect="1"/>
          </p:cNvCxnSpPr>
          <p:nvPr/>
        </p:nvCxnSpPr>
        <p:spPr>
          <a:xfrm>
            <a:off x="9106722" y="2697125"/>
            <a:ext cx="0" cy="5273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E12BB3BD-C9A9-4064-825A-E389B65D8384}"/>
              </a:ext>
            </a:extLst>
          </p:cNvPr>
          <p:cNvCxnSpPr>
            <a:cxnSpLocks noChangeAspect="1"/>
            <a:stCxn id="139" idx="0"/>
            <a:endCxn id="137" idx="1"/>
          </p:cNvCxnSpPr>
          <p:nvPr/>
        </p:nvCxnSpPr>
        <p:spPr>
          <a:xfrm>
            <a:off x="9565388" y="1178578"/>
            <a:ext cx="219898" cy="2587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7A44706-74BC-4382-865F-4E4EAB1AFB45}"/>
              </a:ext>
            </a:extLst>
          </p:cNvPr>
          <p:cNvCxnSpPr>
            <a:cxnSpLocks noChangeAspect="1"/>
            <a:stCxn id="138" idx="0"/>
            <a:endCxn id="135" idx="1"/>
          </p:cNvCxnSpPr>
          <p:nvPr/>
        </p:nvCxnSpPr>
        <p:spPr>
          <a:xfrm>
            <a:off x="9550340" y="1872793"/>
            <a:ext cx="234946" cy="314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3418D1E3-502E-4A34-9480-191AC2886FF4}"/>
              </a:ext>
            </a:extLst>
          </p:cNvPr>
          <p:cNvCxnSpPr>
            <a:cxnSpLocks noChangeAspect="1"/>
            <a:stCxn id="134" idx="0"/>
            <a:endCxn id="136" idx="1"/>
          </p:cNvCxnSpPr>
          <p:nvPr/>
        </p:nvCxnSpPr>
        <p:spPr>
          <a:xfrm>
            <a:off x="9550339" y="2567008"/>
            <a:ext cx="234953" cy="312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ED3870ED-5FEE-413D-AFF3-4925EADD1BEE}"/>
              </a:ext>
            </a:extLst>
          </p:cNvPr>
          <p:cNvCxnSpPr>
            <a:cxnSpLocks noChangeAspect="1"/>
            <a:stCxn id="140" idx="1"/>
            <a:endCxn id="137" idx="3"/>
          </p:cNvCxnSpPr>
          <p:nvPr/>
        </p:nvCxnSpPr>
        <p:spPr>
          <a:xfrm flipH="1">
            <a:off x="10542669" y="1116560"/>
            <a:ext cx="265298" cy="3207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3405C7FB-0EDD-4CA3-B221-A4CB5E799C3A}"/>
              </a:ext>
            </a:extLst>
          </p:cNvPr>
          <p:cNvCxnSpPr>
            <a:cxnSpLocks noChangeAspect="1"/>
            <a:stCxn id="141" idx="1"/>
            <a:endCxn id="135" idx="3"/>
          </p:cNvCxnSpPr>
          <p:nvPr/>
        </p:nvCxnSpPr>
        <p:spPr>
          <a:xfrm flipH="1">
            <a:off x="10560191" y="1911082"/>
            <a:ext cx="247773" cy="2764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DC98AAF-9310-41E5-9353-2E49BC84C06B}"/>
              </a:ext>
            </a:extLst>
          </p:cNvPr>
          <p:cNvCxnSpPr>
            <a:cxnSpLocks noChangeAspect="1"/>
            <a:stCxn id="142" idx="1"/>
            <a:endCxn id="136" idx="3"/>
          </p:cNvCxnSpPr>
          <p:nvPr/>
        </p:nvCxnSpPr>
        <p:spPr>
          <a:xfrm flipH="1">
            <a:off x="10560191" y="2597729"/>
            <a:ext cx="247776" cy="2822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E0B4C43B-4D02-44D6-8500-2452F2E1573D}"/>
              </a:ext>
            </a:extLst>
          </p:cNvPr>
          <p:cNvSpPr txBox="1"/>
          <p:nvPr/>
        </p:nvSpPr>
        <p:spPr>
          <a:xfrm>
            <a:off x="6334373" y="520252"/>
            <a:ext cx="1444901" cy="369332"/>
          </a:xfrm>
          <a:prstGeom prst="rect">
            <a:avLst/>
          </a:prstGeom>
          <a:noFill/>
        </p:spPr>
        <p:txBody>
          <a:bodyPr wrap="square" rtlCol="0">
            <a:spAutoFit/>
          </a:bodyPr>
          <a:lstStyle/>
          <a:p>
            <a:r>
              <a:rPr lang="en-GB" dirty="0"/>
              <a:t>Wrong</a:t>
            </a:r>
          </a:p>
        </p:txBody>
      </p:sp>
      <p:sp>
        <p:nvSpPr>
          <p:cNvPr id="197" name="TextBox 196">
            <a:extLst>
              <a:ext uri="{FF2B5EF4-FFF2-40B4-BE49-F238E27FC236}">
                <a16:creationId xmlns:a16="http://schemas.microsoft.com/office/drawing/2014/main" id="{F2A666B9-E8DA-46E7-8C4D-9E96631CC5EF}"/>
              </a:ext>
            </a:extLst>
          </p:cNvPr>
          <p:cNvSpPr txBox="1"/>
          <p:nvPr/>
        </p:nvSpPr>
        <p:spPr>
          <a:xfrm>
            <a:off x="9028970" y="521092"/>
            <a:ext cx="1746317" cy="369332"/>
          </a:xfrm>
          <a:prstGeom prst="rect">
            <a:avLst/>
          </a:prstGeom>
          <a:noFill/>
        </p:spPr>
        <p:txBody>
          <a:bodyPr wrap="square" rtlCol="0">
            <a:spAutoFit/>
          </a:bodyPr>
          <a:lstStyle/>
          <a:p>
            <a:r>
              <a:rPr lang="en-GB" dirty="0"/>
              <a:t>Right</a:t>
            </a:r>
          </a:p>
        </p:txBody>
      </p:sp>
      <p:pic>
        <p:nvPicPr>
          <p:cNvPr id="198" name="Picture 197">
            <a:extLst>
              <a:ext uri="{FF2B5EF4-FFF2-40B4-BE49-F238E27FC236}">
                <a16:creationId xmlns:a16="http://schemas.microsoft.com/office/drawing/2014/main" id="{D67D31AA-129D-4468-97C5-3F8E187B7E92}"/>
              </a:ext>
            </a:extLst>
          </p:cNvPr>
          <p:cNvPicPr>
            <a:picLocks noChangeAspect="1"/>
          </p:cNvPicPr>
          <p:nvPr/>
        </p:nvPicPr>
        <p:blipFill>
          <a:blip r:embed="rId4"/>
          <a:stretch>
            <a:fillRect/>
          </a:stretch>
        </p:blipFill>
        <p:spPr>
          <a:xfrm>
            <a:off x="217293" y="3713019"/>
            <a:ext cx="5695747" cy="3008607"/>
          </a:xfrm>
          <a:prstGeom prst="rect">
            <a:avLst/>
          </a:prstGeom>
        </p:spPr>
      </p:pic>
      <p:graphicFrame>
        <p:nvGraphicFramePr>
          <p:cNvPr id="200" name="Table 199">
            <a:extLst>
              <a:ext uri="{FF2B5EF4-FFF2-40B4-BE49-F238E27FC236}">
                <a16:creationId xmlns:a16="http://schemas.microsoft.com/office/drawing/2014/main" id="{733148EF-5315-4973-B979-FE1983E3F85E}"/>
              </a:ext>
            </a:extLst>
          </p:cNvPr>
          <p:cNvGraphicFramePr>
            <a:graphicFrameLocks noGrp="1"/>
          </p:cNvGraphicFramePr>
          <p:nvPr>
            <p:extLst>
              <p:ext uri="{D42A27DB-BD31-4B8C-83A1-F6EECF244321}">
                <p14:modId xmlns:p14="http://schemas.microsoft.com/office/powerpoint/2010/main" val="2257032781"/>
              </p:ext>
            </p:extLst>
          </p:nvPr>
        </p:nvGraphicFramePr>
        <p:xfrm>
          <a:off x="3013516" y="3004151"/>
          <a:ext cx="18288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451674873"/>
                    </a:ext>
                  </a:extLst>
                </a:gridCol>
                <a:gridCol w="609600">
                  <a:extLst>
                    <a:ext uri="{9D8B030D-6E8A-4147-A177-3AD203B41FA5}">
                      <a16:colId xmlns:a16="http://schemas.microsoft.com/office/drawing/2014/main" val="3164749853"/>
                    </a:ext>
                  </a:extLst>
                </a:gridCol>
                <a:gridCol w="609600">
                  <a:extLst>
                    <a:ext uri="{9D8B030D-6E8A-4147-A177-3AD203B41FA5}">
                      <a16:colId xmlns:a16="http://schemas.microsoft.com/office/drawing/2014/main" val="1204883267"/>
                    </a:ext>
                  </a:extLst>
                </a:gridCol>
              </a:tblGrid>
              <a:tr h="190500">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b="1" u="none" strike="noStrike" dirty="0">
                          <a:effectLst/>
                        </a:rPr>
                        <a:t>Mean</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b="1" u="none" strike="noStrike" dirty="0">
                          <a:effectLst/>
                        </a:rPr>
                        <a:t>SD</a:t>
                      </a:r>
                      <a:endParaRPr lang="en-GB"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26670"/>
                  </a:ext>
                </a:extLst>
              </a:tr>
              <a:tr h="190500">
                <a:tc>
                  <a:txBody>
                    <a:bodyPr/>
                    <a:lstStyle/>
                    <a:p>
                      <a:pPr algn="l" fontAlgn="b"/>
                      <a:r>
                        <a:rPr lang="en-GB" sz="1100" b="1" u="none" strike="noStrike" dirty="0">
                          <a:effectLst/>
                        </a:rPr>
                        <a:t>Fathers</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69.14</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2.31</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1974666"/>
                  </a:ext>
                </a:extLst>
              </a:tr>
              <a:tr h="190500">
                <a:tc>
                  <a:txBody>
                    <a:bodyPr/>
                    <a:lstStyle/>
                    <a:p>
                      <a:pPr algn="l" fontAlgn="b"/>
                      <a:r>
                        <a:rPr lang="en-GB" sz="1100" b="1" u="none" strike="noStrike" dirty="0">
                          <a:effectLst/>
                        </a:rPr>
                        <a:t>Sons</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69.23</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2.62</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9888160"/>
                  </a:ext>
                </a:extLst>
              </a:tr>
            </a:tbl>
          </a:graphicData>
        </a:graphic>
      </p:graphicFrame>
      <p:sp>
        <p:nvSpPr>
          <p:cNvPr id="201" name="TextBox 200">
            <a:extLst>
              <a:ext uri="{FF2B5EF4-FFF2-40B4-BE49-F238E27FC236}">
                <a16:creationId xmlns:a16="http://schemas.microsoft.com/office/drawing/2014/main" id="{F40C7281-058D-4899-88DE-0B282C9FC1B8}"/>
              </a:ext>
            </a:extLst>
          </p:cNvPr>
          <p:cNvSpPr txBox="1"/>
          <p:nvPr/>
        </p:nvSpPr>
        <p:spPr>
          <a:xfrm>
            <a:off x="4969063" y="3244334"/>
            <a:ext cx="894797" cy="369332"/>
          </a:xfrm>
          <a:prstGeom prst="rect">
            <a:avLst/>
          </a:prstGeom>
          <a:noFill/>
        </p:spPr>
        <p:txBody>
          <a:bodyPr wrap="none" rtlCol="0">
            <a:spAutoFit/>
          </a:bodyPr>
          <a:lstStyle/>
          <a:p>
            <a:r>
              <a:rPr lang="en-GB" dirty="0"/>
              <a:t>r = 0.39</a:t>
            </a:r>
          </a:p>
        </p:txBody>
      </p:sp>
      <p:pic>
        <p:nvPicPr>
          <p:cNvPr id="2052" name="Picture 4">
            <a:extLst>
              <a:ext uri="{FF2B5EF4-FFF2-40B4-BE49-F238E27FC236}">
                <a16:creationId xmlns:a16="http://schemas.microsoft.com/office/drawing/2014/main" id="{B18FE8E2-18D2-469C-8E69-7A6A204A34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584" y="3780710"/>
            <a:ext cx="2095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202" name="TextBox 201">
            <a:extLst>
              <a:ext uri="{FF2B5EF4-FFF2-40B4-BE49-F238E27FC236}">
                <a16:creationId xmlns:a16="http://schemas.microsoft.com/office/drawing/2014/main" id="{76742556-CD8C-43E0-8635-2F8CC1CB69C0}"/>
              </a:ext>
            </a:extLst>
          </p:cNvPr>
          <p:cNvSpPr txBox="1"/>
          <p:nvPr/>
        </p:nvSpPr>
        <p:spPr>
          <a:xfrm>
            <a:off x="9238885" y="6303555"/>
            <a:ext cx="2433743" cy="369332"/>
          </a:xfrm>
          <a:prstGeom prst="rect">
            <a:avLst/>
          </a:prstGeom>
          <a:noFill/>
        </p:spPr>
        <p:txBody>
          <a:bodyPr wrap="none" rtlCol="0">
            <a:spAutoFit/>
          </a:bodyPr>
          <a:lstStyle/>
          <a:p>
            <a:r>
              <a:rPr lang="en-GB" dirty="0"/>
              <a:t>No more causality here!</a:t>
            </a:r>
          </a:p>
        </p:txBody>
      </p:sp>
    </p:spTree>
    <p:extLst>
      <p:ext uri="{BB962C8B-B14F-4D97-AF65-F5344CB8AC3E}">
        <p14:creationId xmlns:p14="http://schemas.microsoft.com/office/powerpoint/2010/main" val="361000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B5D1C9-5FD8-4E79-8D77-CAF763C2FC4F}"/>
              </a:ext>
            </a:extLst>
          </p:cNvPr>
          <p:cNvSpPr/>
          <p:nvPr/>
        </p:nvSpPr>
        <p:spPr>
          <a:xfrm>
            <a:off x="635149" y="69771"/>
            <a:ext cx="6096000" cy="369332"/>
          </a:xfrm>
          <a:prstGeom prst="rect">
            <a:avLst/>
          </a:prstGeom>
        </p:spPr>
        <p:txBody>
          <a:bodyPr>
            <a:spAutoFit/>
          </a:bodyPr>
          <a:lstStyle/>
          <a:p>
            <a:r>
              <a:rPr lang="en-GB" dirty="0"/>
              <a:t>3. Sewel Wright and his guinea pigs labour on causality anyway</a:t>
            </a:r>
          </a:p>
        </p:txBody>
      </p:sp>
      <p:pic>
        <p:nvPicPr>
          <p:cNvPr id="3074" name="Picture 2">
            <a:extLst>
              <a:ext uri="{FF2B5EF4-FFF2-40B4-BE49-F238E27FC236}">
                <a16:creationId xmlns:a16="http://schemas.microsoft.com/office/drawing/2014/main" id="{CCECE344-825A-4B19-97FE-29CC557FD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93" y="646770"/>
            <a:ext cx="14287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uinea pigs: their love surpasses their size - Dumb ...">
            <a:extLst>
              <a:ext uri="{FF2B5EF4-FFF2-40B4-BE49-F238E27FC236}">
                <a16:creationId xmlns:a16="http://schemas.microsoft.com/office/drawing/2014/main" id="{E47E0785-BFAB-4248-950D-17863F3A9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357" y="646770"/>
            <a:ext cx="2191686"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68765FAA-6332-414A-9886-99E4F5966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159" y="3077015"/>
            <a:ext cx="4509884" cy="3657600"/>
          </a:xfrm>
          <a:prstGeom prst="rect">
            <a:avLst/>
          </a:prstGeom>
        </p:spPr>
      </p:pic>
      <p:pic>
        <p:nvPicPr>
          <p:cNvPr id="6" name="Picture 5" descr="A close up of text on a whiteboard&#10;&#10;Description automatically generated">
            <a:extLst>
              <a:ext uri="{FF2B5EF4-FFF2-40B4-BE49-F238E27FC236}">
                <a16:creationId xmlns:a16="http://schemas.microsoft.com/office/drawing/2014/main" id="{0BEECEB3-3DB2-45E4-9ED3-5939633BE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2138" y="3857987"/>
            <a:ext cx="3706544" cy="2665476"/>
          </a:xfrm>
          <a:prstGeom prst="rect">
            <a:avLst/>
          </a:prstGeom>
        </p:spPr>
      </p:pic>
      <p:pic>
        <p:nvPicPr>
          <p:cNvPr id="8" name="Picture 7" descr="A close up of text on a whiteboard&#10;&#10;Description automatically generated">
            <a:extLst>
              <a:ext uri="{FF2B5EF4-FFF2-40B4-BE49-F238E27FC236}">
                <a16:creationId xmlns:a16="http://schemas.microsoft.com/office/drawing/2014/main" id="{5F2AE08D-E2C2-4A37-89FC-47F8A631F5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1149" y="646770"/>
            <a:ext cx="5068658" cy="3061347"/>
          </a:xfrm>
          <a:prstGeom prst="rect">
            <a:avLst/>
          </a:prstGeom>
        </p:spPr>
      </p:pic>
      <p:sp>
        <p:nvSpPr>
          <p:cNvPr id="9" name="TextBox 8">
            <a:extLst>
              <a:ext uri="{FF2B5EF4-FFF2-40B4-BE49-F238E27FC236}">
                <a16:creationId xmlns:a16="http://schemas.microsoft.com/office/drawing/2014/main" id="{1625DA00-A0E6-4A9C-8A69-1E349249138C}"/>
              </a:ext>
            </a:extLst>
          </p:cNvPr>
          <p:cNvSpPr txBox="1"/>
          <p:nvPr/>
        </p:nvSpPr>
        <p:spPr>
          <a:xfrm>
            <a:off x="178419" y="2487793"/>
            <a:ext cx="4817327" cy="646331"/>
          </a:xfrm>
          <a:prstGeom prst="rect">
            <a:avLst/>
          </a:prstGeom>
          <a:noFill/>
        </p:spPr>
        <p:txBody>
          <a:bodyPr wrap="square" rtlCol="0">
            <a:spAutoFit/>
          </a:bodyPr>
          <a:lstStyle/>
          <a:p>
            <a:r>
              <a:rPr lang="en-GB" dirty="0"/>
              <a:t>Magnitude of inherited vs environmental effects on coat colour</a:t>
            </a:r>
          </a:p>
        </p:txBody>
      </p:sp>
      <p:sp>
        <p:nvSpPr>
          <p:cNvPr id="10" name="TextBox 9">
            <a:extLst>
              <a:ext uri="{FF2B5EF4-FFF2-40B4-BE49-F238E27FC236}">
                <a16:creationId xmlns:a16="http://schemas.microsoft.com/office/drawing/2014/main" id="{18128AAD-34B7-437A-A538-36ABC157A0D5}"/>
              </a:ext>
            </a:extLst>
          </p:cNvPr>
          <p:cNvSpPr txBox="1"/>
          <p:nvPr/>
        </p:nvSpPr>
        <p:spPr>
          <a:xfrm>
            <a:off x="5883506" y="4169213"/>
            <a:ext cx="1966954" cy="2031325"/>
          </a:xfrm>
          <a:prstGeom prst="rect">
            <a:avLst/>
          </a:prstGeom>
          <a:noFill/>
        </p:spPr>
        <p:txBody>
          <a:bodyPr wrap="square" rtlCol="0">
            <a:spAutoFit/>
          </a:bodyPr>
          <a:lstStyle/>
          <a:p>
            <a:r>
              <a:rPr lang="en-GB" dirty="0"/>
              <a:t>Estimating effect of extra day in womb on growth: you can’t just take the difference of birth weight at 66 days and 67 days</a:t>
            </a:r>
          </a:p>
        </p:txBody>
      </p:sp>
    </p:spTree>
    <p:extLst>
      <p:ext uri="{BB962C8B-B14F-4D97-AF65-F5344CB8AC3E}">
        <p14:creationId xmlns:p14="http://schemas.microsoft.com/office/powerpoint/2010/main" val="87102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52885-B889-4A0C-A282-6B3BCCA99137}"/>
              </a:ext>
            </a:extLst>
          </p:cNvPr>
          <p:cNvSpPr txBox="1"/>
          <p:nvPr/>
        </p:nvSpPr>
        <p:spPr>
          <a:xfrm>
            <a:off x="609600" y="394692"/>
            <a:ext cx="10098157" cy="6463308"/>
          </a:xfrm>
          <a:prstGeom prst="rect">
            <a:avLst/>
          </a:prstGeom>
          <a:noFill/>
        </p:spPr>
        <p:txBody>
          <a:bodyPr wrap="square" rtlCol="0">
            <a:spAutoFit/>
          </a:bodyPr>
          <a:lstStyle/>
          <a:p>
            <a:r>
              <a:rPr lang="en-GB" dirty="0"/>
              <a:t>Chapter 3</a:t>
            </a:r>
          </a:p>
          <a:p>
            <a:endParaRPr lang="en-GB" dirty="0"/>
          </a:p>
          <a:p>
            <a:r>
              <a:rPr lang="en-GB" dirty="0"/>
              <a:t>1. Bayes rule – forward and backward probabilities.</a:t>
            </a:r>
          </a:p>
          <a:p>
            <a:r>
              <a:rPr lang="en-GB" dirty="0"/>
              <a:t>We’re often interested in what effects say about causes, but questions and data are often presented the other way around – Bayes Theorem gives us a way to reverse this.</a:t>
            </a:r>
          </a:p>
          <a:p>
            <a:r>
              <a:rPr lang="en-GB" dirty="0"/>
              <a:t>Where does the formula come from?</a:t>
            </a:r>
          </a:p>
          <a:p>
            <a:r>
              <a:rPr lang="en-GB" dirty="0"/>
              <a:t>Confusing billiard table analogy.</a:t>
            </a:r>
          </a:p>
          <a:p>
            <a:endParaRPr lang="en-GB" dirty="0"/>
          </a:p>
          <a:p>
            <a:r>
              <a:rPr lang="en-GB" dirty="0"/>
              <a:t>2. Applying it to the breast cancer/mammogram problem.</a:t>
            </a:r>
          </a:p>
          <a:p>
            <a:endParaRPr lang="en-GB" dirty="0"/>
          </a:p>
          <a:p>
            <a:r>
              <a:rPr lang="en-GB" dirty="0"/>
              <a:t>3. So what is a Bayesian network?</a:t>
            </a:r>
          </a:p>
          <a:p>
            <a:r>
              <a:rPr lang="en-GB" dirty="0"/>
              <a:t>Inspiration from the (non-artificial) neural network example of children learning to read</a:t>
            </a:r>
          </a:p>
          <a:p>
            <a:r>
              <a:rPr lang="en-GB" dirty="0"/>
              <a:t>Directed acyclic graphs with forward probabilities and likelihood ratios on their arrows (depending on direction).</a:t>
            </a:r>
          </a:p>
          <a:p>
            <a:r>
              <a:rPr lang="en-GB" dirty="0"/>
              <a:t>Arrows are not causal, just observational here.</a:t>
            </a:r>
          </a:p>
          <a:p>
            <a:r>
              <a:rPr lang="en-GB" dirty="0"/>
              <a:t>Components of BNs – the three types of junction</a:t>
            </a:r>
          </a:p>
          <a:p>
            <a:r>
              <a:rPr lang="en-GB" dirty="0"/>
              <a:t>Belief propagation</a:t>
            </a:r>
          </a:p>
          <a:p>
            <a:r>
              <a:rPr lang="en-GB" dirty="0"/>
              <a:t>3.1 The baggage handling example</a:t>
            </a:r>
          </a:p>
          <a:p>
            <a:r>
              <a:rPr lang="en-GB" dirty="0"/>
              <a:t>3.2 The Bonaparte example</a:t>
            </a:r>
          </a:p>
          <a:p>
            <a:endParaRPr lang="en-GB" dirty="0"/>
          </a:p>
          <a:p>
            <a:endParaRPr lang="en-GB" dirty="0"/>
          </a:p>
          <a:p>
            <a:r>
              <a:rPr lang="en-GB" dirty="0"/>
              <a:t>4. From BN to causal inference – brining the notion of simulated experiment into the network. Details to be explained in subsequent chapters.</a:t>
            </a:r>
          </a:p>
        </p:txBody>
      </p:sp>
    </p:spTree>
    <p:extLst>
      <p:ext uri="{BB962C8B-B14F-4D97-AF65-F5344CB8AC3E}">
        <p14:creationId xmlns:p14="http://schemas.microsoft.com/office/powerpoint/2010/main" val="295025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E4569-D07D-4B35-8DE9-15D3E7523E5F}"/>
              </a:ext>
            </a:extLst>
          </p:cNvPr>
          <p:cNvSpPr txBox="1"/>
          <p:nvPr/>
        </p:nvSpPr>
        <p:spPr>
          <a:xfrm>
            <a:off x="665018" y="639161"/>
            <a:ext cx="9168434" cy="369332"/>
          </a:xfrm>
          <a:prstGeom prst="rect">
            <a:avLst/>
          </a:prstGeom>
          <a:noFill/>
        </p:spPr>
        <p:txBody>
          <a:bodyPr wrap="square" rtlCol="0">
            <a:spAutoFit/>
          </a:bodyPr>
          <a:lstStyle/>
          <a:p>
            <a:r>
              <a:rPr lang="en-GB" dirty="0"/>
              <a:t>1. Bayes rule – forward and backward probabilities.</a:t>
            </a:r>
          </a:p>
        </p:txBody>
      </p:sp>
      <p:pic>
        <p:nvPicPr>
          <p:cNvPr id="1026" name="Picture 2" descr="A Venn Pie (Using Venn pies to illustrate Bayes' theorem ...">
            <a:extLst>
              <a:ext uri="{FF2B5EF4-FFF2-40B4-BE49-F238E27FC236}">
                <a16:creationId xmlns:a16="http://schemas.microsoft.com/office/drawing/2014/main" id="{8E4C4253-9839-4FEF-85D1-958D8858F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782" y="4144425"/>
            <a:ext cx="5303013" cy="25172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B66336C-C783-44EE-8A92-C25D7BA063E5}"/>
              </a:ext>
            </a:extLst>
          </p:cNvPr>
          <p:cNvSpPr/>
          <p:nvPr/>
        </p:nvSpPr>
        <p:spPr>
          <a:xfrm>
            <a:off x="643614" y="2829223"/>
            <a:ext cx="4129554" cy="2031325"/>
          </a:xfrm>
          <a:prstGeom prst="rect">
            <a:avLst/>
          </a:prstGeom>
          <a:solidFill>
            <a:schemeClr val="accent1">
              <a:lumMod val="20000"/>
              <a:lumOff val="80000"/>
            </a:schemeClr>
          </a:solidFill>
        </p:spPr>
        <p:txBody>
          <a:bodyPr wrap="square">
            <a:spAutoFit/>
          </a:bodyPr>
          <a:lstStyle/>
          <a:p>
            <a:r>
              <a:rPr lang="en-GB" dirty="0"/>
              <a:t>Formula derivations:</a:t>
            </a:r>
          </a:p>
          <a:p>
            <a:r>
              <a:rPr lang="en-GB" dirty="0"/>
              <a:t>P(A and B) = P(A|B)*P(B)</a:t>
            </a:r>
          </a:p>
          <a:p>
            <a:r>
              <a:rPr lang="en-GB" dirty="0"/>
              <a:t>P(A and B) = P(B|A)*P(A)</a:t>
            </a:r>
          </a:p>
          <a:p>
            <a:endParaRPr lang="en-GB" dirty="0"/>
          </a:p>
          <a:p>
            <a:r>
              <a:rPr lang="en-GB" dirty="0"/>
              <a:t>So P(B|A) = P(A|B)P(A)/P(B)</a:t>
            </a:r>
          </a:p>
          <a:p>
            <a:endParaRPr lang="en-GB" dirty="0"/>
          </a:p>
          <a:p>
            <a:r>
              <a:rPr lang="en-GB" dirty="0"/>
              <a:t>Likelihood ratio P(A|B)/P(B), prior P(A)</a:t>
            </a:r>
          </a:p>
        </p:txBody>
      </p:sp>
      <p:sp>
        <p:nvSpPr>
          <p:cNvPr id="4" name="Rectangle 3">
            <a:extLst>
              <a:ext uri="{FF2B5EF4-FFF2-40B4-BE49-F238E27FC236}">
                <a16:creationId xmlns:a16="http://schemas.microsoft.com/office/drawing/2014/main" id="{FB17504F-C9E2-4263-A519-1B27F282D2D6}"/>
              </a:ext>
            </a:extLst>
          </p:cNvPr>
          <p:cNvSpPr/>
          <p:nvPr/>
        </p:nvSpPr>
        <p:spPr>
          <a:xfrm>
            <a:off x="665018" y="1687932"/>
            <a:ext cx="6096000" cy="646331"/>
          </a:xfrm>
          <a:prstGeom prst="rect">
            <a:avLst/>
          </a:prstGeom>
        </p:spPr>
        <p:txBody>
          <a:bodyPr>
            <a:spAutoFit/>
          </a:bodyPr>
          <a:lstStyle/>
          <a:p>
            <a:r>
              <a:rPr lang="en-GB" dirty="0"/>
              <a:t>Something unlikely has happened. How much evidence do you need to believe in a given cause?</a:t>
            </a:r>
          </a:p>
        </p:txBody>
      </p:sp>
      <p:pic>
        <p:nvPicPr>
          <p:cNvPr id="1028" name="Picture 4" descr="CR4-DL">
            <a:extLst>
              <a:ext uri="{FF2B5EF4-FFF2-40B4-BE49-F238E27FC236}">
                <a16:creationId xmlns:a16="http://schemas.microsoft.com/office/drawing/2014/main" id="{20EFB4FA-D04A-4AA6-973A-2925AB796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347" y="325128"/>
            <a:ext cx="3513039" cy="42357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1BAA447-18C9-420D-90FA-BCD64E5E8D9E}"/>
              </a:ext>
            </a:extLst>
          </p:cNvPr>
          <p:cNvSpPr/>
          <p:nvPr/>
        </p:nvSpPr>
        <p:spPr>
          <a:xfrm>
            <a:off x="1045002" y="5403051"/>
            <a:ext cx="3608832" cy="1200329"/>
          </a:xfrm>
          <a:prstGeom prst="rect">
            <a:avLst/>
          </a:prstGeom>
          <a:solidFill>
            <a:schemeClr val="accent2">
              <a:lumMod val="60000"/>
              <a:lumOff val="40000"/>
            </a:schemeClr>
          </a:solidFill>
        </p:spPr>
        <p:txBody>
          <a:bodyPr wrap="square">
            <a:spAutoFit/>
          </a:bodyPr>
          <a:lstStyle/>
          <a:p>
            <a:r>
              <a:rPr lang="en-GB" dirty="0"/>
              <a:t>Why?</a:t>
            </a:r>
          </a:p>
          <a:p>
            <a:r>
              <a:rPr lang="en-GB" dirty="0"/>
              <a:t>P(</a:t>
            </a:r>
            <a:r>
              <a:rPr lang="en-GB" dirty="0" err="1"/>
              <a:t>a|b</a:t>
            </a:r>
            <a:r>
              <a:rPr lang="en-GB" dirty="0"/>
              <a:t>) = P(a AND b)/p(b)</a:t>
            </a:r>
          </a:p>
          <a:p>
            <a:r>
              <a:rPr lang="en-GB" dirty="0"/>
              <a:t>P(</a:t>
            </a:r>
            <a:r>
              <a:rPr lang="en-GB" dirty="0" err="1"/>
              <a:t>b|a</a:t>
            </a:r>
            <a:r>
              <a:rPr lang="en-GB" dirty="0"/>
              <a:t>) = P(a AND b)/p(a)</a:t>
            </a:r>
          </a:p>
          <a:p>
            <a:r>
              <a:rPr lang="en-GB" dirty="0"/>
              <a:t>You can see this in the </a:t>
            </a:r>
            <a:r>
              <a:rPr lang="en-GB" dirty="0" err="1"/>
              <a:t>venn</a:t>
            </a:r>
            <a:r>
              <a:rPr lang="en-GB" dirty="0"/>
              <a:t> diagram</a:t>
            </a:r>
          </a:p>
        </p:txBody>
      </p:sp>
    </p:spTree>
    <p:extLst>
      <p:ext uri="{BB962C8B-B14F-4D97-AF65-F5344CB8AC3E}">
        <p14:creationId xmlns:p14="http://schemas.microsoft.com/office/powerpoint/2010/main" val="250506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E9BFB9-F526-46C8-881C-773462D1C356}"/>
              </a:ext>
            </a:extLst>
          </p:cNvPr>
          <p:cNvSpPr/>
          <p:nvPr/>
        </p:nvSpPr>
        <p:spPr>
          <a:xfrm>
            <a:off x="490555" y="461377"/>
            <a:ext cx="5605445" cy="369332"/>
          </a:xfrm>
          <a:prstGeom prst="rect">
            <a:avLst/>
          </a:prstGeom>
        </p:spPr>
        <p:txBody>
          <a:bodyPr wrap="none">
            <a:spAutoFit/>
          </a:bodyPr>
          <a:lstStyle/>
          <a:p>
            <a:r>
              <a:rPr lang="en-GB" dirty="0"/>
              <a:t>2. Applying it to the breast cancer/mammogram problem.</a:t>
            </a:r>
          </a:p>
        </p:txBody>
      </p:sp>
      <p:sp>
        <p:nvSpPr>
          <p:cNvPr id="4" name="TextBox 3">
            <a:extLst>
              <a:ext uri="{FF2B5EF4-FFF2-40B4-BE49-F238E27FC236}">
                <a16:creationId xmlns:a16="http://schemas.microsoft.com/office/drawing/2014/main" id="{724387BA-B2EC-415A-ABC4-5DF680CF3670}"/>
              </a:ext>
            </a:extLst>
          </p:cNvPr>
          <p:cNvSpPr txBox="1"/>
          <p:nvPr/>
        </p:nvSpPr>
        <p:spPr>
          <a:xfrm>
            <a:off x="914400" y="1815548"/>
            <a:ext cx="5266313" cy="4524315"/>
          </a:xfrm>
          <a:prstGeom prst="rect">
            <a:avLst/>
          </a:prstGeom>
          <a:noFill/>
        </p:spPr>
        <p:txBody>
          <a:bodyPr wrap="none" rtlCol="0">
            <a:spAutoFit/>
          </a:bodyPr>
          <a:lstStyle/>
          <a:p>
            <a:r>
              <a:rPr lang="en-GB" dirty="0"/>
              <a:t>T – positive mammogram</a:t>
            </a:r>
          </a:p>
          <a:p>
            <a:r>
              <a:rPr lang="en-GB" dirty="0"/>
              <a:t>D – probability of having breast cancer</a:t>
            </a:r>
          </a:p>
          <a:p>
            <a:endParaRPr lang="en-GB" dirty="0"/>
          </a:p>
          <a:p>
            <a:r>
              <a:rPr lang="en-GB" dirty="0"/>
              <a:t>Given some population data:</a:t>
            </a:r>
          </a:p>
          <a:p>
            <a:endParaRPr lang="en-GB" dirty="0"/>
          </a:p>
          <a:p>
            <a:r>
              <a:rPr lang="en-GB" dirty="0"/>
              <a:t>P(T|D) = 73% (test sensitivity) </a:t>
            </a:r>
            <a:r>
              <a:rPr lang="en-GB" dirty="0">
                <a:solidFill>
                  <a:srgbClr val="FF0000"/>
                </a:solidFill>
              </a:rPr>
              <a:t>0.7300</a:t>
            </a:r>
            <a:endParaRPr lang="en-GB" dirty="0"/>
          </a:p>
          <a:p>
            <a:endParaRPr lang="en-GB" dirty="0"/>
          </a:p>
          <a:p>
            <a:r>
              <a:rPr lang="en-GB" dirty="0"/>
              <a:t>P(D) for typical 40-yr-old = 1/700 (prior) </a:t>
            </a:r>
            <a:r>
              <a:rPr lang="en-GB" dirty="0">
                <a:solidFill>
                  <a:srgbClr val="FF0000"/>
                </a:solidFill>
              </a:rPr>
              <a:t>~ 0.0014</a:t>
            </a:r>
          </a:p>
          <a:p>
            <a:r>
              <a:rPr lang="en-GB" dirty="0"/>
              <a:t>P(D) for high risk 40-yr-old = 1/20 (prior) </a:t>
            </a:r>
            <a:r>
              <a:rPr lang="en-GB" dirty="0">
                <a:solidFill>
                  <a:srgbClr val="FF0000"/>
                </a:solidFill>
              </a:rPr>
              <a:t>= 0.0500</a:t>
            </a:r>
          </a:p>
          <a:p>
            <a:endParaRPr lang="en-GB" dirty="0"/>
          </a:p>
          <a:p>
            <a:r>
              <a:rPr lang="en-GB" dirty="0"/>
              <a:t>P(T) = P(T|D)*1/700 + P(</a:t>
            </a:r>
            <a:r>
              <a:rPr lang="en-GB" dirty="0" err="1"/>
              <a:t>T|not</a:t>
            </a:r>
            <a:r>
              <a:rPr lang="en-GB" dirty="0"/>
              <a:t> D)*699/700 </a:t>
            </a:r>
            <a:r>
              <a:rPr lang="en-GB" dirty="0">
                <a:solidFill>
                  <a:srgbClr val="FF0000"/>
                </a:solidFill>
              </a:rPr>
              <a:t>~ 0.1209</a:t>
            </a:r>
            <a:endParaRPr lang="en-GB" dirty="0"/>
          </a:p>
          <a:p>
            <a:endParaRPr lang="en-GB" dirty="0"/>
          </a:p>
          <a:p>
            <a:r>
              <a:rPr lang="en-GB" dirty="0"/>
              <a:t>Likelihood ratio = P(T|D)/P(T) </a:t>
            </a:r>
            <a:r>
              <a:rPr lang="en-GB" dirty="0">
                <a:solidFill>
                  <a:srgbClr val="FF0000"/>
                </a:solidFill>
              </a:rPr>
              <a:t>~ 6.0380</a:t>
            </a:r>
            <a:endParaRPr lang="en-GB" dirty="0"/>
          </a:p>
          <a:p>
            <a:endParaRPr lang="en-GB" dirty="0"/>
          </a:p>
          <a:p>
            <a:r>
              <a:rPr lang="en-GB" dirty="0"/>
              <a:t>Typically, talk about the forward prob P(T|D)</a:t>
            </a:r>
          </a:p>
          <a:p>
            <a:r>
              <a:rPr lang="en-GB" dirty="0"/>
              <a:t>But more likely interested in the posterior prob P(D|T)</a:t>
            </a:r>
          </a:p>
        </p:txBody>
      </p:sp>
      <p:sp>
        <p:nvSpPr>
          <p:cNvPr id="5" name="TextBox 4">
            <a:extLst>
              <a:ext uri="{FF2B5EF4-FFF2-40B4-BE49-F238E27FC236}">
                <a16:creationId xmlns:a16="http://schemas.microsoft.com/office/drawing/2014/main" id="{E8E52F24-48FD-408B-A7AF-0F6ACFE14212}"/>
              </a:ext>
            </a:extLst>
          </p:cNvPr>
          <p:cNvSpPr txBox="1"/>
          <p:nvPr/>
        </p:nvSpPr>
        <p:spPr>
          <a:xfrm>
            <a:off x="6838122" y="1510748"/>
            <a:ext cx="5306646" cy="2308324"/>
          </a:xfrm>
          <a:prstGeom prst="rect">
            <a:avLst/>
          </a:prstGeom>
          <a:noFill/>
        </p:spPr>
        <p:txBody>
          <a:bodyPr wrap="none" rtlCol="0">
            <a:spAutoFit/>
          </a:bodyPr>
          <a:lstStyle/>
          <a:p>
            <a:r>
              <a:rPr lang="en-GB" dirty="0"/>
              <a:t>So, without a test, best guess is</a:t>
            </a:r>
          </a:p>
          <a:p>
            <a:r>
              <a:rPr lang="en-GB" dirty="0"/>
              <a:t>P(D) ~ 0.14%</a:t>
            </a:r>
          </a:p>
          <a:p>
            <a:endParaRPr lang="en-GB" dirty="0"/>
          </a:p>
          <a:p>
            <a:r>
              <a:rPr lang="en-GB" dirty="0"/>
              <a:t>Updated belief with positive test for typical 40-yr-old</a:t>
            </a:r>
          </a:p>
          <a:p>
            <a:r>
              <a:rPr lang="en-GB" dirty="0"/>
              <a:t>P(D|T) ~ 0.86%</a:t>
            </a:r>
          </a:p>
          <a:p>
            <a:endParaRPr lang="en-GB" dirty="0"/>
          </a:p>
          <a:p>
            <a:r>
              <a:rPr lang="en-GB" dirty="0"/>
              <a:t>Updated belief with positive test for high risk 40-yr-old</a:t>
            </a:r>
          </a:p>
          <a:p>
            <a:r>
              <a:rPr lang="en-GB" dirty="0"/>
              <a:t>P(D|T) ~ 30.2%</a:t>
            </a:r>
          </a:p>
        </p:txBody>
      </p:sp>
      <p:pic>
        <p:nvPicPr>
          <p:cNvPr id="8" name="Picture 7" descr="A picture containing device&#10;&#10;Description automatically generated">
            <a:extLst>
              <a:ext uri="{FF2B5EF4-FFF2-40B4-BE49-F238E27FC236}">
                <a16:creationId xmlns:a16="http://schemas.microsoft.com/office/drawing/2014/main" id="{55116A73-AC73-4336-9AE6-88484675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489" y="3949088"/>
            <a:ext cx="3914775" cy="2390775"/>
          </a:xfrm>
          <a:prstGeom prst="rect">
            <a:avLst/>
          </a:prstGeom>
        </p:spPr>
      </p:pic>
    </p:spTree>
    <p:extLst>
      <p:ext uri="{BB962C8B-B14F-4D97-AF65-F5344CB8AC3E}">
        <p14:creationId xmlns:p14="http://schemas.microsoft.com/office/powerpoint/2010/main" val="323608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EE8A8-DE9A-40AB-B67A-C36333804F9F}"/>
              </a:ext>
            </a:extLst>
          </p:cNvPr>
          <p:cNvSpPr txBox="1"/>
          <p:nvPr/>
        </p:nvSpPr>
        <p:spPr>
          <a:xfrm>
            <a:off x="1524000" y="1632260"/>
            <a:ext cx="5250092" cy="3693319"/>
          </a:xfrm>
          <a:prstGeom prst="rect">
            <a:avLst/>
          </a:prstGeom>
          <a:noFill/>
        </p:spPr>
        <p:txBody>
          <a:bodyPr wrap="none" rtlCol="0">
            <a:spAutoFit/>
          </a:bodyPr>
          <a:lstStyle/>
          <a:p>
            <a:r>
              <a:rPr lang="en-GB" dirty="0"/>
              <a:t>Inspiration for BN’s – the child reading neural network</a:t>
            </a:r>
          </a:p>
          <a:p>
            <a:endParaRPr lang="en-GB" dirty="0"/>
          </a:p>
          <a:p>
            <a:r>
              <a:rPr lang="en-GB" dirty="0"/>
              <a:t>Components of a BN – 3 junctions, belief propagation</a:t>
            </a:r>
          </a:p>
          <a:p>
            <a:endParaRPr lang="en-GB" dirty="0"/>
          </a:p>
          <a:p>
            <a:endParaRPr lang="en-GB" dirty="0"/>
          </a:p>
          <a:p>
            <a:r>
              <a:rPr lang="en-GB" dirty="0"/>
              <a:t>Mediator A -&gt; B -&gt; C</a:t>
            </a:r>
          </a:p>
          <a:p>
            <a:r>
              <a:rPr lang="en-GB" i="1" dirty="0"/>
              <a:t>Fire alarm</a:t>
            </a:r>
          </a:p>
          <a:p>
            <a:endParaRPr lang="en-GB" dirty="0"/>
          </a:p>
          <a:p>
            <a:r>
              <a:rPr lang="en-GB" dirty="0"/>
              <a:t>Fork (Confounder) A &lt;- B -&gt; C</a:t>
            </a:r>
          </a:p>
          <a:p>
            <a:r>
              <a:rPr lang="en-GB" i="1" dirty="0"/>
              <a:t>Shoe size and reading ability</a:t>
            </a:r>
          </a:p>
          <a:p>
            <a:endParaRPr lang="en-GB" dirty="0"/>
          </a:p>
          <a:p>
            <a:r>
              <a:rPr lang="en-GB" dirty="0"/>
              <a:t>Collider A -&gt; B &lt;- C</a:t>
            </a:r>
          </a:p>
          <a:p>
            <a:r>
              <a:rPr lang="en-GB" i="1" dirty="0"/>
              <a:t>Talent, beauty, and celebrity</a:t>
            </a:r>
          </a:p>
        </p:txBody>
      </p:sp>
      <p:sp>
        <p:nvSpPr>
          <p:cNvPr id="3" name="Rectangle 2">
            <a:extLst>
              <a:ext uri="{FF2B5EF4-FFF2-40B4-BE49-F238E27FC236}">
                <a16:creationId xmlns:a16="http://schemas.microsoft.com/office/drawing/2014/main" id="{11AA2DF5-FAC2-4BCB-B024-BD3BBC233BF4}"/>
              </a:ext>
            </a:extLst>
          </p:cNvPr>
          <p:cNvSpPr/>
          <p:nvPr/>
        </p:nvSpPr>
        <p:spPr>
          <a:xfrm>
            <a:off x="1524000" y="866894"/>
            <a:ext cx="3342838" cy="369332"/>
          </a:xfrm>
          <a:prstGeom prst="rect">
            <a:avLst/>
          </a:prstGeom>
        </p:spPr>
        <p:txBody>
          <a:bodyPr wrap="none">
            <a:spAutoFit/>
          </a:bodyPr>
          <a:lstStyle/>
          <a:p>
            <a:r>
              <a:rPr lang="en-GB" dirty="0"/>
              <a:t>3. So what is a Bayesian network?</a:t>
            </a:r>
          </a:p>
        </p:txBody>
      </p:sp>
      <p:sp>
        <p:nvSpPr>
          <p:cNvPr id="4" name="Rectangle 3">
            <a:extLst>
              <a:ext uri="{FF2B5EF4-FFF2-40B4-BE49-F238E27FC236}">
                <a16:creationId xmlns:a16="http://schemas.microsoft.com/office/drawing/2014/main" id="{E3805F56-71E4-492C-81AB-4740336E9D8D}"/>
              </a:ext>
            </a:extLst>
          </p:cNvPr>
          <p:cNvSpPr/>
          <p:nvPr/>
        </p:nvSpPr>
        <p:spPr>
          <a:xfrm>
            <a:off x="8308733" y="866893"/>
            <a:ext cx="3080825" cy="467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Levels of the network:</a:t>
            </a:r>
          </a:p>
          <a:p>
            <a:pPr algn="ctr"/>
            <a:endParaRPr lang="en-GB" dirty="0"/>
          </a:p>
          <a:p>
            <a:pPr marL="342900" indent="-342900" algn="ctr">
              <a:buAutoNum type="arabicPeriod"/>
            </a:pPr>
            <a:r>
              <a:rPr lang="en-GB" dirty="0"/>
              <a:t>Actual input</a:t>
            </a:r>
          </a:p>
          <a:p>
            <a:pPr marL="342900" indent="-342900" algn="ctr">
              <a:buAutoNum type="arabicPeriod"/>
            </a:pPr>
            <a:r>
              <a:rPr lang="en-GB" dirty="0"/>
              <a:t>Features (lines and curves)</a:t>
            </a:r>
          </a:p>
          <a:p>
            <a:pPr marL="342900" indent="-342900" algn="ctr">
              <a:buAutoNum type="arabicPeriod"/>
            </a:pPr>
            <a:r>
              <a:rPr lang="en-GB" dirty="0"/>
              <a:t>Letters</a:t>
            </a:r>
          </a:p>
          <a:p>
            <a:pPr marL="342900" indent="-342900" algn="ctr">
              <a:buAutoNum type="arabicPeriod"/>
            </a:pPr>
            <a:r>
              <a:rPr lang="en-GB" dirty="0"/>
              <a:t>Letter clusters</a:t>
            </a:r>
          </a:p>
          <a:p>
            <a:pPr marL="342900" indent="-342900" algn="ctr">
              <a:buAutoNum type="arabicPeriod"/>
            </a:pPr>
            <a:r>
              <a:rPr lang="en-GB" dirty="0"/>
              <a:t>Lexical level (words)</a:t>
            </a:r>
          </a:p>
          <a:p>
            <a:pPr marL="342900" indent="-342900" algn="ctr">
              <a:buAutoNum type="arabicPeriod"/>
            </a:pPr>
            <a:r>
              <a:rPr lang="en-GB" dirty="0"/>
              <a:t>Syntactic level (grammar etc)</a:t>
            </a:r>
          </a:p>
          <a:p>
            <a:pPr marL="342900" indent="-342900" algn="ctr">
              <a:buAutoNum type="arabicPeriod"/>
            </a:pPr>
            <a:r>
              <a:rPr lang="en-GB" dirty="0"/>
              <a:t>Semantic level (context and meanings)</a:t>
            </a:r>
          </a:p>
          <a:p>
            <a:pPr marL="342900" indent="-342900" algn="ctr">
              <a:buAutoNum type="arabicPeriod"/>
            </a:pPr>
            <a:endParaRPr lang="en-GB" dirty="0"/>
          </a:p>
          <a:p>
            <a:pPr algn="ctr"/>
            <a:r>
              <a:rPr lang="en-GB" dirty="0"/>
              <a:t>Input passes up, down, sideways, guesses at input interpretation converging  with iteration</a:t>
            </a:r>
          </a:p>
        </p:txBody>
      </p:sp>
    </p:spTree>
    <p:extLst>
      <p:ext uri="{BB962C8B-B14F-4D97-AF65-F5344CB8AC3E}">
        <p14:creationId xmlns:p14="http://schemas.microsoft.com/office/powerpoint/2010/main" val="117103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94D92-E42D-47BF-B0A9-F3CB4126C33D}"/>
              </a:ext>
            </a:extLst>
          </p:cNvPr>
          <p:cNvSpPr txBox="1"/>
          <p:nvPr/>
        </p:nvSpPr>
        <p:spPr>
          <a:xfrm>
            <a:off x="603149" y="612193"/>
            <a:ext cx="2159053" cy="369332"/>
          </a:xfrm>
          <a:prstGeom prst="rect">
            <a:avLst/>
          </a:prstGeom>
          <a:noFill/>
        </p:spPr>
        <p:txBody>
          <a:bodyPr wrap="none" rtlCol="0">
            <a:spAutoFit/>
          </a:bodyPr>
          <a:lstStyle/>
          <a:p>
            <a:r>
              <a:rPr lang="en-GB" dirty="0"/>
              <a:t>3.1 Baggage example</a:t>
            </a:r>
          </a:p>
        </p:txBody>
      </p:sp>
      <p:sp>
        <p:nvSpPr>
          <p:cNvPr id="3" name="TextBox 2">
            <a:extLst>
              <a:ext uri="{FF2B5EF4-FFF2-40B4-BE49-F238E27FC236}">
                <a16:creationId xmlns:a16="http://schemas.microsoft.com/office/drawing/2014/main" id="{1FC51B4E-3776-422E-AF25-CE0EC54B31B5}"/>
              </a:ext>
            </a:extLst>
          </p:cNvPr>
          <p:cNvSpPr txBox="1"/>
          <p:nvPr/>
        </p:nvSpPr>
        <p:spPr>
          <a:xfrm>
            <a:off x="9137373" y="981525"/>
            <a:ext cx="2356222" cy="369332"/>
          </a:xfrm>
          <a:prstGeom prst="rect">
            <a:avLst/>
          </a:prstGeom>
          <a:noFill/>
        </p:spPr>
        <p:txBody>
          <a:bodyPr wrap="none" rtlCol="0">
            <a:spAutoFit/>
          </a:bodyPr>
          <a:lstStyle/>
          <a:p>
            <a:r>
              <a:rPr lang="en-GB" dirty="0"/>
              <a:t>3.2 Bonaparte example</a:t>
            </a:r>
          </a:p>
        </p:txBody>
      </p:sp>
      <p:sp>
        <p:nvSpPr>
          <p:cNvPr id="4" name="Oval 3">
            <a:extLst>
              <a:ext uri="{FF2B5EF4-FFF2-40B4-BE49-F238E27FC236}">
                <a16:creationId xmlns:a16="http://schemas.microsoft.com/office/drawing/2014/main" id="{869553EE-A251-4745-A915-8C73679B6321}"/>
              </a:ext>
            </a:extLst>
          </p:cNvPr>
          <p:cNvSpPr>
            <a:spLocks/>
          </p:cNvSpPr>
          <p:nvPr/>
        </p:nvSpPr>
        <p:spPr>
          <a:xfrm>
            <a:off x="723368" y="1429798"/>
            <a:ext cx="1134386" cy="511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Bag on plane</a:t>
            </a:r>
          </a:p>
        </p:txBody>
      </p:sp>
      <p:sp>
        <p:nvSpPr>
          <p:cNvPr id="5" name="Oval 4">
            <a:extLst>
              <a:ext uri="{FF2B5EF4-FFF2-40B4-BE49-F238E27FC236}">
                <a16:creationId xmlns:a16="http://schemas.microsoft.com/office/drawing/2014/main" id="{AFB2D822-D676-47BA-910D-68E9F59AF887}"/>
              </a:ext>
            </a:extLst>
          </p:cNvPr>
          <p:cNvSpPr>
            <a:spLocks/>
          </p:cNvSpPr>
          <p:nvPr/>
        </p:nvSpPr>
        <p:spPr>
          <a:xfrm>
            <a:off x="2750949" y="1429797"/>
            <a:ext cx="1134386" cy="511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Elapsed time</a:t>
            </a:r>
          </a:p>
        </p:txBody>
      </p:sp>
      <p:sp>
        <p:nvSpPr>
          <p:cNvPr id="6" name="Oval 5">
            <a:extLst>
              <a:ext uri="{FF2B5EF4-FFF2-40B4-BE49-F238E27FC236}">
                <a16:creationId xmlns:a16="http://schemas.microsoft.com/office/drawing/2014/main" id="{EB212B7D-B929-499B-8E8E-DD18FCC77CF4}"/>
              </a:ext>
            </a:extLst>
          </p:cNvPr>
          <p:cNvSpPr>
            <a:spLocks/>
          </p:cNvSpPr>
          <p:nvPr/>
        </p:nvSpPr>
        <p:spPr>
          <a:xfrm>
            <a:off x="1686618" y="2411505"/>
            <a:ext cx="1134386" cy="511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Bag will appear</a:t>
            </a:r>
          </a:p>
        </p:txBody>
      </p:sp>
      <p:cxnSp>
        <p:nvCxnSpPr>
          <p:cNvPr id="8" name="Straight Arrow Connector 7">
            <a:extLst>
              <a:ext uri="{FF2B5EF4-FFF2-40B4-BE49-F238E27FC236}">
                <a16:creationId xmlns:a16="http://schemas.microsoft.com/office/drawing/2014/main" id="{0289833D-A055-46E3-BDA6-28462B7C4950}"/>
              </a:ext>
            </a:extLst>
          </p:cNvPr>
          <p:cNvCxnSpPr>
            <a:cxnSpLocks/>
            <a:stCxn id="4" idx="4"/>
            <a:endCxn id="6" idx="1"/>
          </p:cNvCxnSpPr>
          <p:nvPr/>
        </p:nvCxnSpPr>
        <p:spPr>
          <a:xfrm>
            <a:off x="1290561" y="1941443"/>
            <a:ext cx="562184" cy="5449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DA8F764-485F-406F-9061-261180CE9492}"/>
              </a:ext>
            </a:extLst>
          </p:cNvPr>
          <p:cNvCxnSpPr>
            <a:cxnSpLocks/>
            <a:stCxn id="5" idx="4"/>
            <a:endCxn id="6" idx="7"/>
          </p:cNvCxnSpPr>
          <p:nvPr/>
        </p:nvCxnSpPr>
        <p:spPr>
          <a:xfrm flipH="1">
            <a:off x="2654877" y="1941442"/>
            <a:ext cx="663265" cy="544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A5DECB1-411D-4C39-914F-DD7B5823E3C2}"/>
              </a:ext>
            </a:extLst>
          </p:cNvPr>
          <p:cNvSpPr txBox="1"/>
          <p:nvPr/>
        </p:nvSpPr>
        <p:spPr>
          <a:xfrm>
            <a:off x="3618127" y="2411505"/>
            <a:ext cx="3311291" cy="1200329"/>
          </a:xfrm>
          <a:prstGeom prst="rect">
            <a:avLst/>
          </a:prstGeom>
          <a:noFill/>
        </p:spPr>
        <p:txBody>
          <a:bodyPr wrap="none" rtlCol="0">
            <a:spAutoFit/>
          </a:bodyPr>
          <a:lstStyle/>
          <a:p>
            <a:r>
              <a:rPr lang="en-GB" dirty="0"/>
              <a:t>P(bag will </a:t>
            </a:r>
            <a:r>
              <a:rPr lang="en-GB" dirty="0" err="1"/>
              <a:t>appear|not</a:t>
            </a:r>
            <a:r>
              <a:rPr lang="en-GB" dirty="0"/>
              <a:t> seen yet) =</a:t>
            </a:r>
          </a:p>
          <a:p>
            <a:r>
              <a:rPr lang="en-GB" dirty="0"/>
              <a:t>P(not seen </a:t>
            </a:r>
            <a:r>
              <a:rPr lang="en-GB" dirty="0" err="1"/>
              <a:t>yet|bag</a:t>
            </a:r>
            <a:r>
              <a:rPr lang="en-GB" dirty="0"/>
              <a:t> will appear)*</a:t>
            </a:r>
          </a:p>
          <a:p>
            <a:r>
              <a:rPr lang="en-GB" dirty="0"/>
              <a:t>P(bag will appear)/</a:t>
            </a:r>
          </a:p>
          <a:p>
            <a:r>
              <a:rPr lang="en-GB" dirty="0"/>
              <a:t>P(not seen yet)</a:t>
            </a:r>
          </a:p>
        </p:txBody>
      </p:sp>
      <p:graphicFrame>
        <p:nvGraphicFramePr>
          <p:cNvPr id="15" name="Table 14">
            <a:extLst>
              <a:ext uri="{FF2B5EF4-FFF2-40B4-BE49-F238E27FC236}">
                <a16:creationId xmlns:a16="http://schemas.microsoft.com/office/drawing/2014/main" id="{FF5DD54B-AC13-422C-833A-B74A2C886707}"/>
              </a:ext>
            </a:extLst>
          </p:cNvPr>
          <p:cNvGraphicFramePr>
            <a:graphicFrameLocks noGrp="1"/>
          </p:cNvGraphicFramePr>
          <p:nvPr>
            <p:extLst>
              <p:ext uri="{D42A27DB-BD31-4B8C-83A1-F6EECF244321}">
                <p14:modId xmlns:p14="http://schemas.microsoft.com/office/powerpoint/2010/main" val="815921904"/>
              </p:ext>
            </p:extLst>
          </p:nvPr>
        </p:nvGraphicFramePr>
        <p:xfrm>
          <a:off x="584692" y="3446351"/>
          <a:ext cx="2738384" cy="2834234"/>
        </p:xfrm>
        <a:graphic>
          <a:graphicData uri="http://schemas.openxmlformats.org/drawingml/2006/table">
            <a:tbl>
              <a:tblPr>
                <a:tableStyleId>{5C22544A-7EE6-4342-B048-85BDC9FD1C3A}</a:tableStyleId>
              </a:tblPr>
              <a:tblGrid>
                <a:gridCol w="684596">
                  <a:extLst>
                    <a:ext uri="{9D8B030D-6E8A-4147-A177-3AD203B41FA5}">
                      <a16:colId xmlns:a16="http://schemas.microsoft.com/office/drawing/2014/main" val="927432605"/>
                    </a:ext>
                  </a:extLst>
                </a:gridCol>
                <a:gridCol w="684596">
                  <a:extLst>
                    <a:ext uri="{9D8B030D-6E8A-4147-A177-3AD203B41FA5}">
                      <a16:colId xmlns:a16="http://schemas.microsoft.com/office/drawing/2014/main" val="3017858159"/>
                    </a:ext>
                  </a:extLst>
                </a:gridCol>
                <a:gridCol w="684596">
                  <a:extLst>
                    <a:ext uri="{9D8B030D-6E8A-4147-A177-3AD203B41FA5}">
                      <a16:colId xmlns:a16="http://schemas.microsoft.com/office/drawing/2014/main" val="2527047220"/>
                    </a:ext>
                  </a:extLst>
                </a:gridCol>
                <a:gridCol w="684596">
                  <a:extLst>
                    <a:ext uri="{9D8B030D-6E8A-4147-A177-3AD203B41FA5}">
                      <a16:colId xmlns:a16="http://schemas.microsoft.com/office/drawing/2014/main" val="209386675"/>
                    </a:ext>
                  </a:extLst>
                </a:gridCol>
              </a:tblGrid>
              <a:tr h="756220">
                <a:tc>
                  <a:txBody>
                    <a:bodyPr/>
                    <a:lstStyle/>
                    <a:p>
                      <a:pPr algn="l" fontAlgn="b"/>
                      <a:r>
                        <a:rPr lang="en-GB" sz="1100" u="none" strike="noStrike">
                          <a:effectLst/>
                        </a:rPr>
                        <a:t>Prob</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Won't appear this minute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Will Appear this minute</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5898210"/>
                  </a:ext>
                </a:extLst>
              </a:tr>
              <a:tr h="383406">
                <a:tc>
                  <a:txBody>
                    <a:bodyPr/>
                    <a:lstStyle/>
                    <a:p>
                      <a:pPr algn="l" fontAlgn="b"/>
                      <a:r>
                        <a:rPr lang="en-GB" sz="1100" u="none" strike="noStrike">
                          <a:effectLst/>
                        </a:rPr>
                        <a:t>Bag on plane</a:t>
                      </a:r>
                      <a:endParaRPr lang="en-GB"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GB" sz="1100" u="none" strike="noStrike">
                          <a:effectLst/>
                        </a:rPr>
                        <a:t>Time elapsed</a:t>
                      </a:r>
                      <a:endParaRPr lang="en-GB"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7392724"/>
                  </a:ext>
                </a:extLst>
              </a:tr>
              <a:tr h="211826">
                <a:tc>
                  <a:txBody>
                    <a:bodyPr/>
                    <a:lstStyle/>
                    <a:p>
                      <a:pPr algn="ctr" fontAlgn="b"/>
                      <a:r>
                        <a:rPr lang="en-GB" sz="1100" u="none" strike="noStrike">
                          <a:effectLst/>
                        </a:rPr>
                        <a:t>FALSE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174934"/>
                  </a:ext>
                </a:extLst>
              </a:tr>
              <a:tr h="211826">
                <a:tc>
                  <a:txBody>
                    <a:bodyPr/>
                    <a:lstStyle/>
                    <a:p>
                      <a:pPr algn="ctr" fontAlgn="b"/>
                      <a:r>
                        <a:rPr lang="en-GB" sz="1100" u="none" strike="noStrike">
                          <a:effectLst/>
                        </a:rPr>
                        <a:t>FALSE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3700571"/>
                  </a:ext>
                </a:extLst>
              </a:tr>
              <a:tr h="211826">
                <a:tc>
                  <a:txBody>
                    <a:bodyPr/>
                    <a:lstStyle/>
                    <a:p>
                      <a:pPr algn="ctr" fontAlgn="b"/>
                      <a:r>
                        <a:rPr lang="en-GB" sz="1100" u="none" strike="noStrike">
                          <a:effectLst/>
                        </a:rPr>
                        <a:t>FALSE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4718947"/>
                  </a:ext>
                </a:extLst>
              </a:tr>
              <a:tr h="211826">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5018933"/>
                  </a:ext>
                </a:extLst>
              </a:tr>
              <a:tr h="211826">
                <a:tc>
                  <a:txBody>
                    <a:bodyPr/>
                    <a:lstStyle/>
                    <a:p>
                      <a:pPr algn="ctr" fontAlgn="b"/>
                      <a:r>
                        <a:rPr lang="en-GB" sz="1100" u="none" strike="noStrike">
                          <a:effectLst/>
                        </a:rPr>
                        <a:t>TRUE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946267"/>
                  </a:ext>
                </a:extLst>
              </a:tr>
              <a:tr h="211826">
                <a:tc>
                  <a:txBody>
                    <a:bodyPr/>
                    <a:lstStyle/>
                    <a:p>
                      <a:pPr algn="ctr" fontAlgn="b"/>
                      <a:r>
                        <a:rPr lang="en-GB" sz="1100" u="none" strike="noStrike">
                          <a:effectLst/>
                        </a:rPr>
                        <a:t>TRUE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90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328254"/>
                  </a:ext>
                </a:extLst>
              </a:tr>
              <a:tr h="211826">
                <a:tc>
                  <a:txBody>
                    <a:bodyPr/>
                    <a:lstStyle/>
                    <a:p>
                      <a:pPr algn="ctr" fontAlgn="b"/>
                      <a:r>
                        <a:rPr lang="en-GB" sz="1100" u="none" strike="noStrike">
                          <a:effectLst/>
                        </a:rPr>
                        <a:t>TRUE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80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1013257"/>
                  </a:ext>
                </a:extLst>
              </a:tr>
              <a:tr h="211826">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9143856"/>
                  </a:ext>
                </a:extLst>
              </a:tr>
            </a:tbl>
          </a:graphicData>
        </a:graphic>
      </p:graphicFrame>
      <p:sp>
        <p:nvSpPr>
          <p:cNvPr id="18" name="Rectangle: Rounded Corners 17">
            <a:extLst>
              <a:ext uri="{FF2B5EF4-FFF2-40B4-BE49-F238E27FC236}">
                <a16:creationId xmlns:a16="http://schemas.microsoft.com/office/drawing/2014/main" id="{0D48BEC6-9D94-4FF8-9BD8-EAB2DF01584F}"/>
              </a:ext>
            </a:extLst>
          </p:cNvPr>
          <p:cNvSpPr/>
          <p:nvPr/>
        </p:nvSpPr>
        <p:spPr>
          <a:xfrm>
            <a:off x="3770142" y="4051495"/>
            <a:ext cx="2602523" cy="167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one minutes this is</a:t>
            </a:r>
          </a:p>
          <a:p>
            <a:pPr algn="ctr"/>
            <a:endParaRPr lang="en-GB" dirty="0"/>
          </a:p>
          <a:p>
            <a:pPr algn="ctr"/>
            <a:r>
              <a:rPr lang="en-GB" dirty="0"/>
              <a:t>P(B|NS) = LR* P(B)</a:t>
            </a:r>
          </a:p>
          <a:p>
            <a:pPr algn="ctr"/>
            <a:r>
              <a:rPr lang="en-GB" dirty="0"/>
              <a:t>=(0.9/0.95)*0.5</a:t>
            </a:r>
          </a:p>
        </p:txBody>
      </p:sp>
      <p:sp>
        <p:nvSpPr>
          <p:cNvPr id="19" name="TextBox 18">
            <a:extLst>
              <a:ext uri="{FF2B5EF4-FFF2-40B4-BE49-F238E27FC236}">
                <a16:creationId xmlns:a16="http://schemas.microsoft.com/office/drawing/2014/main" id="{4194A95A-F4B8-4ADD-A174-9CE929D74971}"/>
              </a:ext>
            </a:extLst>
          </p:cNvPr>
          <p:cNvSpPr txBox="1"/>
          <p:nvPr/>
        </p:nvSpPr>
        <p:spPr>
          <a:xfrm>
            <a:off x="8122444" y="1586277"/>
            <a:ext cx="3530990" cy="5078313"/>
          </a:xfrm>
          <a:prstGeom prst="rect">
            <a:avLst/>
          </a:prstGeom>
          <a:noFill/>
        </p:spPr>
        <p:txBody>
          <a:bodyPr wrap="square" rtlCol="0">
            <a:spAutoFit/>
          </a:bodyPr>
          <a:lstStyle/>
          <a:p>
            <a:r>
              <a:rPr lang="en-GB" dirty="0"/>
              <a:t>Identifying crash victims from DNA</a:t>
            </a:r>
          </a:p>
          <a:p>
            <a:endParaRPr lang="en-GB" dirty="0"/>
          </a:p>
          <a:p>
            <a:r>
              <a:rPr lang="en-GB" dirty="0"/>
              <a:t>Where do they fit into family tree?</a:t>
            </a:r>
          </a:p>
          <a:p>
            <a:endParaRPr lang="en-GB" dirty="0"/>
          </a:p>
          <a:p>
            <a:r>
              <a:rPr lang="en-GB" dirty="0"/>
              <a:t>DNA available from them, and from some non-direct relatives</a:t>
            </a:r>
          </a:p>
          <a:p>
            <a:endParaRPr lang="en-GB" dirty="0"/>
          </a:p>
          <a:p>
            <a:r>
              <a:rPr lang="en-GB" dirty="0"/>
              <a:t>Given a sample, plus some non-genetic information, what is the chance that this victim got their eye colour allele from this person?</a:t>
            </a:r>
          </a:p>
          <a:p>
            <a:endParaRPr lang="en-GB" dirty="0"/>
          </a:p>
          <a:p>
            <a:r>
              <a:rPr lang="en-GB" dirty="0"/>
              <a:t>Observed genotype, unobserved alleles, incomplete information.</a:t>
            </a:r>
          </a:p>
          <a:p>
            <a:endParaRPr lang="en-GB" dirty="0"/>
          </a:p>
          <a:p>
            <a:r>
              <a:rPr lang="en-GB" dirty="0"/>
              <a:t>Decisions made during the belief propagation process inform subsequent decisions</a:t>
            </a:r>
          </a:p>
        </p:txBody>
      </p:sp>
    </p:spTree>
    <p:extLst>
      <p:ext uri="{BB962C8B-B14F-4D97-AF65-F5344CB8AC3E}">
        <p14:creationId xmlns:p14="http://schemas.microsoft.com/office/powerpoint/2010/main" val="411760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097E4B-9883-4D6B-A540-221AA4895E2F}"/>
              </a:ext>
            </a:extLst>
          </p:cNvPr>
          <p:cNvSpPr/>
          <p:nvPr/>
        </p:nvSpPr>
        <p:spPr>
          <a:xfrm>
            <a:off x="1528689" y="1096332"/>
            <a:ext cx="6096000" cy="923330"/>
          </a:xfrm>
          <a:prstGeom prst="rect">
            <a:avLst/>
          </a:prstGeom>
        </p:spPr>
        <p:txBody>
          <a:bodyPr>
            <a:spAutoFit/>
          </a:bodyPr>
          <a:lstStyle/>
          <a:p>
            <a:r>
              <a:rPr lang="en-GB" dirty="0"/>
              <a:t>4. From BN to causal inference – brining the notion of simulated experiment into the network. Details to be explained in subsequent chapters.</a:t>
            </a:r>
          </a:p>
        </p:txBody>
      </p:sp>
    </p:spTree>
    <p:extLst>
      <p:ext uri="{BB962C8B-B14F-4D97-AF65-F5344CB8AC3E}">
        <p14:creationId xmlns:p14="http://schemas.microsoft.com/office/powerpoint/2010/main" val="348452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1028</Words>
  <Application>Microsoft Office PowerPoint</Application>
  <PresentationFormat>Widescreen</PresentationFormat>
  <Paragraphs>185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cp:lastModifiedBy>
  <cp:revision>34</cp:revision>
  <dcterms:created xsi:type="dcterms:W3CDTF">2021-01-28T11:24:07Z</dcterms:created>
  <dcterms:modified xsi:type="dcterms:W3CDTF">2021-02-03T19:27:31Z</dcterms:modified>
</cp:coreProperties>
</file>