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94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60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89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9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2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2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9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C996-3ECC-41D5-85CD-E91586E40B8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EA56D-7A00-48D1-A7B3-E512D01255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2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Book of Why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28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Cholesterol: RCT non-compliance </a:t>
            </a:r>
            <a:r>
              <a:rPr lang="en-GB" sz="2400" dirty="0" smtClean="0"/>
              <a:t>(p252)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7925948" cy="487375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RCT results will show P(Y|Z)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This will underestimate the effect</a:t>
            </a:r>
          </a:p>
          <a:p>
            <a:endParaRPr lang="en-GB" dirty="0"/>
          </a:p>
          <a:p>
            <a:r>
              <a:rPr lang="en-GB" dirty="0" smtClean="0"/>
              <a:t>The confounder here is whether the people who didn’t take the drug were different somehow</a:t>
            </a:r>
          </a:p>
          <a:p>
            <a:endParaRPr lang="en-GB" dirty="0"/>
          </a:p>
          <a:p>
            <a:r>
              <a:rPr lang="en-GB" dirty="0" smtClean="0"/>
              <a:t>Check the three assumptions:</a:t>
            </a:r>
          </a:p>
          <a:p>
            <a:pPr marL="914400" lvl="1" indent="-457200">
              <a:buAutoNum type="arabicPeriod"/>
            </a:pPr>
            <a:r>
              <a:rPr lang="en-GB" dirty="0" smtClean="0"/>
              <a:t>Is Z independent of U?</a:t>
            </a:r>
          </a:p>
          <a:p>
            <a:pPr marL="914400" lvl="1" indent="-457200">
              <a:buAutoNum type="arabicPeriod"/>
            </a:pPr>
            <a:r>
              <a:rPr lang="en-GB" dirty="0" smtClean="0"/>
              <a:t>Is there a direct path from Z to Y?</a:t>
            </a:r>
          </a:p>
          <a:p>
            <a:pPr marL="914400" lvl="1" indent="-457200">
              <a:buAutoNum type="arabicPeriod"/>
            </a:pPr>
            <a:r>
              <a:rPr lang="en-GB" dirty="0" smtClean="0"/>
              <a:t>Is there a strong association between Z and X?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0492412" y="1590044"/>
            <a:ext cx="373225" cy="3918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8175179" y="2434855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1408768" y="2434855"/>
            <a:ext cx="357949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9585515" y="2434855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/>
          <p:cNvCxnSpPr>
            <a:stCxn id="5" idx="6"/>
            <a:endCxn id="7" idx="2"/>
          </p:cNvCxnSpPr>
          <p:nvPr/>
        </p:nvCxnSpPr>
        <p:spPr>
          <a:xfrm>
            <a:off x="8548404" y="2630798"/>
            <a:ext cx="10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>
            <a:off x="10865637" y="1785987"/>
            <a:ext cx="595551" cy="706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6" idx="2"/>
          </p:cNvCxnSpPr>
          <p:nvPr/>
        </p:nvCxnSpPr>
        <p:spPr>
          <a:xfrm>
            <a:off x="9958740" y="2630798"/>
            <a:ext cx="14500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55712" y="1159148"/>
            <a:ext cx="164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Confounder (U)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431434" y="279939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Assigned (Z)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122096" y="2799395"/>
            <a:ext cx="134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Received (X)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0576567" y="2799395"/>
            <a:ext cx="155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Cholesterol (Y)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4" idx="2"/>
            <a:endCxn id="7" idx="7"/>
          </p:cNvCxnSpPr>
          <p:nvPr/>
        </p:nvCxnSpPr>
        <p:spPr>
          <a:xfrm flipH="1">
            <a:off x="9904082" y="1785987"/>
            <a:ext cx="588330" cy="706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06639" y="3397019"/>
            <a:ext cx="301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the same diagram as on the last slide, only with new labels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784543" y="5086569"/>
            <a:ext cx="3378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Here the answers are easy, but we are using causal intuition to answer them (apparently)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19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Cholesterol: RCT non-compliance </a:t>
            </a:r>
            <a:r>
              <a:rPr lang="en-GB" sz="2400" dirty="0" smtClean="0"/>
              <a:t>(p252)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24" y="4025161"/>
            <a:ext cx="11163992" cy="220107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Binary, so we can’t use the linear maths from earlier (phew!)</a:t>
            </a:r>
          </a:p>
          <a:p>
            <a:r>
              <a:rPr lang="en-GB" dirty="0" smtClean="0"/>
              <a:t>Worst case 39.2% - none of the people who didn’t take the drug would have improved</a:t>
            </a:r>
          </a:p>
          <a:p>
            <a:r>
              <a:rPr lang="en-GB" dirty="0" smtClean="0"/>
              <a:t>Best case 78.0% - all of the people who didn’t take the drug would have improved</a:t>
            </a:r>
          </a:p>
          <a:p>
            <a:r>
              <a:rPr lang="en-GB" dirty="0" smtClean="0"/>
              <a:t>I really don’t understand where the causality comes in though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0492412" y="1590044"/>
            <a:ext cx="373225" cy="3918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8175179" y="2434855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1408768" y="2434855"/>
            <a:ext cx="357949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9585515" y="2434855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/>
          <p:cNvCxnSpPr>
            <a:stCxn id="5" idx="6"/>
            <a:endCxn id="7" idx="2"/>
          </p:cNvCxnSpPr>
          <p:nvPr/>
        </p:nvCxnSpPr>
        <p:spPr>
          <a:xfrm>
            <a:off x="8548404" y="2630798"/>
            <a:ext cx="10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>
            <a:off x="10865637" y="1785987"/>
            <a:ext cx="595551" cy="706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6" idx="2"/>
          </p:cNvCxnSpPr>
          <p:nvPr/>
        </p:nvCxnSpPr>
        <p:spPr>
          <a:xfrm>
            <a:off x="9958740" y="2630798"/>
            <a:ext cx="14500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55712" y="1159148"/>
            <a:ext cx="164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Confounder (U)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431434" y="279939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Assigned (Z)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122096" y="2799395"/>
            <a:ext cx="134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Received (X)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0576567" y="2799395"/>
            <a:ext cx="155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Cholesterol (Y)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4" idx="2"/>
            <a:endCxn id="7" idx="7"/>
          </p:cNvCxnSpPr>
          <p:nvPr/>
        </p:nvCxnSpPr>
        <p:spPr>
          <a:xfrm flipH="1">
            <a:off x="9904082" y="1785987"/>
            <a:ext cx="588330" cy="706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64946"/>
              </p:ext>
            </p:extLst>
          </p:nvPr>
        </p:nvGraphicFramePr>
        <p:xfrm>
          <a:off x="599482" y="1543856"/>
          <a:ext cx="652642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562">
                  <a:extLst>
                    <a:ext uri="{9D8B030D-6E8A-4147-A177-3AD203B41FA5}">
                      <a16:colId xmlns:a16="http://schemas.microsoft.com/office/drawing/2014/main" val="1118116655"/>
                    </a:ext>
                  </a:extLst>
                </a:gridCol>
                <a:gridCol w="1556259">
                  <a:extLst>
                    <a:ext uri="{9D8B030D-6E8A-4147-A177-3AD203B41FA5}">
                      <a16:colId xmlns:a16="http://schemas.microsoft.com/office/drawing/2014/main" val="2588981007"/>
                    </a:ext>
                  </a:extLst>
                </a:gridCol>
                <a:gridCol w="1687603">
                  <a:extLst>
                    <a:ext uri="{9D8B030D-6E8A-4147-A177-3AD203B41FA5}">
                      <a16:colId xmlns:a16="http://schemas.microsoft.com/office/drawing/2014/main" val="2693824739"/>
                    </a:ext>
                  </a:extLst>
                </a:gridCol>
              </a:tblGrid>
              <a:tr h="542432">
                <a:tc>
                  <a:txBody>
                    <a:bodyPr/>
                    <a:lstStyle/>
                    <a:p>
                      <a:r>
                        <a:rPr lang="en-GB" dirty="0" smtClean="0"/>
                        <a:t>Outcome (X,Y)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 Assigned</a:t>
                      </a:r>
                      <a:r>
                        <a:rPr lang="en-GB" baseline="0" dirty="0" smtClean="0"/>
                        <a:t> Drug (Z = 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Assigned Drug (Z = 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94945"/>
                  </a:ext>
                </a:extLst>
              </a:tr>
              <a:tr h="309961">
                <a:tc>
                  <a:txBody>
                    <a:bodyPr/>
                    <a:lstStyle/>
                    <a:p>
                      <a:r>
                        <a:rPr lang="en-GB" dirty="0" smtClean="0"/>
                        <a:t>No drug,</a:t>
                      </a:r>
                      <a:r>
                        <a:rPr lang="en-GB" baseline="0" dirty="0" smtClean="0"/>
                        <a:t> no improvement (0, 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86744"/>
                  </a:ext>
                </a:extLst>
              </a:tr>
              <a:tr h="309961">
                <a:tc>
                  <a:txBody>
                    <a:bodyPr/>
                    <a:lstStyle/>
                    <a:p>
                      <a:r>
                        <a:rPr lang="en-GB" dirty="0" smtClean="0"/>
                        <a:t>Drug,</a:t>
                      </a:r>
                      <a:r>
                        <a:rPr lang="en-GB" baseline="0" dirty="0" smtClean="0"/>
                        <a:t> no improvement (1, 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8940"/>
                  </a:ext>
                </a:extLst>
              </a:tr>
              <a:tr h="309961">
                <a:tc>
                  <a:txBody>
                    <a:bodyPr/>
                    <a:lstStyle/>
                    <a:p>
                      <a:r>
                        <a:rPr lang="en-GB" dirty="0" smtClean="0"/>
                        <a:t>No drug, Improved (0, 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10046"/>
                  </a:ext>
                </a:extLst>
              </a:tr>
              <a:tr h="309961">
                <a:tc>
                  <a:txBody>
                    <a:bodyPr/>
                    <a:lstStyle/>
                    <a:p>
                      <a:r>
                        <a:rPr lang="en-GB" dirty="0" smtClean="0"/>
                        <a:t>Drug, Improved</a:t>
                      </a:r>
                      <a:r>
                        <a:rPr lang="en-GB" baseline="0" dirty="0" smtClean="0"/>
                        <a:t> (1, 1)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473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0642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9482" y="3646976"/>
            <a:ext cx="2636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Set </a:t>
            </a:r>
            <a:r>
              <a:rPr lang="en-GB" sz="1400" dirty="0" smtClean="0"/>
              <a:t>to </a:t>
            </a:r>
            <a:r>
              <a:rPr lang="en-GB" sz="1400" dirty="0" smtClean="0"/>
              <a:t>1,000 people in each group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6679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Beyond Adjustment: The Conquest of Mount Intervention</a:t>
            </a:r>
            <a:br>
              <a:rPr lang="en-GB" sz="3200" dirty="0" smtClean="0"/>
            </a:b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 door adjustment</a:t>
            </a:r>
          </a:p>
          <a:p>
            <a:endParaRPr lang="en-GB" dirty="0"/>
          </a:p>
          <a:p>
            <a:r>
              <a:rPr lang="en-GB" dirty="0" smtClean="0"/>
              <a:t>Front door criterion</a:t>
            </a:r>
          </a:p>
          <a:p>
            <a:endParaRPr lang="en-GB" dirty="0"/>
          </a:p>
          <a:p>
            <a:r>
              <a:rPr lang="en-GB" dirty="0" smtClean="0"/>
              <a:t>Do-Calculus</a:t>
            </a:r>
          </a:p>
          <a:p>
            <a:endParaRPr lang="en-GB" dirty="0"/>
          </a:p>
          <a:p>
            <a:r>
              <a:rPr lang="en-GB" dirty="0" smtClean="0"/>
              <a:t>Examples – Instrumental Variables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96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Ladder of Causation </a:t>
            </a:r>
            <a:r>
              <a:rPr lang="en-GB" sz="2000" dirty="0" smtClean="0"/>
              <a:t>(p28)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Back door criterion </a:t>
            </a:r>
            <a:r>
              <a:rPr lang="en-GB" sz="2000" dirty="0" smtClean="0"/>
              <a:t>(p157)</a:t>
            </a:r>
            <a:endParaRPr lang="en-GB" sz="2000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732" y="94799"/>
            <a:ext cx="4460339" cy="623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521907" y="4236268"/>
            <a:ext cx="0" cy="955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35294" y="3844382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1335294" y="5206047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758350" y="4485478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102080" y="3844382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4102079" y="5192231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99039" y="4236267"/>
            <a:ext cx="0" cy="955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0" idx="7"/>
          </p:cNvCxnSpPr>
          <p:nvPr/>
        </p:nvCxnSpPr>
        <p:spPr>
          <a:xfrm flipH="1">
            <a:off x="3076917" y="4040325"/>
            <a:ext cx="1025163" cy="502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08519" y="5388174"/>
            <a:ext cx="2393560" cy="13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9" idx="7"/>
          </p:cNvCxnSpPr>
          <p:nvPr/>
        </p:nvCxnSpPr>
        <p:spPr>
          <a:xfrm flipH="1">
            <a:off x="1653861" y="4819974"/>
            <a:ext cx="1159147" cy="443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>
            <a:off x="1708519" y="4040325"/>
            <a:ext cx="1104489" cy="502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11350" y="57281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Game 5 (p162)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6326155"/>
            <a:ext cx="802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“A back door path is any path from X to Y that starts with an arrow pointing into X”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77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door adjustment</a:t>
            </a:r>
            <a:r>
              <a:rPr lang="en-GB" sz="2800" dirty="0" smtClean="0"/>
              <a:t> (p220)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back door criterion or you’re just guessing</a:t>
            </a:r>
          </a:p>
          <a:p>
            <a:endParaRPr lang="en-GB" dirty="0"/>
          </a:p>
          <a:p>
            <a:r>
              <a:rPr lang="en-GB" dirty="0" smtClean="0"/>
              <a:t>Stratify</a:t>
            </a:r>
          </a:p>
          <a:p>
            <a:endParaRPr lang="en-GB" dirty="0"/>
          </a:p>
          <a:p>
            <a:r>
              <a:rPr lang="en-GB" dirty="0" smtClean="0"/>
              <a:t>If it’s linear: use regression and take the coefficient!</a:t>
            </a:r>
          </a:p>
          <a:p>
            <a:endParaRPr lang="en-GB" dirty="0"/>
          </a:p>
          <a:p>
            <a:r>
              <a:rPr lang="en-GB" dirty="0" smtClean="0"/>
              <a:t>… which is what people do anyway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8175179" y="1509625"/>
            <a:ext cx="3178621" cy="1317116"/>
            <a:chOff x="1335294" y="4280817"/>
            <a:chExt cx="3178621" cy="1317116"/>
          </a:xfrm>
        </p:grpSpPr>
        <p:cxnSp>
          <p:nvCxnSpPr>
            <p:cNvPr id="5" name="Straight Arrow Connector 4"/>
            <p:cNvCxnSpPr>
              <a:stCxn id="6" idx="2"/>
              <a:endCxn id="7" idx="7"/>
            </p:cNvCxnSpPr>
            <p:nvPr/>
          </p:nvCxnSpPr>
          <p:spPr>
            <a:xfrm flipH="1">
              <a:off x="1653861" y="4476760"/>
              <a:ext cx="1091768" cy="786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745629" y="4280817"/>
              <a:ext cx="37322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335294" y="5206047"/>
              <a:ext cx="37322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55966" y="5206047"/>
              <a:ext cx="357949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745630" y="5206047"/>
              <a:ext cx="373225" cy="3918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Arrow Connector 9"/>
            <p:cNvCxnSpPr>
              <a:stCxn id="7" idx="6"/>
              <a:endCxn id="9" idx="2"/>
            </p:cNvCxnSpPr>
            <p:nvPr/>
          </p:nvCxnSpPr>
          <p:spPr>
            <a:xfrm>
              <a:off x="1708519" y="5401990"/>
              <a:ext cx="10371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6"/>
              <a:endCxn id="8" idx="1"/>
            </p:cNvCxnSpPr>
            <p:nvPr/>
          </p:nvCxnSpPr>
          <p:spPr>
            <a:xfrm>
              <a:off x="3118854" y="4476760"/>
              <a:ext cx="1089532" cy="786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6"/>
              <a:endCxn id="8" idx="2"/>
            </p:cNvCxnSpPr>
            <p:nvPr/>
          </p:nvCxnSpPr>
          <p:spPr>
            <a:xfrm>
              <a:off x="3118855" y="5401990"/>
              <a:ext cx="10371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9066959" y="3070837"/>
            <a:ext cx="289249" cy="289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493148" y="3046011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Unobservable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12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86331" cy="1221079"/>
          </a:xfrm>
        </p:spPr>
        <p:txBody>
          <a:bodyPr/>
          <a:lstStyle/>
          <a:p>
            <a:r>
              <a:rPr lang="en-GB" dirty="0" smtClean="0"/>
              <a:t>Front door criterion</a:t>
            </a:r>
            <a:r>
              <a:rPr lang="en-GB" sz="2400" dirty="0" smtClean="0"/>
              <a:t> (p224)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81" y="1363302"/>
            <a:ext cx="6089838" cy="50188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Invisible assumptions: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No arrow from </a:t>
            </a:r>
            <a:r>
              <a:rPr lang="en-GB" dirty="0"/>
              <a:t>S</a:t>
            </a:r>
            <a:r>
              <a:rPr lang="en-GB" dirty="0" smtClean="0"/>
              <a:t>moking gene to Tar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Smoking doesn’t have other routes to Cancer other than through Tar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Smoking </a:t>
            </a:r>
            <a:r>
              <a:rPr lang="en-GB" dirty="0" smtClean="0">
                <a:sym typeface="Wingdings" panose="05000000000000000000" pitchFamily="2" charset="2"/>
              </a:rPr>
              <a:t> Tar</a:t>
            </a: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Tar  Cancer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Straight Arrow Connector 3"/>
          <p:cNvCxnSpPr>
            <a:stCxn id="5" idx="2"/>
            <a:endCxn id="6" idx="7"/>
          </p:cNvCxnSpPr>
          <p:nvPr/>
        </p:nvCxnSpPr>
        <p:spPr>
          <a:xfrm flipH="1">
            <a:off x="8493746" y="1705568"/>
            <a:ext cx="1091768" cy="786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9585514" y="1509625"/>
            <a:ext cx="373225" cy="3918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8175179" y="2434855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0995851" y="2434855"/>
            <a:ext cx="357949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585515" y="2434855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/>
          <p:cNvCxnSpPr>
            <a:stCxn id="6" idx="6"/>
            <a:endCxn id="9" idx="2"/>
          </p:cNvCxnSpPr>
          <p:nvPr/>
        </p:nvCxnSpPr>
        <p:spPr>
          <a:xfrm>
            <a:off x="8548404" y="2630798"/>
            <a:ext cx="10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1"/>
          </p:cNvCxnSpPr>
          <p:nvPr/>
        </p:nvCxnSpPr>
        <p:spPr>
          <a:xfrm>
            <a:off x="9958739" y="1705568"/>
            <a:ext cx="1089532" cy="786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7" idx="2"/>
          </p:cNvCxnSpPr>
          <p:nvPr/>
        </p:nvCxnSpPr>
        <p:spPr>
          <a:xfrm>
            <a:off x="9958740" y="2630798"/>
            <a:ext cx="10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974513" y="3988933"/>
            <a:ext cx="289249" cy="289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10243555" y="3986481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Unobservable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9053154" y="1069587"/>
            <a:ext cx="14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Smoking gene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7799801" y="278062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Smoking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9489123" y="2780628"/>
            <a:ext cx="4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Tar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10835976" y="278241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Cancer</a:t>
            </a:r>
            <a:endParaRPr lang="en-GB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3684427" y="2911513"/>
            <a:ext cx="2158939" cy="715105"/>
            <a:chOff x="3732623" y="3221319"/>
            <a:chExt cx="2158939" cy="715105"/>
          </a:xfrm>
        </p:grpSpPr>
        <p:grpSp>
          <p:nvGrpSpPr>
            <p:cNvPr id="120" name="Group 119"/>
            <p:cNvGrpSpPr/>
            <p:nvPr/>
          </p:nvGrpSpPr>
          <p:grpSpPr>
            <a:xfrm>
              <a:off x="3732623" y="3221319"/>
              <a:ext cx="2158939" cy="715105"/>
              <a:chOff x="3732623" y="3221319"/>
              <a:chExt cx="2158939" cy="71510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108001" y="3221319"/>
                <a:ext cx="373225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518337" y="3221319"/>
                <a:ext cx="373225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2" name="Straight Arrow Connector 61"/>
              <p:cNvCxnSpPr>
                <a:stCxn id="60" idx="6"/>
                <a:endCxn id="61" idx="2"/>
              </p:cNvCxnSpPr>
              <p:nvPr/>
            </p:nvCxnSpPr>
            <p:spPr>
              <a:xfrm>
                <a:off x="4481226" y="3417262"/>
                <a:ext cx="10371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732623" y="3567092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Smoking</a:t>
                </a:r>
                <a:endParaRPr lang="en-GB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421945" y="3567092"/>
              <a:ext cx="469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Tar</a:t>
              </a:r>
              <a:endParaRPr lang="en-GB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654838" y="3769156"/>
            <a:ext cx="4893566" cy="728667"/>
            <a:chOff x="3732623" y="4168537"/>
            <a:chExt cx="4893566" cy="728667"/>
          </a:xfrm>
        </p:grpSpPr>
        <p:sp>
          <p:nvSpPr>
            <p:cNvPr id="87" name="Oval 86"/>
            <p:cNvSpPr/>
            <p:nvPr/>
          </p:nvSpPr>
          <p:spPr>
            <a:xfrm>
              <a:off x="5451534" y="4191068"/>
              <a:ext cx="373225" cy="3918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4108001" y="4180317"/>
              <a:ext cx="37322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6928673" y="4180317"/>
              <a:ext cx="357949" cy="39188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56346" y="4526090"/>
              <a:ext cx="149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Smoking gene</a:t>
              </a:r>
              <a:endParaRPr lang="en-GB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32623" y="452609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Smoking</a:t>
              </a:r>
              <a:endParaRPr lang="en-GB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8156572" y="4168537"/>
              <a:ext cx="469617" cy="715105"/>
              <a:chOff x="5440552" y="4515228"/>
              <a:chExt cx="469617" cy="715105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536944" y="4515228"/>
                <a:ext cx="373225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40552" y="4861001"/>
                <a:ext cx="469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Tar</a:t>
                </a:r>
                <a:endParaRPr lang="en-GB" dirty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6768798" y="452787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Cancer</a:t>
              </a:r>
              <a:endParaRPr lang="en-GB" dirty="0"/>
            </a:p>
          </p:txBody>
        </p:sp>
        <p:cxnSp>
          <p:nvCxnSpPr>
            <p:cNvPr id="96" name="Straight Arrow Connector 95"/>
            <p:cNvCxnSpPr>
              <a:stCxn id="87" idx="2"/>
            </p:cNvCxnSpPr>
            <p:nvPr/>
          </p:nvCxnSpPr>
          <p:spPr>
            <a:xfrm flipH="1">
              <a:off x="4481228" y="4387011"/>
              <a:ext cx="97030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7" idx="6"/>
              <a:endCxn id="89" idx="2"/>
            </p:cNvCxnSpPr>
            <p:nvPr/>
          </p:nvCxnSpPr>
          <p:spPr>
            <a:xfrm flipV="1">
              <a:off x="5824759" y="4376260"/>
              <a:ext cx="1103914" cy="107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89" idx="6"/>
            </p:cNvCxnSpPr>
            <p:nvPr/>
          </p:nvCxnSpPr>
          <p:spPr>
            <a:xfrm flipH="1">
              <a:off x="7286622" y="4363726"/>
              <a:ext cx="964932" cy="125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9964409" y="4338849"/>
            <a:ext cx="289249" cy="2892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10263762" y="429968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Collider</a:t>
            </a:r>
            <a:endParaRPr lang="en-GB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3684427" y="5128799"/>
            <a:ext cx="2523205" cy="715105"/>
            <a:chOff x="3751230" y="5378810"/>
            <a:chExt cx="2523205" cy="715105"/>
          </a:xfrm>
        </p:grpSpPr>
        <p:sp>
          <p:nvSpPr>
            <p:cNvPr id="102" name="Oval 101"/>
            <p:cNvSpPr/>
            <p:nvPr/>
          </p:nvSpPr>
          <p:spPr>
            <a:xfrm>
              <a:off x="4126608" y="5378810"/>
              <a:ext cx="37322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5536944" y="5378810"/>
              <a:ext cx="37322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4" name="Straight Arrow Connector 103"/>
            <p:cNvCxnSpPr>
              <a:stCxn id="102" idx="6"/>
              <a:endCxn id="103" idx="2"/>
            </p:cNvCxnSpPr>
            <p:nvPr/>
          </p:nvCxnSpPr>
          <p:spPr>
            <a:xfrm>
              <a:off x="4499833" y="5574753"/>
              <a:ext cx="10371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751230" y="5724583"/>
              <a:ext cx="469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Tar</a:t>
              </a:r>
              <a:endParaRPr lang="en-GB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40552" y="5724583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Cancer</a:t>
              </a:r>
              <a:endParaRPr lang="en-GB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684427" y="5980857"/>
            <a:ext cx="5257832" cy="709097"/>
            <a:chOff x="3751230" y="6343816"/>
            <a:chExt cx="5257832" cy="709097"/>
          </a:xfrm>
        </p:grpSpPr>
        <p:sp>
          <p:nvSpPr>
            <p:cNvPr id="107" name="Oval 106"/>
            <p:cNvSpPr/>
            <p:nvPr/>
          </p:nvSpPr>
          <p:spPr>
            <a:xfrm>
              <a:off x="5470141" y="6348559"/>
              <a:ext cx="373225" cy="39188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126608" y="6348559"/>
              <a:ext cx="37322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6945981" y="6353567"/>
              <a:ext cx="357949" cy="3918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103010" y="6683581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Smoking</a:t>
              </a:r>
              <a:endParaRPr lang="en-GB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51230" y="6683581"/>
              <a:ext cx="469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Tar</a:t>
              </a:r>
              <a:endParaRPr lang="en-GB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8175179" y="6343816"/>
              <a:ext cx="833883" cy="697317"/>
              <a:chOff x="5440552" y="4533016"/>
              <a:chExt cx="833883" cy="697317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5537877" y="4533016"/>
                <a:ext cx="373225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440552" y="4861001"/>
                <a:ext cx="833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Cancer</a:t>
                </a:r>
                <a:endParaRPr lang="en-GB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6475112" y="6673149"/>
              <a:ext cx="149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Smoking gene</a:t>
              </a:r>
              <a:endParaRPr lang="en-GB" dirty="0"/>
            </a:p>
          </p:txBody>
        </p:sp>
        <p:cxnSp>
          <p:nvCxnSpPr>
            <p:cNvPr id="116" name="Straight Arrow Connector 115"/>
            <p:cNvCxnSpPr>
              <a:stCxn id="107" idx="2"/>
              <a:endCxn id="108" idx="6"/>
            </p:cNvCxnSpPr>
            <p:nvPr/>
          </p:nvCxnSpPr>
          <p:spPr>
            <a:xfrm flipH="1">
              <a:off x="4499833" y="6544502"/>
              <a:ext cx="9703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9" idx="2"/>
              <a:endCxn id="107" idx="6"/>
            </p:cNvCxnSpPr>
            <p:nvPr/>
          </p:nvCxnSpPr>
          <p:spPr>
            <a:xfrm flipH="1" flipV="1">
              <a:off x="5843366" y="6544502"/>
              <a:ext cx="1102615" cy="50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9" idx="6"/>
              <a:endCxn id="113" idx="2"/>
            </p:cNvCxnSpPr>
            <p:nvPr/>
          </p:nvCxnSpPr>
          <p:spPr>
            <a:xfrm flipV="1">
              <a:off x="7303930" y="6539759"/>
              <a:ext cx="968574" cy="97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12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do-Calculus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4238"/>
                <a:ext cx="10515600" cy="538376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b="0" dirty="0" smtClean="0"/>
                  <a:t>Back-door adjustment </a:t>
                </a:r>
                <a:r>
                  <a:rPr lang="en-GB" sz="2200" b="0" dirty="0" smtClean="0"/>
                  <a:t>(p227)</a:t>
                </a:r>
                <a:r>
                  <a:rPr lang="en-GB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In English: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Split your confounding variable (Z) into different levels (z)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For each one of those, 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take the probability that level will be seen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take the probability of Y if you see X with Z fixed at that level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multiply the two numbers together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Add all your answers up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4238"/>
                <a:ext cx="10515600" cy="5383762"/>
              </a:xfrm>
              <a:blipFill>
                <a:blip r:embed="rId2"/>
                <a:stretch>
                  <a:fillRect l="-1043" t="-2265" b="-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3005235" y="2417522"/>
            <a:ext cx="559837" cy="6811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06613" y="3098657"/>
            <a:ext cx="31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“Do” so this is a level 2 question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018311" y="1569506"/>
            <a:ext cx="780531" cy="372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10536" y="1288443"/>
            <a:ext cx="454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“do” operator – Judea is pleased about this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291944" y="2820802"/>
            <a:ext cx="202162" cy="464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7375" y="3388959"/>
            <a:ext cx="682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is the “</a:t>
            </a:r>
            <a:r>
              <a:rPr lang="en-GB" dirty="0" err="1" smtClean="0"/>
              <a:t>Estimand</a:t>
            </a:r>
            <a:r>
              <a:rPr lang="en-GB" dirty="0" smtClean="0"/>
              <a:t>”: the instructions for how to answer the question</a:t>
            </a:r>
            <a:endParaRPr lang="en-GB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419141" y="2799801"/>
            <a:ext cx="3863652" cy="216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4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do-Calculus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axioms, which are a combination of maths and properties of the causal diagram </a:t>
            </a:r>
            <a:r>
              <a:rPr lang="en-GB" sz="2000" dirty="0" smtClean="0"/>
              <a:t>(p234)</a:t>
            </a:r>
            <a:endParaRPr lang="en-GB" dirty="0" smtClean="0"/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you know the state of a mediator, you can ignore what adjusts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you’ve blocked all back-door paths, </a:t>
            </a:r>
            <a:r>
              <a:rPr lang="en-GB" i="1" dirty="0" smtClean="0"/>
              <a:t>do</a:t>
            </a:r>
            <a:r>
              <a:rPr lang="en-GB" dirty="0" smtClean="0"/>
              <a:t>(X) = </a:t>
            </a:r>
            <a:r>
              <a:rPr lang="en-GB" i="1" dirty="0" smtClean="0"/>
              <a:t>see</a:t>
            </a:r>
            <a:r>
              <a:rPr lang="en-GB" dirty="0" smtClean="0"/>
              <a:t>(X)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 can remove </a:t>
            </a:r>
            <a:r>
              <a:rPr lang="en-GB" i="1" dirty="0" smtClean="0"/>
              <a:t>do</a:t>
            </a:r>
            <a:r>
              <a:rPr lang="en-GB" dirty="0" smtClean="0"/>
              <a:t>(X) when there isn’t a causal path from X to Y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Solve more complicated problems using algebra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53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DF] The Book of Why |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6" y="570707"/>
            <a:ext cx="7524750" cy="57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62958" y="325306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Add a </a:t>
            </a:r>
            <a:r>
              <a:rPr lang="en-GB" i="1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do</a:t>
            </a:r>
            <a:r>
              <a:rPr lang="en-GB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 around t</a:t>
            </a:r>
            <a:endParaRPr lang="en-GB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2958" y="3712531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Remove </a:t>
            </a:r>
            <a:r>
              <a:rPr lang="en-GB" i="1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do</a:t>
            </a:r>
            <a:r>
              <a:rPr lang="en-GB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 around the final s</a:t>
            </a:r>
            <a:endParaRPr lang="en-GB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2958" y="415603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Remove </a:t>
            </a:r>
            <a:r>
              <a:rPr lang="en-GB" i="1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do(s)</a:t>
            </a:r>
            <a:endParaRPr lang="en-GB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2958" y="5226755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Remove </a:t>
            </a:r>
            <a:r>
              <a:rPr lang="en-GB" i="1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do</a:t>
            </a:r>
            <a:r>
              <a:rPr lang="en-GB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 around first t</a:t>
            </a:r>
            <a:endParaRPr lang="en-GB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2958" y="567025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Remove </a:t>
            </a:r>
            <a:r>
              <a:rPr lang="en-GB" i="1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do(t)</a:t>
            </a:r>
            <a:endParaRPr lang="en-GB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2958" y="2793601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Introduce tar – is this blocking paths?</a:t>
            </a:r>
            <a:endParaRPr lang="en-GB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2958" y="469139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Introduce s’… controlling on s?</a:t>
            </a:r>
            <a:endParaRPr lang="en-GB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curious case of Dr Snow</a:t>
            </a:r>
            <a:r>
              <a:rPr lang="en-GB" sz="3200" dirty="0" smtClean="0"/>
              <a:t> </a:t>
            </a:r>
            <a:r>
              <a:rPr lang="en-GB" sz="2400" dirty="0" smtClean="0"/>
              <a:t>(p245)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7925948" cy="487375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diagram to compare two competing theories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Miasma (etc.) causes cholera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The water company did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Water company is called an instrumental variable</a:t>
            </a:r>
          </a:p>
          <a:p>
            <a:endParaRPr lang="en-GB" dirty="0"/>
          </a:p>
          <a:p>
            <a:r>
              <a:rPr lang="en-GB" dirty="0" smtClean="0"/>
              <a:t>Can measure the bottom two arrows</a:t>
            </a:r>
          </a:p>
          <a:p>
            <a:pPr lvl="1"/>
            <a:r>
              <a:rPr lang="en-GB" dirty="0" smtClean="0"/>
              <a:t>Assume linear</a:t>
            </a:r>
          </a:p>
          <a:p>
            <a:pPr lvl="1"/>
            <a:r>
              <a:rPr lang="en-GB" dirty="0" smtClean="0"/>
              <a:t>Measure WC </a:t>
            </a:r>
            <a:r>
              <a:rPr lang="en-GB" dirty="0" smtClean="0">
                <a:sym typeface="Wingdings" panose="05000000000000000000" pitchFamily="2" charset="2"/>
              </a:rPr>
              <a:t> WP directly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Measure WC  Cholera (Miasma route is blocked)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We can answer “What if everyone received the good water?”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0492412" y="1590044"/>
            <a:ext cx="373225" cy="3918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8175179" y="2434855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1408768" y="2434855"/>
            <a:ext cx="357949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9585515" y="2434855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/>
          <p:cNvCxnSpPr>
            <a:stCxn id="5" idx="6"/>
            <a:endCxn id="7" idx="2"/>
          </p:cNvCxnSpPr>
          <p:nvPr/>
        </p:nvCxnSpPr>
        <p:spPr>
          <a:xfrm>
            <a:off x="8548404" y="2630798"/>
            <a:ext cx="10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>
            <a:off x="10865637" y="1785987"/>
            <a:ext cx="595551" cy="706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6" idx="2"/>
          </p:cNvCxnSpPr>
          <p:nvPr/>
        </p:nvCxnSpPr>
        <p:spPr>
          <a:xfrm>
            <a:off x="9958740" y="2630798"/>
            <a:ext cx="14500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55712" y="1159148"/>
            <a:ext cx="215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Miasma, Poverty etc.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431434" y="2799395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Water company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122096" y="2799395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Water Purity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1074041" y="2826741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Cholera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4" idx="2"/>
            <a:endCxn id="7" idx="7"/>
          </p:cNvCxnSpPr>
          <p:nvPr/>
        </p:nvCxnSpPr>
        <p:spPr>
          <a:xfrm flipH="1">
            <a:off x="9904082" y="1785987"/>
            <a:ext cx="588330" cy="706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06639" y="3397019"/>
            <a:ext cx="3012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diagram represents both theories, but is also the results of Snow’s work e.g. miasma is not linked to water company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65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769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Cambria Math</vt:lpstr>
      <vt:lpstr>Wingdings</vt:lpstr>
      <vt:lpstr>Office Theme</vt:lpstr>
      <vt:lpstr>The Book of Why</vt:lpstr>
      <vt:lpstr>Beyond Adjustment: The Conquest of Mount Intervention </vt:lpstr>
      <vt:lpstr>Quick recap</vt:lpstr>
      <vt:lpstr>Back door adjustment (p220)</vt:lpstr>
      <vt:lpstr>Front door criterion (p224)</vt:lpstr>
      <vt:lpstr>The do-Calculus</vt:lpstr>
      <vt:lpstr>The do-Calculus</vt:lpstr>
      <vt:lpstr>PowerPoint Presentation</vt:lpstr>
      <vt:lpstr>The curious case of Dr Snow (p245)</vt:lpstr>
      <vt:lpstr>Cholesterol: RCT non-compliance (p252)</vt:lpstr>
      <vt:lpstr>Cholesterol: RCT non-compliance (p252)</vt:lpstr>
    </vt:vector>
  </TitlesOfParts>
  <Company>Nottingham City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Book of Why</dc:title>
  <dc:creator>Michael Naylor</dc:creator>
  <cp:lastModifiedBy>Michael Naylor</cp:lastModifiedBy>
  <cp:revision>35</cp:revision>
  <dcterms:created xsi:type="dcterms:W3CDTF">2021-04-09T09:56:06Z</dcterms:created>
  <dcterms:modified xsi:type="dcterms:W3CDTF">2021-04-30T13:47:37Z</dcterms:modified>
</cp:coreProperties>
</file>