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77" r:id="rId3"/>
    <p:sldId id="257" r:id="rId4"/>
    <p:sldId id="266" r:id="rId5"/>
    <p:sldId id="263" r:id="rId6"/>
    <p:sldId id="267" r:id="rId7"/>
    <p:sldId id="270" r:id="rId8"/>
    <p:sldId id="274" r:id="rId9"/>
    <p:sldId id="276" r:id="rId10"/>
    <p:sldId id="264" r:id="rId11"/>
    <p:sldId id="272" r:id="rId12"/>
    <p:sldId id="273" r:id="rId13"/>
    <p:sldId id="275" r:id="rId14"/>
    <p:sldId id="25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00"/>
  </p:normalViewPr>
  <p:slideViewPr>
    <p:cSldViewPr snapToGrid="0" snapToObjects="1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18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6501D-729C-4D24-B4D0-AD0919386C00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A268A-9C88-4080-A116-5B2E3ADE1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273AF-AC9D-B244-BDCD-379F5846B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9CE37-98C4-CC44-B5E4-631AA78B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C09DD-0F5F-014A-8F2E-55F9BBF5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CB938-C5E1-6648-A8F2-9C5B619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E5832-BE71-3742-AF70-40A5D324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713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85496-B56F-B545-9937-72F03FE5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37817A-AB14-C843-ACE0-F9EB18B3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B9EB2-1C75-CF42-A636-B712B830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106A6-8341-3A4F-9DA3-EEBF946E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1C134-2A25-A24D-823B-A2A1F247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92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2B4A43-C5CA-4D4E-841B-91DA554F4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C29D1-377D-A14E-94EF-B139A021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5FD4F-DFB6-7B48-83D9-E5874D16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DF9C73-2757-A349-92A7-CB694CDB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7B0F5-8A9B-DF45-A3F6-93600E5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064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4F3FA-29EC-C24A-B405-BE3B4D5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AFBCE-6F60-214D-9414-3E578BEF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01BA9-A8D6-DF4B-A59C-6BC5C4F5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F96AB5-6143-934D-A1FE-B2758AB0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EE11A-AB19-EC47-B863-D5B911F5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2" y="675322"/>
            <a:ext cx="562928" cy="5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BD07B-3355-294B-BE51-419E8FF6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4A618D-C0D1-7B4F-B11D-2E672B3E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06BF3-8EEA-954A-B2AC-5EC6D41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72157-926C-7147-AFA6-007DBDE1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BCB7D-7A72-B243-9FAE-83C9B6E4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530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45B50-3DA8-D649-850A-30F23864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EA6C4-396D-2F44-B766-0B89C61B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99D37-2673-9642-9988-EC876CC2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A7E819-2CF0-1047-A0D4-AE15D4E6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5E67A1-BD0B-F646-86C4-C81DEF35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8AE2AA-E0D6-E44E-A2E5-7B62C2B3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87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C81AE-35FA-134C-B81E-2F188C49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E1B338-BCAA-A94E-9F34-506CC2C7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023502-50D2-FE4F-BCFD-DAFB599D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C0A496-9DFF-6049-9B4A-FAFC734A1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9112F2-3FB0-6B44-95EF-E8D295F74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523B4D-2F43-CC4C-B6A4-4833419A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4E38D6-A4C2-A440-9338-8D1C842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9A8499-8DF4-9443-88D7-2439833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6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03AA6-B453-2F4C-802E-E9DBC615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8C880D-CF6E-EE42-B40A-929D0A00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6B3FC-E91E-364D-B91B-453E9AD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B5CA62-0171-FF48-8BE4-8878E15E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91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519E77-1AFC-8747-8B10-5F50215E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F7D084-C756-F646-9535-58367FF6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6D3526-3C2E-7F46-AEEE-D96C7454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2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61406-02AC-AD4D-8FFB-F9444197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A99CA-2F24-0540-B472-56425949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141E4E-F932-5948-BF94-0B5FA5935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91FF61-1C3E-F041-B4EC-53F5E7AE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AD6231-FFCE-D147-8B45-A22153E8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575BDA-643F-5840-8D17-19FF223D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16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C95AD-1C50-4744-912E-C5CC5BB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F36636-3E39-164C-9B8C-11E0E7E1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A415D-3483-994B-9EAB-9104FB95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0C7C8C-E050-D54C-AEE8-1EC433DC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376AEC-C090-6F4E-8E41-896827CA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803327-9B63-AA49-8448-DD688650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57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98F904-03C7-354C-AB4B-0AD674C0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250F72-5C88-9F41-9345-A7ECBEF3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2B968-EF33-E74D-9B02-6882888D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9D3E-759A-6449-A6E8-D1236D2F8E3A}" type="datetimeFigureOut">
              <a:rPr kumimoji="1" lang="zh-TW" altLang="en-US" smtClean="0"/>
              <a:t>2019/6/16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129186-1480-1F41-A3B9-0EF566407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94CE0-3084-834A-B280-1D614DAD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9289-9869-A84F-8A12-99790A86C4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65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F98A7-AF67-534D-9EC5-0767A7352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客服聯繫記錄與銷售機會之分析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17280-C114-A941-BA59-4486ACB7A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en-US" altLang="zh-TW" dirty="0"/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第四組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陳昱鈞</a:t>
            </a:r>
            <a:r>
              <a:rPr kumimoji="1"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婁敦傑</a:t>
            </a:r>
            <a:r>
              <a:rPr kumimoji="1"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楊采珊</a:t>
            </a:r>
            <a:endParaRPr kumimoji="1"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0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從已知交易資料分析</a:t>
            </a:r>
            <a:endParaRPr kumimoji="1" lang="zh-TW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F8AA-4FFC-5444-88B7-A28EB64A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看不同縣市願意花在基金上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的金額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看不同職業願意花在基金上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的金額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3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不同縣市願意花在基金上</a:t>
            </a:r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的金額</a:t>
            </a:r>
            <a:endParaRPr kumimoji="1" lang="zh-TW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" y="1690688"/>
            <a:ext cx="6690423" cy="44209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28872" y="2373684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觀察不同地區交易人數比例與金額比例差距。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28872" y="3195781"/>
            <a:ext cx="498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新北市與彰化縣相對其他縣市，平均個人願意花在基金上的金額較高。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32057" y="4148488"/>
            <a:ext cx="49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這裡樣本數較小，但也許之後可以從客戶屬性觀察出地區願付金額是否有顯著差異。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2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不同職業願意花在基金上的金額</a:t>
            </a:r>
            <a:endParaRPr kumimoji="1" lang="zh-TW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3" y="1690688"/>
            <a:ext cx="6745976" cy="438215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28872" y="2373684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觀察不同職業交易人數比例與金額比例差距。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28872" y="3195781"/>
            <a:ext cx="498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服務業與資訊業相對其他職業，平均個人願意花在基金上的金額較高；而自由業與資訊業相對其他職業，人數比例大於交易金額比例不少。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28872" y="4848875"/>
            <a:ext cx="49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這裡樣本數較小，但也許之後可以從客戶屬性觀察出職業願付金額是否有顯著差異。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42203" y="4690546"/>
            <a:ext cx="6188532" cy="1760961"/>
            <a:chOff x="1985818" y="2789382"/>
            <a:chExt cx="6188532" cy="1760961"/>
          </a:xfrm>
        </p:grpSpPr>
        <p:sp>
          <p:nvSpPr>
            <p:cNvPr id="4" name="文字方塊 3"/>
            <p:cNvSpPr txBox="1"/>
            <p:nvPr/>
          </p:nvSpPr>
          <p:spPr>
            <a:xfrm>
              <a:off x="1985818" y="278938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未開戶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>
              <a:stCxn id="4" idx="3"/>
            </p:cNvCxnSpPr>
            <p:nvPr/>
          </p:nvCxnSpPr>
          <p:spPr>
            <a:xfrm>
              <a:off x="2862981" y="2974048"/>
              <a:ext cx="720728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肘形接點 7"/>
            <p:cNvCxnSpPr/>
            <p:nvPr/>
          </p:nvCxnSpPr>
          <p:spPr>
            <a:xfrm>
              <a:off x="3103417" y="2974109"/>
              <a:ext cx="504000" cy="468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3607417" y="27924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仍未開戶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607417" y="32574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開戶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234577" y="3449720"/>
              <a:ext cx="720728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/>
            <p:nvPr/>
          </p:nvCxnSpPr>
          <p:spPr>
            <a:xfrm>
              <a:off x="4475013" y="3449781"/>
              <a:ext cx="504000" cy="468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79013" y="326511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未購買基金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979013" y="37331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購買基金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6091086" y="3902300"/>
              <a:ext cx="720728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接點 16"/>
            <p:cNvCxnSpPr/>
            <p:nvPr/>
          </p:nvCxnSpPr>
          <p:spPr>
            <a:xfrm>
              <a:off x="6331522" y="3902361"/>
              <a:ext cx="504000" cy="468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835522" y="373311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未持續購買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835522" y="41810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持續購買</a:t>
              </a:r>
              <a:endParaRPr lang="zh-TW" altLang="en-US" dirty="0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可能之後分析流程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9C8F8AA-4FFC-5444-88B7-A28EB64A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分三個層面分析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說服未開戶的潛在客人，可能需要聯絡幾次才願意開戶。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而說服已開戶客戶購買基金需要聯絡幾次才願意購買。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已購買過的願意續購需要客服聯絡幾次。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08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其他可能分析方法</a:t>
            </a:r>
            <a:endParaRPr kumimoji="1" lang="zh-TW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F8AA-4FFC-5444-88B7-A28EB64A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05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Jieba</a:t>
            </a:r>
            <a:r>
              <a:rPr kumimoji="1"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套件切詞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，並將正面詞分配</a:t>
            </a:r>
            <a:r>
              <a:rPr kumimoji="1"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分，負面詞分配</a:t>
            </a:r>
            <a:r>
              <a:rPr kumimoji="1"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-1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分，其他中性詞分配</a:t>
            </a:r>
            <a:r>
              <a:rPr kumimoji="1"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分。</a:t>
            </a:r>
            <a:endParaRPr kumimoji="1"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並將每個客戶的聯繫紀錄相加，取分數高的。</a:t>
            </a:r>
            <a:endParaRPr kumimoji="1"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24" y="2330225"/>
            <a:ext cx="1485976" cy="4375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67824" y="3972560"/>
            <a:ext cx="1485976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867824" y="6427563"/>
            <a:ext cx="1485976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387840" y="4109720"/>
            <a:ext cx="3657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9418320" y="6537960"/>
            <a:ext cx="3657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107680" y="3940443"/>
            <a:ext cx="131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負面詞</a:t>
            </a:r>
            <a:r>
              <a:rPr lang="en-US" altLang="zh-TW" sz="1600" dirty="0" smtClean="0">
                <a:solidFill>
                  <a:srgbClr val="FF0000"/>
                </a:solidFill>
              </a:rPr>
              <a:t>-1</a:t>
            </a:r>
            <a:r>
              <a:rPr lang="zh-TW" altLang="en-US" sz="1600" dirty="0" smtClean="0">
                <a:solidFill>
                  <a:srgbClr val="FF0000"/>
                </a:solidFill>
              </a:rPr>
              <a:t>分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29600" y="6338203"/>
            <a:ext cx="131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正</a:t>
            </a:r>
            <a:r>
              <a:rPr lang="zh-TW" altLang="en-US" sz="1600" dirty="0" smtClean="0">
                <a:solidFill>
                  <a:srgbClr val="FF0000"/>
                </a:solidFill>
              </a:rPr>
              <a:t>面詞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zh-TW" altLang="en-US" sz="1600" dirty="0" smtClean="0">
                <a:solidFill>
                  <a:srgbClr val="FF0000"/>
                </a:solidFill>
              </a:rPr>
              <a:t>分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" y="1497617"/>
            <a:ext cx="9729003" cy="51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客戶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被聯絡次數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F8AA-4FFC-5444-88B7-A28EB64A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Yuppy SC" panose="020F0603040207020204" pitchFamily="34" charset="-122"/>
              </a:rPr>
              <a:t>其中被聯絡次數一至兩次的為大宗。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  <a:cs typeface="Yuppy SC" panose="020F0603040207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24" y="2846388"/>
            <a:ext cx="8296952" cy="38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客戶被聯絡次數與成交結果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62" y="1385454"/>
            <a:ext cx="9293676" cy="53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</a:t>
            </a:r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聯絡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F8AA-4FFC-5444-88B7-A28EB64A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可以發現反而是聯絡次數較少的客戶成交人數較多。</a:t>
            </a:r>
            <a:endParaRPr kumimoji="1"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</a:t>
            </a:r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服花太多時間在不可能成交的客戶身上，如要節省人力成本，也許可以設一個聯絡次數上限。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18973"/>
            <a:ext cx="5975927" cy="37783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每月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銷售金額的</a:t>
            </a:r>
            <a:r>
              <a:rPr kumimoji="1"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波動</a:t>
            </a:r>
            <a:endParaRPr lang="zh-TW" altLang="en-US" sz="4000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76" y="3498670"/>
            <a:ext cx="5013276" cy="320141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9" y="124979"/>
            <a:ext cx="5083130" cy="33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E0CD4-BF19-9440-9EAD-BB1D9E8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每月銷售金額與通話頻率比較</a:t>
            </a:r>
            <a:endParaRPr kumimoji="1" lang="zh-TW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F8AA-4FFC-5444-88B7-A28EB64A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看出銷售筆數跟客服通話多寡幾乎無關，而銷售金額與通話頻率也看不出任何相似的趨勢。從中知道聯絡頻繁不代表高銷售，可能無形中浪費了人力資源，造成無效率的情況。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8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各客戶交易比數與聯絡次數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94615" cy="48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聯繫次數與交易之相關性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5" y="2050473"/>
            <a:ext cx="5560379" cy="3771387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1" y="1958110"/>
            <a:ext cx="5538675" cy="38637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16364" y="621601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相關係數</a:t>
            </a:r>
            <a:r>
              <a:rPr lang="zh-TW" altLang="en-US" dirty="0"/>
              <a:t>約</a:t>
            </a:r>
            <a:r>
              <a:rPr lang="zh-TW" altLang="en-US" dirty="0" smtClean="0"/>
              <a:t>為</a:t>
            </a:r>
            <a:r>
              <a:rPr lang="en-US" altLang="zh-TW" dirty="0" smtClean="0"/>
              <a:t>-0.119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40525" y="621601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相關係數</a:t>
            </a:r>
            <a:r>
              <a:rPr lang="zh-TW" altLang="en-US" dirty="0"/>
              <a:t>約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0.164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41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460</Words>
  <Application>Microsoft Office PowerPoint</Application>
  <PresentationFormat>寬螢幕</PresentationFormat>
  <Paragraphs>45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Yuppy SC</vt:lpstr>
      <vt:lpstr>微軟正黑體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客服聯繫記錄與銷售機會之分析</vt:lpstr>
      <vt:lpstr>Intro</vt:lpstr>
      <vt:lpstr>客戶被聯絡次數</vt:lpstr>
      <vt:lpstr>客戶被聯絡次數與成交結果</vt:lpstr>
      <vt:lpstr>客服聯絡效率</vt:lpstr>
      <vt:lpstr>每月銷售金額的波動</vt:lpstr>
      <vt:lpstr>每月銷售金額與通話頻率比較</vt:lpstr>
      <vt:lpstr>各客戶交易比數與聯絡次數</vt:lpstr>
      <vt:lpstr>聯繫次數與交易之相關性</vt:lpstr>
      <vt:lpstr>從已知交易資料分析</vt:lpstr>
      <vt:lpstr>不同縣市願意花在基金上的金額</vt:lpstr>
      <vt:lpstr>不同職業願意花在基金上的金額</vt:lpstr>
      <vt:lpstr>可能之後分析流程</vt:lpstr>
      <vt:lpstr>其他可能分析方法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從客服聯繫紀錄找出潛在銷售機會</dc:title>
  <dc:creator>Microsoft Office User</dc:creator>
  <cp:lastModifiedBy>yang sunny</cp:lastModifiedBy>
  <cp:revision>51</cp:revision>
  <dcterms:created xsi:type="dcterms:W3CDTF">2019-05-02T18:07:22Z</dcterms:created>
  <dcterms:modified xsi:type="dcterms:W3CDTF">2019-06-16T10:31:55Z</dcterms:modified>
</cp:coreProperties>
</file>