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8" r:id="rId3"/>
  </p:sldMasterIdLst>
  <p:notesMasterIdLst>
    <p:notesMasterId r:id="rId14"/>
  </p:notesMasterIdLst>
  <p:sldIdLst>
    <p:sldId id="1832" r:id="rId4"/>
    <p:sldId id="1844" r:id="rId5"/>
    <p:sldId id="1845" r:id="rId6"/>
    <p:sldId id="2733" r:id="rId7"/>
    <p:sldId id="1846" r:id="rId8"/>
    <p:sldId id="2771" r:id="rId9"/>
    <p:sldId id="2772" r:id="rId10"/>
    <p:sldId id="1847" r:id="rId11"/>
    <p:sldId id="2730" r:id="rId12"/>
    <p:sldId id="183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19CFC-B6AB-4DE4-973C-D1C7B7451B5C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11ED5-EFCD-42D1-B773-43DA5DC66F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69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882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19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32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828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B27D-54C3-A71E-FD7B-05AAA56F0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8C98CCA-DCD2-DB23-609C-F7FC8F988C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44023B6-3A68-B5A6-307B-493BFD311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39E6FD-6BEA-BE73-E106-6FD8239E8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847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705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228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965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27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1BFE6-EC0D-DA02-AB37-C15E619AC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E199D71-3118-D9C2-FEDC-3AC65EA148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86F78E1-04CD-BD96-D908-634BFA373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6A4B39-41F7-D872-C8FF-7597BE20FB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42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>
            <a:extLst>
              <a:ext uri="{FF2B5EF4-FFF2-40B4-BE49-F238E27FC236}">
                <a16:creationId xmlns:a16="http://schemas.microsoft.com/office/drawing/2014/main" id="{0761A886-F0D7-4C39-AFFF-052DB74E32F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PA-矩形 7">
            <a:extLst>
              <a:ext uri="{FF2B5EF4-FFF2-40B4-BE49-F238E27FC236}">
                <a16:creationId xmlns:a16="http://schemas.microsoft.com/office/drawing/2014/main" id="{61E30CDC-6882-4EF4-A98A-D29C1686BFE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任意多边形: 形状 74">
            <a:extLst>
              <a:ext uri="{FF2B5EF4-FFF2-40B4-BE49-F238E27FC236}">
                <a16:creationId xmlns:a16="http://schemas.microsoft.com/office/drawing/2014/main" id="{4CEDE2BC-7BF6-4AE3-8B04-4514441E4040}"/>
              </a:ext>
            </a:extLst>
          </p:cNvPr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262847"/>
              <a:gd name="connsiteX1" fmla="*/ 6415214 w 6415214"/>
              <a:gd name="connsiteY1" fmla="*/ 171407 h 262847"/>
              <a:gd name="connsiteX2" fmla="*/ 6415214 w 6415214"/>
              <a:gd name="connsiteY2" fmla="*/ 100390 h 262847"/>
              <a:gd name="connsiteX3" fmla="*/ 511261 w 6415214"/>
              <a:gd name="connsiteY3" fmla="*/ 100390 h 262847"/>
              <a:gd name="connsiteX4" fmla="*/ 229919 w 6415214"/>
              <a:gd name="connsiteY4" fmla="*/ 0 h 262847"/>
              <a:gd name="connsiteX5" fmla="*/ 229919 w 6415214"/>
              <a:gd name="connsiteY5" fmla="*/ 100390 h 262847"/>
              <a:gd name="connsiteX6" fmla="*/ 0 w 6415214"/>
              <a:gd name="connsiteY6" fmla="*/ 100390 h 262847"/>
              <a:gd name="connsiteX7" fmla="*/ 91440 w 6415214"/>
              <a:gd name="connsiteY7" fmla="*/ 262847 h 262847"/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171407"/>
              <a:gd name="connsiteX1" fmla="*/ 6415214 w 6415214"/>
              <a:gd name="connsiteY1" fmla="*/ 100390 h 171407"/>
              <a:gd name="connsiteX2" fmla="*/ 511261 w 6415214"/>
              <a:gd name="connsiteY2" fmla="*/ 100390 h 171407"/>
              <a:gd name="connsiteX3" fmla="*/ 229919 w 6415214"/>
              <a:gd name="connsiteY3" fmla="*/ 0 h 171407"/>
              <a:gd name="connsiteX4" fmla="*/ 229919 w 6415214"/>
              <a:gd name="connsiteY4" fmla="*/ 100390 h 171407"/>
              <a:gd name="connsiteX5" fmla="*/ 0 w 6415214"/>
              <a:gd name="connsiteY5" fmla="*/ 100390 h 171407"/>
              <a:gd name="connsiteX0" fmla="*/ 6415214 w 6415214"/>
              <a:gd name="connsiteY0" fmla="*/ 100390 h 100390"/>
              <a:gd name="connsiteX1" fmla="*/ 511261 w 6415214"/>
              <a:gd name="connsiteY1" fmla="*/ 100390 h 100390"/>
              <a:gd name="connsiteX2" fmla="*/ 229919 w 6415214"/>
              <a:gd name="connsiteY2" fmla="*/ 0 h 100390"/>
              <a:gd name="connsiteX3" fmla="*/ 229919 w 6415214"/>
              <a:gd name="connsiteY3" fmla="*/ 100390 h 100390"/>
              <a:gd name="connsiteX4" fmla="*/ 0 w 6415214"/>
              <a:gd name="connsiteY4" fmla="*/ 100390 h 100390"/>
              <a:gd name="connsiteX0" fmla="*/ 6415214 w 6415214"/>
              <a:gd name="connsiteY0" fmla="*/ 195640 h 195640"/>
              <a:gd name="connsiteX1" fmla="*/ 511261 w 6415214"/>
              <a:gd name="connsiteY1" fmla="*/ 195640 h 195640"/>
              <a:gd name="connsiteX2" fmla="*/ 227538 w 6415214"/>
              <a:gd name="connsiteY2" fmla="*/ 0 h 195640"/>
              <a:gd name="connsiteX3" fmla="*/ 229919 w 6415214"/>
              <a:gd name="connsiteY3" fmla="*/ 195640 h 195640"/>
              <a:gd name="connsiteX4" fmla="*/ 0 w 6415214"/>
              <a:gd name="connsiteY4" fmla="*/ 195640 h 195640"/>
              <a:gd name="connsiteX0" fmla="*/ 6415214 w 6415214"/>
              <a:gd name="connsiteY0" fmla="*/ 193259 h 193259"/>
              <a:gd name="connsiteX1" fmla="*/ 511261 w 6415214"/>
              <a:gd name="connsiteY1" fmla="*/ 193259 h 193259"/>
              <a:gd name="connsiteX2" fmla="*/ 232301 w 6415214"/>
              <a:gd name="connsiteY2" fmla="*/ 0 h 193259"/>
              <a:gd name="connsiteX3" fmla="*/ 229919 w 6415214"/>
              <a:gd name="connsiteY3" fmla="*/ 193259 h 193259"/>
              <a:gd name="connsiteX4" fmla="*/ 0 w 6415214"/>
              <a:gd name="connsiteY4" fmla="*/ 193259 h 19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2" name="标题 47">
            <a:extLst>
              <a:ext uri="{FF2B5EF4-FFF2-40B4-BE49-F238E27FC236}">
                <a16:creationId xmlns:a16="http://schemas.microsoft.com/office/drawing/2014/main" id="{26FA9A66-DBB6-484A-829A-BC30DE672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>
            <a:extLst>
              <a:ext uri="{FF2B5EF4-FFF2-40B4-BE49-F238E27FC236}">
                <a16:creationId xmlns:a16="http://schemas.microsoft.com/office/drawing/2014/main" id="{F56DEE86-1AA4-4820-A7A1-E4F787904C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>
            <a:extLst>
              <a:ext uri="{FF2B5EF4-FFF2-40B4-BE49-F238E27FC236}">
                <a16:creationId xmlns:a16="http://schemas.microsoft.com/office/drawing/2014/main" id="{28747CEA-1C37-4144-A247-245AD13935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7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4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5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8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6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4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8790326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1155416" y="6133167"/>
            <a:ext cx="0" cy="7561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51060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>
              <a:extLst>
                <a:ext uri="{FF2B5EF4-FFF2-40B4-BE49-F238E27FC236}">
                  <a16:creationId xmlns:a16="http://schemas.microsoft.com/office/drawing/2014/main" id="{77A3E9FF-E8D6-4864-AD9A-BC3E704158E7}"/>
                </a:ext>
              </a:extLst>
            </p:cNvPr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>
              <a:extLst>
                <a:ext uri="{FF2B5EF4-FFF2-40B4-BE49-F238E27FC236}">
                  <a16:creationId xmlns:a16="http://schemas.microsoft.com/office/drawing/2014/main" id="{0B39D90D-B980-4ADB-95FB-F043B008E76D}"/>
                </a:ext>
              </a:extLst>
            </p:cNvPr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6247396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6" name="标题 11">
            <a:extLst>
              <a:ext uri="{FF2B5EF4-FFF2-40B4-BE49-F238E27FC236}">
                <a16:creationId xmlns:a16="http://schemas.microsoft.com/office/drawing/2014/main" id="{C75E756C-98CD-4DE4-BB41-9C72D0D63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881397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2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8332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77">
            <a:extLst>
              <a:ext uri="{FF2B5EF4-FFF2-40B4-BE49-F238E27FC236}">
                <a16:creationId xmlns:a16="http://schemas.microsoft.com/office/drawing/2014/main" id="{234BC7E1-028A-4463-99ED-1994A3ADEC14}"/>
              </a:ext>
            </a:extLst>
          </p:cNvPr>
          <p:cNvSpPr/>
          <p:nvPr userDrawn="1"/>
        </p:nvSpPr>
        <p:spPr>
          <a:xfrm>
            <a:off x="10114068" y="210207"/>
            <a:ext cx="2789025" cy="573228"/>
          </a:xfrm>
          <a:custGeom>
            <a:avLst/>
            <a:gdLst>
              <a:gd name="connsiteX0" fmla="*/ 83399 w 1678507"/>
              <a:gd name="connsiteY0" fmla="*/ 0 h 573228"/>
              <a:gd name="connsiteX1" fmla="*/ 1678507 w 1678507"/>
              <a:gd name="connsiteY1" fmla="*/ 0 h 573228"/>
              <a:gd name="connsiteX2" fmla="*/ 1678507 w 1678507"/>
              <a:gd name="connsiteY2" fmla="*/ 573228 h 573228"/>
              <a:gd name="connsiteX3" fmla="*/ 0 w 167850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8507" h="573228">
                <a:moveTo>
                  <a:pt x="83399" y="0"/>
                </a:moveTo>
                <a:lnTo>
                  <a:pt x="1678507" y="0"/>
                </a:lnTo>
                <a:lnTo>
                  <a:pt x="167850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1BC6857-420C-4F20-ABBF-78DDE1D9F36B}"/>
              </a:ext>
            </a:extLst>
          </p:cNvPr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7475" y="241566"/>
            <a:ext cx="1819275" cy="509219"/>
          </a:xfrm>
          <a:prstGeom prst="rect">
            <a:avLst/>
          </a:prstGeom>
        </p:spPr>
      </p:pic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8322724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3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42815569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366474" y="863157"/>
            <a:ext cx="1050223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368806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70420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6632" y="6351003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575" y="6269038"/>
            <a:ext cx="1817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1">
            <a:extLst>
              <a:ext uri="{FF2B5EF4-FFF2-40B4-BE49-F238E27FC236}">
                <a16:creationId xmlns:a16="http://schemas.microsoft.com/office/drawing/2014/main" id="{B751A2AD-C679-48C2-AFF3-1AB781A3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5107959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４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0185149" y="863157"/>
            <a:ext cx="16835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88075"/>
            <a:ext cx="0" cy="6655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101715" y="214313"/>
            <a:ext cx="1864408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26068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749863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3"/>
          <a:stretch/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 userDrawn="1"/>
        </p:nvGrpSpPr>
        <p:grpSpPr>
          <a:xfrm>
            <a:off x="-511603" y="253621"/>
            <a:ext cx="1221064" cy="438825"/>
            <a:chOff x="-529708" y="381991"/>
            <a:chExt cx="1221064" cy="438825"/>
          </a:xfrm>
        </p:grpSpPr>
        <p:sp>
          <p:nvSpPr>
            <p:cNvPr id="58" name="梯形 57">
              <a:extLst>
                <a:ext uri="{FF2B5EF4-FFF2-40B4-BE49-F238E27FC236}">
                  <a16:creationId xmlns:a16="http://schemas.microsoft.com/office/drawing/2014/main" id="{5065A524-15E6-4769-B9ED-7868E19ADB1E}"/>
                </a:ext>
              </a:extLst>
            </p:cNvPr>
            <p:cNvSpPr/>
            <p:nvPr userDrawn="1"/>
          </p:nvSpPr>
          <p:spPr>
            <a:xfrm rot="16200000">
              <a:off x="-107121" y="-40596"/>
              <a:ext cx="375890" cy="1221064"/>
            </a:xfrm>
            <a:prstGeom prst="trapezoid">
              <a:avLst>
                <a:gd name="adj" fmla="val 723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梯形 58">
              <a:extLst>
                <a:ext uri="{FF2B5EF4-FFF2-40B4-BE49-F238E27FC236}">
                  <a16:creationId xmlns:a16="http://schemas.microsoft.com/office/drawing/2014/main" id="{AC403C93-604F-4B72-B919-463ACA49C29B}"/>
                </a:ext>
              </a:extLst>
            </p:cNvPr>
            <p:cNvSpPr/>
            <p:nvPr userDrawn="1"/>
          </p:nvSpPr>
          <p:spPr>
            <a:xfrm rot="16200000">
              <a:off x="-79397" y="146495"/>
              <a:ext cx="267255" cy="1058332"/>
            </a:xfrm>
            <a:prstGeom prst="trapezoid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梯形 59">
              <a:extLst>
                <a:ext uri="{FF2B5EF4-FFF2-40B4-BE49-F238E27FC236}">
                  <a16:creationId xmlns:a16="http://schemas.microsoft.com/office/drawing/2014/main" id="{AC403C93-604F-4B72-B919-463ACA49C29B}"/>
                </a:ext>
              </a:extLst>
            </p:cNvPr>
            <p:cNvSpPr/>
            <p:nvPr userDrawn="1"/>
          </p:nvSpPr>
          <p:spPr>
            <a:xfrm rot="16200000">
              <a:off x="-95133" y="158023"/>
              <a:ext cx="267255" cy="1058332"/>
            </a:xfrm>
            <a:prstGeom prst="trapezoid">
              <a:avLst>
                <a:gd name="adj" fmla="val 7230"/>
              </a:avLst>
            </a:prstGeom>
            <a:gradFill flip="none" rotWithShape="1">
              <a:gsLst>
                <a:gs pos="100000">
                  <a:schemeClr val="accent4"/>
                </a:gs>
                <a:gs pos="0">
                  <a:schemeClr val="accent4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178002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3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9BCF8FA-A10E-4A84-94FB-9EE190AFE929}"/>
              </a:ext>
            </a:extLst>
          </p:cNvPr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C46A2DAE-C2C5-44C0-8C41-6B17019A21CC}"/>
              </a:ext>
            </a:extLst>
          </p:cNvPr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262847"/>
              <a:gd name="connsiteX1" fmla="*/ 6415214 w 6415214"/>
              <a:gd name="connsiteY1" fmla="*/ 171407 h 262847"/>
              <a:gd name="connsiteX2" fmla="*/ 6415214 w 6415214"/>
              <a:gd name="connsiteY2" fmla="*/ 100390 h 262847"/>
              <a:gd name="connsiteX3" fmla="*/ 511261 w 6415214"/>
              <a:gd name="connsiteY3" fmla="*/ 100390 h 262847"/>
              <a:gd name="connsiteX4" fmla="*/ 229919 w 6415214"/>
              <a:gd name="connsiteY4" fmla="*/ 0 h 262847"/>
              <a:gd name="connsiteX5" fmla="*/ 229919 w 6415214"/>
              <a:gd name="connsiteY5" fmla="*/ 100390 h 262847"/>
              <a:gd name="connsiteX6" fmla="*/ 0 w 6415214"/>
              <a:gd name="connsiteY6" fmla="*/ 100390 h 262847"/>
              <a:gd name="connsiteX7" fmla="*/ 91440 w 6415214"/>
              <a:gd name="connsiteY7" fmla="*/ 262847 h 262847"/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171407"/>
              <a:gd name="connsiteX1" fmla="*/ 6415214 w 6415214"/>
              <a:gd name="connsiteY1" fmla="*/ 100390 h 171407"/>
              <a:gd name="connsiteX2" fmla="*/ 511261 w 6415214"/>
              <a:gd name="connsiteY2" fmla="*/ 100390 h 171407"/>
              <a:gd name="connsiteX3" fmla="*/ 229919 w 6415214"/>
              <a:gd name="connsiteY3" fmla="*/ 0 h 171407"/>
              <a:gd name="connsiteX4" fmla="*/ 229919 w 6415214"/>
              <a:gd name="connsiteY4" fmla="*/ 100390 h 171407"/>
              <a:gd name="connsiteX5" fmla="*/ 0 w 6415214"/>
              <a:gd name="connsiteY5" fmla="*/ 100390 h 171407"/>
              <a:gd name="connsiteX0" fmla="*/ 6415214 w 6415214"/>
              <a:gd name="connsiteY0" fmla="*/ 100390 h 100390"/>
              <a:gd name="connsiteX1" fmla="*/ 511261 w 6415214"/>
              <a:gd name="connsiteY1" fmla="*/ 100390 h 100390"/>
              <a:gd name="connsiteX2" fmla="*/ 229919 w 6415214"/>
              <a:gd name="connsiteY2" fmla="*/ 0 h 100390"/>
              <a:gd name="connsiteX3" fmla="*/ 229919 w 6415214"/>
              <a:gd name="connsiteY3" fmla="*/ 100390 h 100390"/>
              <a:gd name="connsiteX4" fmla="*/ 0 w 6415214"/>
              <a:gd name="connsiteY4" fmla="*/ 100390 h 100390"/>
              <a:gd name="connsiteX0" fmla="*/ 6415214 w 6415214"/>
              <a:gd name="connsiteY0" fmla="*/ 195640 h 195640"/>
              <a:gd name="connsiteX1" fmla="*/ 511261 w 6415214"/>
              <a:gd name="connsiteY1" fmla="*/ 195640 h 195640"/>
              <a:gd name="connsiteX2" fmla="*/ 227538 w 6415214"/>
              <a:gd name="connsiteY2" fmla="*/ 0 h 195640"/>
              <a:gd name="connsiteX3" fmla="*/ 229919 w 6415214"/>
              <a:gd name="connsiteY3" fmla="*/ 195640 h 195640"/>
              <a:gd name="connsiteX4" fmla="*/ 0 w 6415214"/>
              <a:gd name="connsiteY4" fmla="*/ 195640 h 195640"/>
              <a:gd name="connsiteX0" fmla="*/ 6415214 w 6415214"/>
              <a:gd name="connsiteY0" fmla="*/ 193259 h 193259"/>
              <a:gd name="connsiteX1" fmla="*/ 511261 w 6415214"/>
              <a:gd name="connsiteY1" fmla="*/ 193259 h 193259"/>
              <a:gd name="connsiteX2" fmla="*/ 232301 w 6415214"/>
              <a:gd name="connsiteY2" fmla="*/ 0 h 193259"/>
              <a:gd name="connsiteX3" fmla="*/ 229919 w 6415214"/>
              <a:gd name="connsiteY3" fmla="*/ 193259 h 193259"/>
              <a:gd name="connsiteX4" fmla="*/ 0 w 6415214"/>
              <a:gd name="connsiteY4" fmla="*/ 193259 h 19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253B7C5E-3F08-4EBF-9056-30949C85A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>
            <a:extLst>
              <a:ext uri="{FF2B5EF4-FFF2-40B4-BE49-F238E27FC236}">
                <a16:creationId xmlns:a16="http://schemas.microsoft.com/office/drawing/2014/main" id="{00D06366-D345-4DCE-A938-EC3BB78363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>
            <a:extLst>
              <a:ext uri="{FF2B5EF4-FFF2-40B4-BE49-F238E27FC236}">
                <a16:creationId xmlns:a16="http://schemas.microsoft.com/office/drawing/2014/main" id="{6465F7BF-7316-4A2A-9ECF-AB9E637FFCF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24051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62" name="组合 61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77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84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81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组合 62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75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73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70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68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6" name="标题 11">
            <a:extLst>
              <a:ext uri="{FF2B5EF4-FFF2-40B4-BE49-F238E27FC236}">
                <a16:creationId xmlns:a16="http://schemas.microsoft.com/office/drawing/2014/main" id="{C0F4148E-045B-44EE-8A4E-88B14DCC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835655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5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86" name="图片 8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3"/>
          <a:stretch/>
        </p:blipFill>
        <p:spPr>
          <a:xfrm>
            <a:off x="11282579" y="252089"/>
            <a:ext cx="432990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98628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079447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9" name="标题 11">
            <a:extLst>
              <a:ext uri="{FF2B5EF4-FFF2-40B4-BE49-F238E27FC236}">
                <a16:creationId xmlns:a16="http://schemas.microsoft.com/office/drawing/2014/main" id="{0D0682F6-A194-4FB3-8EF2-674B6164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7397409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3885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97631350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4" name="标题 11">
            <a:extLst>
              <a:ext uri="{FF2B5EF4-FFF2-40B4-BE49-F238E27FC236}">
                <a16:creationId xmlns:a16="http://schemas.microsoft.com/office/drawing/2014/main" id="{FDDD1B7B-042D-4B1B-81C1-5A7085CD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84802649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385300" y="-82550"/>
            <a:ext cx="2363787" cy="845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385300" y="0"/>
            <a:ext cx="2363788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2534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1550080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标题 11"/>
          <p:cNvSpPr>
            <a:spLocks noGrp="1"/>
          </p:cNvSpPr>
          <p:nvPr>
            <p:ph type="title"/>
          </p:nvPr>
        </p:nvSpPr>
        <p:spPr>
          <a:xfrm>
            <a:off x="541539" y="247495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18129191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2" y="6188075"/>
            <a:ext cx="1155008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8" name="组合 37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2" name="标题 11">
            <a:extLst>
              <a:ext uri="{FF2B5EF4-FFF2-40B4-BE49-F238E27FC236}">
                <a16:creationId xmlns:a16="http://schemas.microsoft.com/office/drawing/2014/main" id="{A87381B5-231A-44CC-994D-B480CB6C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28300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2598B5BD-9CE3-4414-BCF1-860652297EE0}"/>
              </a:ext>
            </a:extLst>
          </p:cNvPr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71EDBCA9-8B80-4A76-9586-83EE76079DF6}"/>
              </a:ext>
            </a:extLst>
          </p:cNvPr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D3BDC8EB-D763-47E3-A6AE-FBF19E39A979}"/>
              </a:ext>
            </a:extLst>
          </p:cNvPr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9" name="任意多边形: 形状 83">
            <a:extLst>
              <a:ext uri="{FF2B5EF4-FFF2-40B4-BE49-F238E27FC236}">
                <a16:creationId xmlns:a16="http://schemas.microsoft.com/office/drawing/2014/main" id="{BF5A8484-2D5B-4F59-A3A8-5B9369A9154A}"/>
              </a:ext>
            </a:extLst>
          </p:cNvPr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50" name="任意多边形: 形状 83">
            <a:extLst>
              <a:ext uri="{FF2B5EF4-FFF2-40B4-BE49-F238E27FC236}">
                <a16:creationId xmlns:a16="http://schemas.microsoft.com/office/drawing/2014/main" id="{BF5A8484-2D5B-4F59-A3A8-5B9369A9154A}"/>
              </a:ext>
            </a:extLst>
          </p:cNvPr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0EDC3667-87B7-4232-9F74-2F0E9CE7574F}"/>
              </a:ext>
            </a:extLst>
          </p:cNvPr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BF5A8484-2D5B-4F59-A3A8-5B9369A9154A}"/>
              </a:ext>
            </a:extLst>
          </p:cNvPr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253B7C5E-3F08-4EBF-9056-30949C85AEF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>
            <a:extLst>
              <a:ext uri="{FF2B5EF4-FFF2-40B4-BE49-F238E27FC236}">
                <a16:creationId xmlns:a16="http://schemas.microsoft.com/office/drawing/2014/main" id="{6465F7BF-7316-4A2A-9ECF-AB9E637FFCF4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98AF966-7C79-45DC-9C70-AB081DBECE7D}"/>
              </a:ext>
            </a:extLst>
          </p:cNvPr>
          <p:cNvCxnSpPr>
            <a:cxnSpLocks/>
          </p:cNvCxnSpPr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7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9187004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8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44922" y="6188075"/>
            <a:ext cx="723790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9488246" y="0"/>
            <a:ext cx="2380466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1270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4050" y="131404"/>
            <a:ext cx="2243119" cy="6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89574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423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 xmlns:p14="http://schemas.microsoft.com/office/powerpoint/2010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>
            <a:extLst>
              <a:ext uri="{FF2B5EF4-FFF2-40B4-BE49-F238E27FC236}">
                <a16:creationId xmlns:a16="http://schemas.microsoft.com/office/drawing/2014/main" id="{EEC7E5F7-20FD-444B-9E6C-FF353F66717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>
            <a:extLst>
              <a:ext uri="{FF2B5EF4-FFF2-40B4-BE49-F238E27FC236}">
                <a16:creationId xmlns:a16="http://schemas.microsoft.com/office/drawing/2014/main" id="{59644A98-44CE-4FDE-8172-3327AAE72C4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>
            <a:extLst>
              <a:ext uri="{FF2B5EF4-FFF2-40B4-BE49-F238E27FC236}">
                <a16:creationId xmlns:a16="http://schemas.microsoft.com/office/drawing/2014/main" id="{17BF7535-8F01-44D8-BF44-00C5CD915389}"/>
              </a:ext>
            </a:extLst>
          </p:cNvPr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" fmla="*/ 0 w 3162300"/>
              <a:gd name="connsiteY0" fmla="*/ 2147409 h 2238849"/>
              <a:gd name="connsiteX1" fmla="*/ 0 w 3162300"/>
              <a:gd name="connsiteY1" fmla="*/ 1565265 h 2238849"/>
              <a:gd name="connsiteX2" fmla="*/ 0 w 3162300"/>
              <a:gd name="connsiteY2" fmla="*/ 1544697 h 2238849"/>
              <a:gd name="connsiteX3" fmla="*/ 0 w 3162300"/>
              <a:gd name="connsiteY3" fmla="*/ 0 h 2238849"/>
              <a:gd name="connsiteX4" fmla="*/ 1585774 w 3162300"/>
              <a:gd name="connsiteY4" fmla="*/ 1112898 h 2238849"/>
              <a:gd name="connsiteX5" fmla="*/ 3162300 w 3162300"/>
              <a:gd name="connsiteY5" fmla="*/ 0 h 2238849"/>
              <a:gd name="connsiteX6" fmla="*/ 3162300 w 3162300"/>
              <a:gd name="connsiteY6" fmla="*/ 1544697 h 2238849"/>
              <a:gd name="connsiteX7" fmla="*/ 3162300 w 3162300"/>
              <a:gd name="connsiteY7" fmla="*/ 1565265 h 2238849"/>
              <a:gd name="connsiteX8" fmla="*/ 3162300 w 3162300"/>
              <a:gd name="connsiteY8" fmla="*/ 2147409 h 2238849"/>
              <a:gd name="connsiteX9" fmla="*/ 91440 w 3162300"/>
              <a:gd name="connsiteY9" fmla="*/ 2238849 h 2238849"/>
              <a:gd name="connsiteX0" fmla="*/ 0 w 3162300"/>
              <a:gd name="connsiteY0" fmla="*/ 2147409 h 2147409"/>
              <a:gd name="connsiteX1" fmla="*/ 0 w 3162300"/>
              <a:gd name="connsiteY1" fmla="*/ 1565265 h 2147409"/>
              <a:gd name="connsiteX2" fmla="*/ 0 w 3162300"/>
              <a:gd name="connsiteY2" fmla="*/ 1544697 h 2147409"/>
              <a:gd name="connsiteX3" fmla="*/ 0 w 3162300"/>
              <a:gd name="connsiteY3" fmla="*/ 0 h 2147409"/>
              <a:gd name="connsiteX4" fmla="*/ 1585774 w 3162300"/>
              <a:gd name="connsiteY4" fmla="*/ 1112898 h 2147409"/>
              <a:gd name="connsiteX5" fmla="*/ 3162300 w 3162300"/>
              <a:gd name="connsiteY5" fmla="*/ 0 h 2147409"/>
              <a:gd name="connsiteX6" fmla="*/ 3162300 w 3162300"/>
              <a:gd name="connsiteY6" fmla="*/ 1544697 h 2147409"/>
              <a:gd name="connsiteX7" fmla="*/ 3162300 w 3162300"/>
              <a:gd name="connsiteY7" fmla="*/ 1565265 h 2147409"/>
              <a:gd name="connsiteX8" fmla="*/ 3162300 w 3162300"/>
              <a:gd name="connsiteY8" fmla="*/ 2147409 h 214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65B2E1B6-E350-4024-A69C-C064D4BB9540}"/>
              </a:ext>
            </a:extLst>
          </p:cNvPr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" fmla="*/ 0 w 3162300"/>
              <a:gd name="connsiteY0" fmla="*/ 1871961 h 1963401"/>
              <a:gd name="connsiteX1" fmla="*/ 0 w 3162300"/>
              <a:gd name="connsiteY1" fmla="*/ 0 h 1963401"/>
              <a:gd name="connsiteX2" fmla="*/ 3162300 w 3162300"/>
              <a:gd name="connsiteY2" fmla="*/ 0 h 1963401"/>
              <a:gd name="connsiteX3" fmla="*/ 3162300 w 3162300"/>
              <a:gd name="connsiteY3" fmla="*/ 1871961 h 1963401"/>
              <a:gd name="connsiteX4" fmla="*/ 91440 w 3162300"/>
              <a:gd name="connsiteY4" fmla="*/ 1963401 h 1963401"/>
              <a:gd name="connsiteX0" fmla="*/ 0 w 3162300"/>
              <a:gd name="connsiteY0" fmla="*/ 1871961 h 1871961"/>
              <a:gd name="connsiteX1" fmla="*/ 0 w 3162300"/>
              <a:gd name="connsiteY1" fmla="*/ 0 h 1871961"/>
              <a:gd name="connsiteX2" fmla="*/ 3162300 w 3162300"/>
              <a:gd name="connsiteY2" fmla="*/ 0 h 1871961"/>
              <a:gd name="connsiteX3" fmla="*/ 3162300 w 3162300"/>
              <a:gd name="connsiteY3" fmla="*/ 1871961 h 187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3B0B805-869F-4D89-BEB0-0E0DA525C8EE}"/>
              </a:ext>
            </a:extLst>
          </p:cNvPr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1C37BF7-CAE8-4F93-8BE5-229FC17201DA}"/>
              </a:ext>
            </a:extLst>
          </p:cNvPr>
          <p:cNvSpPr/>
          <p:nvPr userDrawn="1"/>
        </p:nvSpPr>
        <p:spPr>
          <a:xfrm>
            <a:off x="0" y="2289050"/>
            <a:ext cx="12192001" cy="1968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558" b="38705"/>
          <a:stretch/>
        </p:blipFill>
        <p:spPr>
          <a:xfrm>
            <a:off x="1" y="0"/>
            <a:ext cx="12192000" cy="22902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C37BF7-CAE8-4F93-8BE5-229FC17201DA}"/>
              </a:ext>
            </a:extLst>
          </p:cNvPr>
          <p:cNvSpPr/>
          <p:nvPr userDrawn="1"/>
        </p:nvSpPr>
        <p:spPr>
          <a:xfrm>
            <a:off x="-1" y="-7884"/>
            <a:ext cx="12192001" cy="229810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4353" y="841210"/>
            <a:ext cx="2143294" cy="5999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-81481" y="2289050"/>
            <a:ext cx="123398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5590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>
            <a:extLst>
              <a:ext uri="{FF2B5EF4-FFF2-40B4-BE49-F238E27FC236}">
                <a16:creationId xmlns:a16="http://schemas.microsoft.com/office/drawing/2014/main" id="{EEC7E5F7-20FD-444B-9E6C-FF353F66717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PA-矩形 7">
            <a:extLst>
              <a:ext uri="{FF2B5EF4-FFF2-40B4-BE49-F238E27FC236}">
                <a16:creationId xmlns:a16="http://schemas.microsoft.com/office/drawing/2014/main" id="{59644A98-44CE-4FDE-8172-3327AAE72C4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809FD0-A9F1-4139-8386-4A9BEBA1CE80}"/>
              </a:ext>
            </a:extLst>
          </p:cNvPr>
          <p:cNvCxnSpPr/>
          <p:nvPr userDrawn="1"/>
        </p:nvCxnSpPr>
        <p:spPr>
          <a:xfrm>
            <a:off x="5723340" y="1294827"/>
            <a:ext cx="7453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D352C72-A8BD-49E0-9C6C-2C7B147AF3AE}"/>
              </a:ext>
            </a:extLst>
          </p:cNvPr>
          <p:cNvCxnSpPr/>
          <p:nvPr userDrawn="1"/>
        </p:nvCxnSpPr>
        <p:spPr>
          <a:xfrm>
            <a:off x="5723340" y="5613415"/>
            <a:ext cx="7453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471"/>
          <a:stretch/>
        </p:blipFill>
        <p:spPr>
          <a:xfrm>
            <a:off x="-34506" y="163259"/>
            <a:ext cx="3298317" cy="653148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9912"/>
          <a:stretch/>
        </p:blipFill>
        <p:spPr>
          <a:xfrm>
            <a:off x="8928190" y="163258"/>
            <a:ext cx="3269562" cy="653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0718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8547167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789986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一段一图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标题 11">
            <a:extLst>
              <a:ext uri="{FF2B5EF4-FFF2-40B4-BE49-F238E27FC236}">
                <a16:creationId xmlns:a16="http://schemas.microsoft.com/office/drawing/2014/main" id="{F740B2F3-F46E-47AE-8C0D-F561C0D5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600" y="3016800"/>
            <a:ext cx="8643848" cy="7017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lang="zh-CN" altLang="en-US" sz="4400" b="1" baseline="0">
                <a:solidFill>
                  <a:srgbClr val="006C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282613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2025/8/12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57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2025/8/12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55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93" r:id="rId3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7D9317-7C4B-477D-9FCD-CD5482370328}" type="datetimeFigureOut">
              <a:rPr lang="zh-CN" altLang="en-US"/>
              <a:pPr>
                <a:defRPr/>
              </a:pPr>
              <a:t>2025/8/12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0B3BC9-7090-482A-AB63-1945A9C9F1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69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368" y="2616692"/>
            <a:ext cx="7015008" cy="12003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支持优先级的</a:t>
            </a:r>
            <a:r>
              <a:rPr lang="en-US" altLang="zh-CN" dirty="0"/>
              <a:t>Rust</a:t>
            </a:r>
            <a:r>
              <a:rPr lang="zh-CN" altLang="en-US" dirty="0"/>
              <a:t>协程调度</a:t>
            </a:r>
            <a:br>
              <a:rPr lang="en-US" altLang="zh-CN" dirty="0"/>
            </a:br>
            <a:r>
              <a:rPr lang="en-US" altLang="zh-CN" dirty="0"/>
              <a:t>by</a:t>
            </a:r>
            <a:r>
              <a:rPr lang="zh-CN" altLang="en-US" dirty="0"/>
              <a:t>你的太阳落山了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请在此输入副标题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71366" y="4108052"/>
            <a:ext cx="6221139" cy="345094"/>
          </a:xfrm>
        </p:spPr>
        <p:txBody>
          <a:bodyPr/>
          <a:lstStyle/>
          <a:p>
            <a:r>
              <a:rPr lang="zh-CN" altLang="en-US" dirty="0"/>
              <a:t>答辩人：肖嘉骏 胡嘉晨 　　导　师：陆慧梅　　　时间：</a:t>
            </a:r>
            <a:fld id="{D59A35C6-7D58-4C95-A60A-B688BEF8C3D6}" type="datetime1">
              <a:rPr lang="zh-CN" altLang="en-US" smtClean="0"/>
              <a:t>2025/8/12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05264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888EE62-795D-4B4E-A32A-3C2373FD4959}"/>
              </a:ext>
            </a:extLst>
          </p:cNvPr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谢谢观看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敬请各位老师批评指正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41CD5C-FFFA-4995-8EEA-070AB8DE8083}"/>
              </a:ext>
            </a:extLst>
          </p:cNvPr>
          <p:cNvSpPr txBox="1"/>
          <p:nvPr/>
        </p:nvSpPr>
        <p:spPr>
          <a:xfrm>
            <a:off x="5052591" y="4089237"/>
            <a:ext cx="210062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ea"/>
                <a:sym typeface="+mn-lt"/>
              </a:rPr>
              <a:t>答辩人：北小理</a:t>
            </a:r>
            <a:endParaRPr kumimoji="0" lang="en-US" altLang="zh-CN" sz="12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ea"/>
                <a:sym typeface="+mn-lt"/>
              </a:rPr>
              <a:t>导　师：京小工</a:t>
            </a:r>
          </a:p>
        </p:txBody>
      </p:sp>
    </p:spTree>
    <p:extLst>
      <p:ext uri="{BB962C8B-B14F-4D97-AF65-F5344CB8AC3E}">
        <p14:creationId xmlns:p14="http://schemas.microsoft.com/office/powerpoint/2010/main" val="384717846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35847" y="2924237"/>
            <a:ext cx="5844096" cy="511814"/>
            <a:chOff x="5181690" y="2820871"/>
            <a:chExt cx="6290317" cy="55089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E038620-75A5-4520-8E25-F9C7B2B6904E}"/>
                </a:ext>
              </a:extLst>
            </p:cNvPr>
            <p:cNvSpPr/>
            <p:nvPr/>
          </p:nvSpPr>
          <p:spPr>
            <a:xfrm>
              <a:off x="5181690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507C22-58B8-463E-AFBC-7B1028DAA2A5}"/>
                </a:ext>
              </a:extLst>
            </p:cNvPr>
            <p:cNvSpPr txBox="1"/>
            <p:nvPr/>
          </p:nvSpPr>
          <p:spPr>
            <a:xfrm>
              <a:off x="6035862" y="2880873"/>
              <a:ext cx="5436145" cy="41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队员组成与分工</a:t>
              </a:r>
              <a:endPara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45324" y="3821366"/>
            <a:ext cx="5844097" cy="511814"/>
            <a:chOff x="5181690" y="3693789"/>
            <a:chExt cx="6290318" cy="55089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56CB06E-E9F3-4F92-A312-20763F3CB8E7}"/>
                </a:ext>
              </a:extLst>
            </p:cNvPr>
            <p:cNvSpPr/>
            <p:nvPr/>
          </p:nvSpPr>
          <p:spPr>
            <a:xfrm>
              <a:off x="5181690" y="3693789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2FA74BE-E344-48C4-8EF0-E837820A0AC8}"/>
                </a:ext>
              </a:extLst>
            </p:cNvPr>
            <p:cNvSpPr txBox="1"/>
            <p:nvPr/>
          </p:nvSpPr>
          <p:spPr>
            <a:xfrm>
              <a:off x="6025662" y="3748369"/>
              <a:ext cx="5446346" cy="41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项目开发过程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35847" y="4718495"/>
            <a:ext cx="5853574" cy="511814"/>
            <a:chOff x="5184190" y="4548742"/>
            <a:chExt cx="6300518" cy="55089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595AA9B-38D0-46FD-A522-1C11B31079F7}"/>
                </a:ext>
              </a:extLst>
            </p:cNvPr>
            <p:cNvSpPr/>
            <p:nvPr/>
          </p:nvSpPr>
          <p:spPr>
            <a:xfrm>
              <a:off x="5184190" y="4548742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3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3CC5F2B-0ED3-4692-A876-F7B76F8D8312}"/>
                </a:ext>
              </a:extLst>
            </p:cNvPr>
            <p:cNvSpPr txBox="1"/>
            <p:nvPr/>
          </p:nvSpPr>
          <p:spPr>
            <a:xfrm>
              <a:off x="6025662" y="4608744"/>
              <a:ext cx="5459046" cy="41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功能完成情况</a:t>
              </a:r>
              <a:endPara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3" name="文本占位符 5">
            <a:extLst>
              <a:ext uri="{FF2B5EF4-FFF2-40B4-BE49-F238E27FC236}">
                <a16:creationId xmlns:a16="http://schemas.microsoft.com/office/drawing/2014/main" id="{E51A67F7-2D5D-449D-9AE5-2FF7DEEFA49F}"/>
              </a:ext>
            </a:extLst>
          </p:cNvPr>
          <p:cNvSpPr txBox="1">
            <a:spLocks/>
          </p:cNvSpPr>
          <p:nvPr/>
        </p:nvSpPr>
        <p:spPr>
          <a:xfrm>
            <a:off x="1678166" y="3775845"/>
            <a:ext cx="2762739" cy="914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24" name="文本占位符 8">
            <a:extLst>
              <a:ext uri="{FF2B5EF4-FFF2-40B4-BE49-F238E27FC236}">
                <a16:creationId xmlns:a16="http://schemas.microsoft.com/office/drawing/2014/main" id="{7239F040-8C2F-4B38-8A30-4607B537A64A}"/>
              </a:ext>
            </a:extLst>
          </p:cNvPr>
          <p:cNvSpPr txBox="1">
            <a:spLocks/>
          </p:cNvSpPr>
          <p:nvPr/>
        </p:nvSpPr>
        <p:spPr>
          <a:xfrm>
            <a:off x="2063073" y="4793977"/>
            <a:ext cx="1992924" cy="3608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2000" b="0" kern="1200" baseline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CONTENTS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67873" y="5369423"/>
            <a:ext cx="583324" cy="61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0EDEC6-59E8-FD8B-FC83-14B972422F17}"/>
              </a:ext>
            </a:extLst>
          </p:cNvPr>
          <p:cNvGrpSpPr/>
          <p:nvPr/>
        </p:nvGrpSpPr>
        <p:grpSpPr>
          <a:xfrm>
            <a:off x="6145324" y="5538295"/>
            <a:ext cx="5853574" cy="511814"/>
            <a:chOff x="5184190" y="4548742"/>
            <a:chExt cx="6300518" cy="550893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6E99B1-9AE7-8C83-47A1-1398B1EF51CA}"/>
                </a:ext>
              </a:extLst>
            </p:cNvPr>
            <p:cNvSpPr/>
            <p:nvPr/>
          </p:nvSpPr>
          <p:spPr>
            <a:xfrm>
              <a:off x="5184190" y="4548742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prstClr val="white"/>
                  </a:solidFill>
                  <a:latin typeface="Century Gothic" panose="020B0502020202020204" pitchFamily="34" charset="0"/>
                  <a:ea typeface="微软雅黑"/>
                </a:rPr>
                <a:t>4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D894CFB-3977-557B-D103-A9B57E3A2B23}"/>
                </a:ext>
              </a:extLst>
            </p:cNvPr>
            <p:cNvSpPr txBox="1"/>
            <p:nvPr/>
          </p:nvSpPr>
          <p:spPr>
            <a:xfrm>
              <a:off x="6025662" y="4608744"/>
              <a:ext cx="5459046" cy="41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spc="300" dirty="0">
                  <a:solidFill>
                    <a:prstClr val="black"/>
                  </a:solidFill>
                  <a:latin typeface="微软雅黑"/>
                  <a:ea typeface="微软雅黑"/>
                </a:rPr>
                <a:t>总结与展望</a:t>
              </a:r>
              <a:endPara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44134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662994" y="4283909"/>
            <a:ext cx="4892610" cy="782043"/>
            <a:chOff x="5181690" y="2820871"/>
            <a:chExt cx="3446492" cy="55089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E038620-75A5-4520-8E25-F9C7B2B6904E}"/>
                </a:ext>
              </a:extLst>
            </p:cNvPr>
            <p:cNvSpPr/>
            <p:nvPr/>
          </p:nvSpPr>
          <p:spPr>
            <a:xfrm>
              <a:off x="5181690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1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507C22-58B8-463E-AFBC-7B1028DAA2A5}"/>
                </a:ext>
              </a:extLst>
            </p:cNvPr>
            <p:cNvSpPr txBox="1"/>
            <p:nvPr/>
          </p:nvSpPr>
          <p:spPr>
            <a:xfrm>
              <a:off x="5988603" y="2888229"/>
              <a:ext cx="2639579" cy="390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600" b="1" spc="300" dirty="0">
                  <a:solidFill>
                    <a:prstClr val="black"/>
                  </a:solidFill>
                </a:rPr>
                <a:t>队员组成与分工</a:t>
              </a:r>
              <a:endParaRPr lang="zh-CN" altLang="en-US" sz="3600" b="1" spc="300" dirty="0">
                <a:solidFill>
                  <a:srgbClr val="A2A2A2"/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94584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0F47C-BF2B-21F2-548A-7C21E4668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01D5E3E-9C07-2079-16B7-D5719AB0FEBA}"/>
              </a:ext>
            </a:extLst>
          </p:cNvPr>
          <p:cNvSpPr txBox="1"/>
          <p:nvPr/>
        </p:nvSpPr>
        <p:spPr>
          <a:xfrm>
            <a:off x="776378" y="1673522"/>
            <a:ext cx="10498347" cy="372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base" latinLnBrk="0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胡嘉晨：初赛阶段，负责开发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CoroutineRuntime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模块，将包括协程的优先级调度加入内核调度器中，同时进行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Coroutine_lib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的开发。决赛阶段，负责实现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Task_schedule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结构，实现共享区堆的分配器，实现内部可变引用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TicketLock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，实现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TrapContext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切换，以及参加测试和调试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342900" marR="0" lvl="0" indent="-342900" algn="just" defTabSz="914400" rtl="0" eaLnBrk="1" fontAlgn="base" latinLnBrk="0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006C39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肖嘉骏：初赛阶段，负责开发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Coroutine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Scheduler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Event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模块，同时进行代码测试。决赛阶段，负责完善协程功能，实现内核态用户态共享区，编写用户态调度相关代码，修改用户态调度的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Task_schedule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信息，修改跳转错误地址的验严重问题，以及参加测试和调试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185F24C5-66CC-626A-6A48-94A79C23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pPr lvl="0">
              <a:defRPr/>
            </a:pPr>
            <a:r>
              <a:rPr lang="zh-CN" altLang="en-US" spc="300" dirty="0">
                <a:solidFill>
                  <a:prstClr val="black"/>
                </a:solidFill>
              </a:rPr>
              <a:t>队员组成与分工</a:t>
            </a:r>
            <a:endParaRPr lang="zh-CN" altLang="en-US" spc="300" dirty="0">
              <a:solidFill>
                <a:srgbClr val="A2A2A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365346-AD18-1085-287E-4228D2291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prstClr val="white"/>
                </a:solidFill>
              </a:rPr>
              <a:t>1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80440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662994" y="4283909"/>
            <a:ext cx="4892610" cy="782043"/>
            <a:chOff x="5181690" y="2820871"/>
            <a:chExt cx="3446492" cy="55089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E038620-75A5-4520-8E25-F9C7B2B6904E}"/>
                </a:ext>
              </a:extLst>
            </p:cNvPr>
            <p:cNvSpPr/>
            <p:nvPr/>
          </p:nvSpPr>
          <p:spPr>
            <a:xfrm>
              <a:off x="5181690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2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507C22-58B8-463E-AFBC-7B1028DAA2A5}"/>
                </a:ext>
              </a:extLst>
            </p:cNvPr>
            <p:cNvSpPr txBox="1"/>
            <p:nvPr/>
          </p:nvSpPr>
          <p:spPr>
            <a:xfrm>
              <a:off x="5988603" y="2888229"/>
              <a:ext cx="2639579" cy="3902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600" b="1" spc="300" dirty="0">
                  <a:solidFill>
                    <a:prstClr val="black"/>
                  </a:solidFill>
                </a:rPr>
                <a:t>项目开发过程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33491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项目开发过程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BE1C98-D69E-4198-8080-8C3EC0C4A11B}"/>
              </a:ext>
            </a:extLst>
          </p:cNvPr>
          <p:cNvSpPr/>
          <p:nvPr/>
        </p:nvSpPr>
        <p:spPr>
          <a:xfrm>
            <a:off x="660400" y="1035414"/>
            <a:ext cx="10858500" cy="5003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1000" sy="101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5">
            <a:extLst>
              <a:ext uri="{FF2B5EF4-FFF2-40B4-BE49-F238E27FC236}">
                <a16:creationId xmlns:a16="http://schemas.microsoft.com/office/drawing/2014/main" id="{C7447A84-8FCE-492E-ABFD-D19DFC9C4ACC}"/>
              </a:ext>
            </a:extLst>
          </p:cNvPr>
          <p:cNvSpPr/>
          <p:nvPr/>
        </p:nvSpPr>
        <p:spPr>
          <a:xfrm>
            <a:off x="660401" y="2847607"/>
            <a:ext cx="10769599" cy="199292"/>
          </a:xfrm>
          <a:custGeom>
            <a:avLst/>
            <a:gdLst>
              <a:gd name="connsiteX0" fmla="*/ 0 w 9683261"/>
              <a:gd name="connsiteY0" fmla="*/ 211015 h 211015"/>
              <a:gd name="connsiteX1" fmla="*/ 9683261 w 9683261"/>
              <a:gd name="connsiteY1" fmla="*/ 211015 h 211015"/>
              <a:gd name="connsiteX2" fmla="*/ 9319846 w 9683261"/>
              <a:gd name="connsiteY2" fmla="*/ 0 h 21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3261" h="211015">
                <a:moveTo>
                  <a:pt x="0" y="211015"/>
                </a:moveTo>
                <a:lnTo>
                  <a:pt x="9683261" y="211015"/>
                </a:lnTo>
                <a:lnTo>
                  <a:pt x="9319846" y="0"/>
                </a:ln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EC03B8C-AA0D-419C-B5FF-3BD1CC0B3A96}"/>
              </a:ext>
            </a:extLst>
          </p:cNvPr>
          <p:cNvSpPr/>
          <p:nvPr/>
        </p:nvSpPr>
        <p:spPr>
          <a:xfrm>
            <a:off x="1645730" y="2585103"/>
            <a:ext cx="914400" cy="9144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300" dirty="0"/>
              <a:t>01</a:t>
            </a:r>
            <a:endParaRPr lang="zh-CN" altLang="en-US" spc="3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E206E47-54ED-441B-9BE1-DF699F86D91A}"/>
              </a:ext>
            </a:extLst>
          </p:cNvPr>
          <p:cNvSpPr/>
          <p:nvPr/>
        </p:nvSpPr>
        <p:spPr>
          <a:xfrm>
            <a:off x="4236635" y="2601422"/>
            <a:ext cx="914400" cy="9144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300" dirty="0"/>
              <a:t>02</a:t>
            </a:r>
            <a:endParaRPr lang="zh-CN" altLang="en-US" spc="3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9F32620-BC6D-4AAD-B2EA-AF5F3E32D3AC}"/>
              </a:ext>
            </a:extLst>
          </p:cNvPr>
          <p:cNvSpPr/>
          <p:nvPr/>
        </p:nvSpPr>
        <p:spPr>
          <a:xfrm>
            <a:off x="6827540" y="2585103"/>
            <a:ext cx="914400" cy="9144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300" dirty="0"/>
              <a:t>03</a:t>
            </a:r>
            <a:endParaRPr lang="zh-CN" altLang="en-US" spc="3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EAA1B52-CBF1-4015-82F0-3F8BB31780F2}"/>
              </a:ext>
            </a:extLst>
          </p:cNvPr>
          <p:cNvSpPr/>
          <p:nvPr/>
        </p:nvSpPr>
        <p:spPr>
          <a:xfrm>
            <a:off x="9418445" y="2601422"/>
            <a:ext cx="914400" cy="9144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pc="300" dirty="0"/>
              <a:t>04</a:t>
            </a:r>
            <a:endParaRPr lang="zh-CN" altLang="en-US" spc="3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55AD509-2F33-419B-9476-4684F56BF68B}"/>
              </a:ext>
            </a:extLst>
          </p:cNvPr>
          <p:cNvSpPr txBox="1"/>
          <p:nvPr/>
        </p:nvSpPr>
        <p:spPr>
          <a:xfrm>
            <a:off x="1126272" y="1466442"/>
            <a:ext cx="1918939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日至</a:t>
            </a:r>
            <a:r>
              <a:rPr lang="en-US" altLang="zh-CN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9110F6F-90A6-4C43-940A-43559437E9BF}"/>
              </a:ext>
            </a:extLst>
          </p:cNvPr>
          <p:cNvSpPr txBox="1"/>
          <p:nvPr/>
        </p:nvSpPr>
        <p:spPr>
          <a:xfrm>
            <a:off x="6228984" y="1466442"/>
            <a:ext cx="2105824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日至</a:t>
            </a:r>
            <a:r>
              <a:rPr lang="en-US" altLang="zh-CN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E99A0B9-345A-4B16-ADDF-9D002B5871CD}"/>
              </a:ext>
            </a:extLst>
          </p:cNvPr>
          <p:cNvSpPr txBox="1"/>
          <p:nvPr/>
        </p:nvSpPr>
        <p:spPr>
          <a:xfrm>
            <a:off x="8822732" y="1464382"/>
            <a:ext cx="2105823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日至</a:t>
            </a:r>
            <a:r>
              <a:rPr lang="en-US" altLang="zh-CN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E0283E2-F76D-4960-BEF7-BAC8030BF795}"/>
              </a:ext>
            </a:extLst>
          </p:cNvPr>
          <p:cNvSpPr txBox="1"/>
          <p:nvPr/>
        </p:nvSpPr>
        <p:spPr>
          <a:xfrm>
            <a:off x="3676011" y="3645014"/>
            <a:ext cx="2006623" cy="205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将原有的简单轮转调度改进为基于优先级的调度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- 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使用</a:t>
            </a:r>
            <a:r>
              <a:rPr lang="en-US" altLang="zh-CN" sz="11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BTreeSet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实现</a:t>
            </a:r>
            <a:r>
              <a:rPr lang="en-US" altLang="zh-CN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O(log n)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的插入和查找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- 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实现老化机制防止饥饿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- 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支持动态优先级调整</a:t>
            </a:r>
            <a:endParaRPr lang="en-US" altLang="zh-CN" sz="110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56286A3-4399-43AB-83AB-2EC0D1CFEBC7}"/>
              </a:ext>
            </a:extLst>
          </p:cNvPr>
          <p:cNvSpPr txBox="1"/>
          <p:nvPr/>
        </p:nvSpPr>
        <p:spPr>
          <a:xfrm>
            <a:off x="6339934" y="3658614"/>
            <a:ext cx="1918939" cy="1831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新增了多个系统调用支持协程</a:t>
            </a:r>
            <a:r>
              <a:rPr lang="en-US" altLang="zh-CN" sz="11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-</a:t>
            </a:r>
            <a:r>
              <a:rPr lang="zh-CN" altLang="en-US" sz="11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线程交互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zh-CN" sz="11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sys_thread_prio</a:t>
            </a:r>
            <a:r>
              <a:rPr lang="en-US" altLang="zh-CN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: 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动态调整线程优先级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zh-CN" sz="11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sys_framebuffer</a:t>
            </a:r>
            <a:r>
              <a:rPr lang="en-US" altLang="zh-CN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: 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图形界面支持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-</a:t>
            </a:r>
            <a:r>
              <a:rPr lang="en-US" altLang="zh-CN" sz="11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sys_event_get</a:t>
            </a:r>
            <a:r>
              <a:rPr lang="en-US" altLang="zh-CN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: 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输入事件处理</a:t>
            </a:r>
            <a:endParaRPr lang="en-US" altLang="zh-CN" sz="110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BC70971-BC25-4B7F-8456-F886BE8555B0}"/>
              </a:ext>
            </a:extLst>
          </p:cNvPr>
          <p:cNvSpPr txBox="1"/>
          <p:nvPr/>
        </p:nvSpPr>
        <p:spPr>
          <a:xfrm>
            <a:off x="8493486" y="3653694"/>
            <a:ext cx="2936513" cy="205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进行测试，并修复找到的</a:t>
            </a:r>
            <a:r>
              <a:rPr lang="en-US" altLang="zh-CN" sz="11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bug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：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-scheduler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不能成功结束：</a:t>
            </a:r>
            <a:r>
              <a:rPr lang="en-US" altLang="zh-CN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scheduler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线程的</a:t>
            </a:r>
            <a:r>
              <a:rPr lang="en-US" altLang="zh-CN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wait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逻辑错误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- 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添加测试程序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：</a:t>
            </a:r>
            <a:r>
              <a:rPr lang="en-US" altLang="zh-CN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coroutine_test.rs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coroutine_test_all.rs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coroutine_prior_test.rs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，分别进行简单协程测试、多线程协程测试、优先级调度测试</a:t>
            </a:r>
            <a:endParaRPr lang="en-US" altLang="zh-CN" sz="110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B27D5C7-61A2-4D9E-B474-30E6B8659165}"/>
              </a:ext>
            </a:extLst>
          </p:cNvPr>
          <p:cNvSpPr txBox="1"/>
          <p:nvPr/>
        </p:nvSpPr>
        <p:spPr>
          <a:xfrm>
            <a:off x="3734366" y="1466442"/>
            <a:ext cx="1918939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日至</a:t>
            </a:r>
            <a:r>
              <a:rPr lang="en-US" altLang="zh-CN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C8B936F-6B64-426C-A55B-5C3E34BA53BA}"/>
              </a:ext>
            </a:extLst>
          </p:cNvPr>
          <p:cNvCxnSpPr/>
          <p:nvPr/>
        </p:nvCxnSpPr>
        <p:spPr>
          <a:xfrm>
            <a:off x="1821468" y="5849003"/>
            <a:ext cx="50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C8B936F-6B64-426C-A55B-5C3E34BA53BA}"/>
              </a:ext>
            </a:extLst>
          </p:cNvPr>
          <p:cNvCxnSpPr/>
          <p:nvPr/>
        </p:nvCxnSpPr>
        <p:spPr>
          <a:xfrm>
            <a:off x="4348731" y="5833398"/>
            <a:ext cx="50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C8B936F-6B64-426C-A55B-5C3E34BA53BA}"/>
              </a:ext>
            </a:extLst>
          </p:cNvPr>
          <p:cNvCxnSpPr/>
          <p:nvPr/>
        </p:nvCxnSpPr>
        <p:spPr>
          <a:xfrm>
            <a:off x="7065246" y="5833398"/>
            <a:ext cx="50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C8B936F-6B64-426C-A55B-5C3E34BA53BA}"/>
              </a:ext>
            </a:extLst>
          </p:cNvPr>
          <p:cNvCxnSpPr/>
          <p:nvPr/>
        </p:nvCxnSpPr>
        <p:spPr>
          <a:xfrm>
            <a:off x="9623193" y="5833398"/>
            <a:ext cx="50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BDF9C3D-24C4-1060-7AFA-8BEDB432D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068DB7-1B52-7A5F-9A75-D831F07273FC}"/>
              </a:ext>
            </a:extLst>
          </p:cNvPr>
          <p:cNvSpPr txBox="1"/>
          <p:nvPr/>
        </p:nvSpPr>
        <p:spPr>
          <a:xfrm>
            <a:off x="1143460" y="3653694"/>
            <a:ext cx="1918939" cy="1831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实现了用户态协程系统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，包括：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- 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基于</a:t>
            </a:r>
            <a:r>
              <a:rPr lang="en-US" altLang="zh-CN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Future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的协程定义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- 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多线程协程调度器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- 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优先级队列调度算法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- </a:t>
            </a:r>
            <a:r>
              <a:rPr lang="zh-CN" altLang="en-US" sz="11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事件同步机制</a:t>
            </a:r>
            <a:endParaRPr lang="en-US" altLang="zh-CN" sz="110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031277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项目开发过程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336430" y="4966731"/>
            <a:ext cx="11516264" cy="444500"/>
            <a:chOff x="0" y="3314700"/>
            <a:chExt cx="12192000" cy="444500"/>
          </a:xfrm>
          <a:solidFill>
            <a:schemeClr val="accent4"/>
          </a:solidFill>
        </p:grpSpPr>
        <p:sp>
          <p:nvSpPr>
            <p:cNvPr id="37" name="任意多边形 36"/>
            <p:cNvSpPr/>
            <p:nvPr/>
          </p:nvSpPr>
          <p:spPr>
            <a:xfrm>
              <a:off x="0" y="3314700"/>
              <a:ext cx="12192000" cy="444500"/>
            </a:xfrm>
            <a:custGeom>
              <a:avLst/>
              <a:gdLst>
                <a:gd name="connsiteX0" fmla="*/ 0 w 12192000"/>
                <a:gd name="connsiteY0" fmla="*/ 0 h 444500"/>
                <a:gd name="connsiteX1" fmla="*/ 11654397 w 12192000"/>
                <a:gd name="connsiteY1" fmla="*/ 0 h 444500"/>
                <a:gd name="connsiteX2" fmla="*/ 12192000 w 12192000"/>
                <a:gd name="connsiteY2" fmla="*/ 218904 h 444500"/>
                <a:gd name="connsiteX3" fmla="*/ 12192000 w 12192000"/>
                <a:gd name="connsiteY3" fmla="*/ 222250 h 444500"/>
                <a:gd name="connsiteX4" fmla="*/ 11646180 w 12192000"/>
                <a:gd name="connsiteY4" fmla="*/ 444500 h 444500"/>
                <a:gd name="connsiteX5" fmla="*/ 0 w 12192000"/>
                <a:gd name="connsiteY5" fmla="*/ 44450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444500">
                  <a:moveTo>
                    <a:pt x="0" y="0"/>
                  </a:moveTo>
                  <a:lnTo>
                    <a:pt x="11654397" y="0"/>
                  </a:lnTo>
                  <a:lnTo>
                    <a:pt x="12192000" y="218904"/>
                  </a:lnTo>
                  <a:lnTo>
                    <a:pt x="12192000" y="222250"/>
                  </a:lnTo>
                  <a:lnTo>
                    <a:pt x="11646180" y="444500"/>
                  </a:lnTo>
                  <a:lnTo>
                    <a:pt x="0" y="4445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66040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6921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07803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28685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49566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70448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91330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12211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233093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253975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74857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95738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316620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337502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358383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379265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400147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421028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41910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62792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83674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504555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525437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546319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67200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88082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608964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629845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650727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671609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692491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713372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734254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755136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76017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796899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817781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838662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859544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880426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901308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922189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943071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963953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984834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1005716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1026598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1047479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1068361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1089243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1110125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1131006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1151890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占位符 11">
            <a:extLst>
              <a:ext uri="{FF2B5EF4-FFF2-40B4-BE49-F238E27FC236}">
                <a16:creationId xmlns:a16="http://schemas.microsoft.com/office/drawing/2014/main" id="{F3736761-C8E0-48EE-8521-4BE1F3C85110}"/>
              </a:ext>
            </a:extLst>
          </p:cNvPr>
          <p:cNvSpPr txBox="1">
            <a:spLocks/>
          </p:cNvSpPr>
          <p:nvPr/>
        </p:nvSpPr>
        <p:spPr>
          <a:xfrm>
            <a:off x="1000641" y="1679304"/>
            <a:ext cx="1789296" cy="3003160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altLang="zh-CN" sz="1100" dirty="0">
                <a:latin typeface="+mn-ea"/>
              </a:rPr>
              <a:t>- </a:t>
            </a:r>
            <a:r>
              <a:rPr lang="zh-CN" altLang="en-US" sz="1100" b="1" dirty="0">
                <a:latin typeface="+mn-ea"/>
              </a:rPr>
              <a:t>优化代码协程等待队列逻辑</a:t>
            </a:r>
            <a:r>
              <a:rPr lang="zh-CN" altLang="en-US" sz="1100" dirty="0">
                <a:latin typeface="+mn-ea"/>
              </a:rPr>
              <a:t>，让所有</a:t>
            </a:r>
            <a:r>
              <a:rPr lang="en-US" altLang="zh-CN" sz="1100" dirty="0">
                <a:latin typeface="+mn-ea"/>
              </a:rPr>
              <a:t>scheduler</a:t>
            </a:r>
            <a:r>
              <a:rPr lang="zh-CN" altLang="en-US" sz="1100" dirty="0">
                <a:latin typeface="+mn-ea"/>
              </a:rPr>
              <a:t>共享一个等待队列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zh-CN" sz="1100" dirty="0">
                <a:latin typeface="+mn-ea"/>
              </a:rPr>
              <a:t>- </a:t>
            </a:r>
            <a:r>
              <a:rPr lang="zh-CN" altLang="en-US" sz="1100" b="1" dirty="0">
                <a:latin typeface="+mn-ea"/>
              </a:rPr>
              <a:t>增加守护线程</a:t>
            </a:r>
            <a:r>
              <a:rPr lang="zh-CN" altLang="en-US" sz="1100" dirty="0">
                <a:latin typeface="+mn-ea"/>
              </a:rPr>
              <a:t>，用于分配协程任务，防止协程的</a:t>
            </a:r>
            <a:r>
              <a:rPr lang="en-US" altLang="zh-CN" sz="1100" dirty="0">
                <a:latin typeface="+mn-ea"/>
              </a:rPr>
              <a:t>yield</a:t>
            </a:r>
            <a:r>
              <a:rPr lang="zh-CN" altLang="en-US" sz="1100" dirty="0">
                <a:latin typeface="+mn-ea"/>
              </a:rPr>
              <a:t>无效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zh-CN" sz="1100" dirty="0">
                <a:latin typeface="+mn-ea"/>
              </a:rPr>
              <a:t>- </a:t>
            </a:r>
            <a:r>
              <a:rPr lang="zh-CN" altLang="en-US" sz="1100" b="1" dirty="0">
                <a:latin typeface="+mn-ea"/>
              </a:rPr>
              <a:t>优化任务分配逻辑</a:t>
            </a:r>
            <a:r>
              <a:rPr lang="zh-CN" altLang="en-US" sz="1100" dirty="0">
                <a:latin typeface="+mn-ea"/>
              </a:rPr>
              <a:t>，让</a:t>
            </a:r>
            <a:r>
              <a:rPr lang="en-US" altLang="zh-CN" sz="1100" dirty="0">
                <a:latin typeface="+mn-ea"/>
              </a:rPr>
              <a:t>poll</a:t>
            </a:r>
            <a:r>
              <a:rPr lang="zh-CN" altLang="en-US" sz="1100" dirty="0">
                <a:latin typeface="+mn-ea"/>
              </a:rPr>
              <a:t>的任务重新入队时通过共有的等待队列入队</a:t>
            </a:r>
          </a:p>
        </p:txBody>
      </p:sp>
      <p:sp>
        <p:nvSpPr>
          <p:cNvPr id="101" name="文本占位符 6">
            <a:extLst>
              <a:ext uri="{FF2B5EF4-FFF2-40B4-BE49-F238E27FC236}">
                <a16:creationId xmlns:a16="http://schemas.microsoft.com/office/drawing/2014/main" id="{5D8D9A45-5BD7-4FF8-AAEF-A268ADF4D75A}"/>
              </a:ext>
            </a:extLst>
          </p:cNvPr>
          <p:cNvSpPr txBox="1">
            <a:spLocks/>
          </p:cNvSpPr>
          <p:nvPr/>
        </p:nvSpPr>
        <p:spPr>
          <a:xfrm>
            <a:off x="882940" y="1248702"/>
            <a:ext cx="2104412" cy="465070"/>
          </a:xfrm>
          <a:prstGeom prst="rect">
            <a:avLst/>
          </a:prstGeom>
        </p:spPr>
        <p:txBody>
          <a:bodyPr vert="horz" lIns="0" tIns="0" rIns="0" bIns="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dirty="0">
                <a:solidFill>
                  <a:schemeClr val="accent1"/>
                </a:solidFill>
                <a:latin typeface="+mn-ea"/>
              </a:rPr>
              <a:t>7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月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14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日至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7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月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20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日</a:t>
            </a:r>
          </a:p>
        </p:txBody>
      </p:sp>
      <p:grpSp>
        <p:nvGrpSpPr>
          <p:cNvPr id="102" name="组合 101"/>
          <p:cNvGrpSpPr/>
          <p:nvPr/>
        </p:nvGrpSpPr>
        <p:grpSpPr>
          <a:xfrm>
            <a:off x="738939" y="3549603"/>
            <a:ext cx="144000" cy="1424804"/>
            <a:chOff x="714105" y="1885096"/>
            <a:chExt cx="144000" cy="1424804"/>
          </a:xfrm>
        </p:grpSpPr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6D18B69C-8BE4-4228-B573-90403C237464}"/>
                </a:ext>
              </a:extLst>
            </p:cNvPr>
            <p:cNvCxnSpPr>
              <a:cxnSpLocks/>
            </p:cNvCxnSpPr>
            <p:nvPr/>
          </p:nvCxnSpPr>
          <p:spPr>
            <a:xfrm>
              <a:off x="784054" y="1921096"/>
              <a:ext cx="0" cy="1388804"/>
            </a:xfrm>
            <a:prstGeom prst="line">
              <a:avLst/>
            </a:prstGeom>
            <a:solidFill>
              <a:srgbClr val="9663C0"/>
            </a:solidFill>
            <a:ln w="3175">
              <a:solidFill>
                <a:schemeClr val="accent1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5400000">
              <a:off x="786105" y="1813096"/>
              <a:ext cx="0" cy="144000"/>
            </a:xfrm>
            <a:prstGeom prst="line">
              <a:avLst/>
            </a:prstGeom>
            <a:ln w="1270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6D18B69C-8BE4-4228-B573-90403C237464}"/>
              </a:ext>
            </a:extLst>
          </p:cNvPr>
          <p:cNvCxnSpPr>
            <a:cxnSpLocks/>
          </p:cNvCxnSpPr>
          <p:nvPr/>
        </p:nvCxnSpPr>
        <p:spPr>
          <a:xfrm>
            <a:off x="5104990" y="2857131"/>
            <a:ext cx="0" cy="2109600"/>
          </a:xfrm>
          <a:prstGeom prst="line">
            <a:avLst/>
          </a:prstGeom>
          <a:solidFill>
            <a:srgbClr val="9663C0"/>
          </a:solidFill>
          <a:ln w="3175">
            <a:solidFill>
              <a:schemeClr val="accent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6D18B69C-8BE4-4228-B573-90403C237464}"/>
              </a:ext>
            </a:extLst>
          </p:cNvPr>
          <p:cNvCxnSpPr>
            <a:cxnSpLocks/>
          </p:cNvCxnSpPr>
          <p:nvPr/>
        </p:nvCxnSpPr>
        <p:spPr>
          <a:xfrm>
            <a:off x="9401092" y="2153485"/>
            <a:ext cx="0" cy="2829600"/>
          </a:xfrm>
          <a:prstGeom prst="line">
            <a:avLst/>
          </a:prstGeom>
          <a:solidFill>
            <a:srgbClr val="9663C0"/>
          </a:solidFill>
          <a:ln w="3175">
            <a:solidFill>
              <a:schemeClr val="accent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D18B69C-8BE4-4228-B573-90403C237464}"/>
              </a:ext>
            </a:extLst>
          </p:cNvPr>
          <p:cNvCxnSpPr>
            <a:cxnSpLocks/>
          </p:cNvCxnSpPr>
          <p:nvPr/>
        </p:nvCxnSpPr>
        <p:spPr>
          <a:xfrm>
            <a:off x="2956939" y="3223752"/>
            <a:ext cx="0" cy="1749600"/>
          </a:xfrm>
          <a:prstGeom prst="line">
            <a:avLst/>
          </a:prstGeom>
          <a:solidFill>
            <a:srgbClr val="9663C0"/>
          </a:solidFill>
          <a:ln w="3175">
            <a:solidFill>
              <a:schemeClr val="accent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6D18B69C-8BE4-4228-B573-90403C237464}"/>
              </a:ext>
            </a:extLst>
          </p:cNvPr>
          <p:cNvCxnSpPr>
            <a:cxnSpLocks/>
          </p:cNvCxnSpPr>
          <p:nvPr/>
        </p:nvCxnSpPr>
        <p:spPr>
          <a:xfrm>
            <a:off x="7253041" y="2497131"/>
            <a:ext cx="0" cy="2469600"/>
          </a:xfrm>
          <a:prstGeom prst="line">
            <a:avLst/>
          </a:prstGeom>
          <a:solidFill>
            <a:srgbClr val="9663C0"/>
          </a:solidFill>
          <a:ln w="3175">
            <a:solidFill>
              <a:schemeClr val="accent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rot="5400000">
            <a:off x="2956939" y="3143520"/>
            <a:ext cx="0" cy="144000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rot="5400000">
            <a:off x="5110385" y="2738408"/>
            <a:ext cx="0" cy="144000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rot="5400000">
            <a:off x="7270544" y="2381831"/>
            <a:ext cx="0" cy="144000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rot="5400000">
            <a:off x="9414309" y="2075147"/>
            <a:ext cx="0" cy="144000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占位符 11">
            <a:extLst>
              <a:ext uri="{FF2B5EF4-FFF2-40B4-BE49-F238E27FC236}">
                <a16:creationId xmlns:a16="http://schemas.microsoft.com/office/drawing/2014/main" id="{F3736761-C8E0-48EE-8521-4BE1F3C85110}"/>
              </a:ext>
            </a:extLst>
          </p:cNvPr>
          <p:cNvSpPr txBox="1">
            <a:spLocks/>
          </p:cNvSpPr>
          <p:nvPr/>
        </p:nvSpPr>
        <p:spPr>
          <a:xfrm>
            <a:off x="3143578" y="1728508"/>
            <a:ext cx="1809592" cy="2726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altLang="zh-CN" sz="1100" dirty="0">
                <a:latin typeface="+mn-ea"/>
              </a:rPr>
              <a:t>- </a:t>
            </a:r>
            <a:r>
              <a:rPr lang="zh-CN" altLang="en-US" sz="1100" b="1" dirty="0">
                <a:latin typeface="+mn-ea"/>
              </a:rPr>
              <a:t>将</a:t>
            </a:r>
            <a:r>
              <a:rPr lang="en-US" altLang="zh-CN" sz="1100" b="1" dirty="0">
                <a:latin typeface="+mn-ea"/>
              </a:rPr>
              <a:t>scheduler</a:t>
            </a:r>
            <a:r>
              <a:rPr lang="zh-CN" altLang="en-US" sz="1100" b="1" dirty="0">
                <a:latin typeface="+mn-ea"/>
              </a:rPr>
              <a:t>的执行逻辑优化</a:t>
            </a:r>
            <a:r>
              <a:rPr lang="zh-CN" altLang="en-US" sz="1100" dirty="0">
                <a:latin typeface="+mn-ea"/>
              </a:rPr>
              <a:t>，</a:t>
            </a:r>
            <a:r>
              <a:rPr lang="en-US" altLang="zh-CN" sz="1100" dirty="0">
                <a:latin typeface="+mn-ea"/>
              </a:rPr>
              <a:t>pending</a:t>
            </a:r>
            <a:r>
              <a:rPr lang="zh-CN" altLang="en-US" sz="1100" dirty="0">
                <a:latin typeface="+mn-ea"/>
              </a:rPr>
              <a:t>的任务不再由</a:t>
            </a:r>
            <a:r>
              <a:rPr lang="en-US" altLang="zh-CN" sz="1100" dirty="0">
                <a:latin typeface="+mn-ea"/>
              </a:rPr>
              <a:t>scheduler</a:t>
            </a:r>
            <a:r>
              <a:rPr lang="zh-CN" altLang="en-US" sz="1100" dirty="0">
                <a:latin typeface="+mn-ea"/>
              </a:rPr>
              <a:t>维护进入队列</a:t>
            </a:r>
            <a:endParaRPr lang="en-US" altLang="zh-CN" sz="1100" dirty="0">
              <a:latin typeface="+mn-ea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zh-CN" altLang="en-US" sz="1100" dirty="0">
              <a:latin typeface="+mn-ea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zh-CN" sz="1100" dirty="0">
                <a:latin typeface="+mn-ea"/>
              </a:rPr>
              <a:t>- </a:t>
            </a:r>
            <a:r>
              <a:rPr lang="zh-CN" altLang="en-US" sz="1100" b="1" dirty="0">
                <a:latin typeface="+mn-ea"/>
              </a:rPr>
              <a:t>实现</a:t>
            </a:r>
            <a:r>
              <a:rPr lang="en-US" altLang="zh-CN" sz="1100" b="1" dirty="0" err="1">
                <a:latin typeface="+mn-ea"/>
              </a:rPr>
              <a:t>waker</a:t>
            </a:r>
            <a:r>
              <a:rPr lang="zh-CN" altLang="en-US" sz="1100" b="1" dirty="0">
                <a:latin typeface="+mn-ea"/>
              </a:rPr>
              <a:t>的逻辑</a:t>
            </a:r>
            <a:r>
              <a:rPr lang="zh-CN" altLang="en-US" sz="1100" dirty="0">
                <a:latin typeface="+mn-ea"/>
              </a:rPr>
              <a:t>，任务由</a:t>
            </a:r>
            <a:r>
              <a:rPr lang="en-US" altLang="zh-CN" sz="1100" dirty="0" err="1">
                <a:latin typeface="+mn-ea"/>
              </a:rPr>
              <a:t>waker</a:t>
            </a:r>
            <a:r>
              <a:rPr lang="zh-CN" altLang="en-US" sz="1100" dirty="0">
                <a:latin typeface="+mn-ea"/>
              </a:rPr>
              <a:t>唤醒后重新入队</a:t>
            </a:r>
          </a:p>
        </p:txBody>
      </p:sp>
      <p:sp>
        <p:nvSpPr>
          <p:cNvPr id="114" name="文本占位符 6">
            <a:extLst>
              <a:ext uri="{FF2B5EF4-FFF2-40B4-BE49-F238E27FC236}">
                <a16:creationId xmlns:a16="http://schemas.microsoft.com/office/drawing/2014/main" id="{5D8D9A45-5BD7-4FF8-AAEF-A268ADF4D75A}"/>
              </a:ext>
            </a:extLst>
          </p:cNvPr>
          <p:cNvSpPr txBox="1">
            <a:spLocks/>
          </p:cNvSpPr>
          <p:nvPr/>
        </p:nvSpPr>
        <p:spPr>
          <a:xfrm>
            <a:off x="3028939" y="1263438"/>
            <a:ext cx="2073400" cy="465070"/>
          </a:xfrm>
          <a:prstGeom prst="rect">
            <a:avLst/>
          </a:prstGeom>
        </p:spPr>
        <p:txBody>
          <a:bodyPr vert="horz" lIns="0" tIns="0" rIns="0" bIns="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dirty="0">
                <a:solidFill>
                  <a:schemeClr val="accent1"/>
                </a:solidFill>
                <a:latin typeface="+mn-ea"/>
              </a:rPr>
              <a:t>7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月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20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日至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7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月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27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日</a:t>
            </a:r>
          </a:p>
        </p:txBody>
      </p:sp>
      <p:sp>
        <p:nvSpPr>
          <p:cNvPr id="115" name="文本占位符 11">
            <a:extLst>
              <a:ext uri="{FF2B5EF4-FFF2-40B4-BE49-F238E27FC236}">
                <a16:creationId xmlns:a16="http://schemas.microsoft.com/office/drawing/2014/main" id="{F3736761-C8E0-48EE-8521-4BE1F3C85110}"/>
              </a:ext>
            </a:extLst>
          </p:cNvPr>
          <p:cNvSpPr txBox="1">
            <a:spLocks/>
          </p:cNvSpPr>
          <p:nvPr/>
        </p:nvSpPr>
        <p:spPr>
          <a:xfrm>
            <a:off x="5312195" y="1679304"/>
            <a:ext cx="1789026" cy="3230649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altLang="zh-CN" sz="1100" dirty="0">
                <a:latin typeface="+mn-ea"/>
              </a:rPr>
              <a:t>- </a:t>
            </a:r>
            <a:r>
              <a:rPr lang="zh-CN" altLang="en-US" sz="1100" b="1" dirty="0">
                <a:latin typeface="+mn-ea"/>
              </a:rPr>
              <a:t>实现了共享区</a:t>
            </a:r>
            <a:r>
              <a:rPr lang="zh-CN" altLang="en-US" sz="1100" dirty="0">
                <a:latin typeface="+mn-ea"/>
              </a:rPr>
              <a:t>，新增共享页面，地址为 </a:t>
            </a:r>
            <a:r>
              <a:rPr lang="en-US" altLang="zh-CN" sz="1100" dirty="0">
                <a:latin typeface="+mn-ea"/>
              </a:rPr>
              <a:t>2^64 - 256G + 1</a:t>
            </a:r>
            <a:r>
              <a:rPr lang="zh-CN" altLang="en-US" sz="1100" dirty="0">
                <a:latin typeface="+mn-ea"/>
              </a:rPr>
              <a:t>，大小为一个页面。</a:t>
            </a:r>
            <a:endParaRPr lang="en-US" altLang="zh-CN" sz="1100" dirty="0">
              <a:latin typeface="+mn-ea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zh-CN" altLang="en-US" sz="1100" dirty="0">
              <a:latin typeface="+mn-ea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zh-CN" sz="1100" dirty="0">
                <a:latin typeface="+mn-ea"/>
              </a:rPr>
              <a:t>- </a:t>
            </a:r>
            <a:r>
              <a:rPr lang="zh-CN" altLang="en-US" sz="1100" b="1" dirty="0">
                <a:latin typeface="+mn-ea"/>
              </a:rPr>
              <a:t>简单测试了共享区</a:t>
            </a:r>
            <a:r>
              <a:rPr lang="zh-CN" altLang="en-US" sz="1100" dirty="0">
                <a:latin typeface="+mn-ea"/>
              </a:rPr>
              <a:t>，可以正常读写数据</a:t>
            </a:r>
          </a:p>
        </p:txBody>
      </p:sp>
      <p:sp>
        <p:nvSpPr>
          <p:cNvPr id="116" name="文本占位符 6">
            <a:extLst>
              <a:ext uri="{FF2B5EF4-FFF2-40B4-BE49-F238E27FC236}">
                <a16:creationId xmlns:a16="http://schemas.microsoft.com/office/drawing/2014/main" id="{5D8D9A45-5BD7-4FF8-AAEF-A268ADF4D75A}"/>
              </a:ext>
            </a:extLst>
          </p:cNvPr>
          <p:cNvSpPr txBox="1">
            <a:spLocks/>
          </p:cNvSpPr>
          <p:nvPr/>
        </p:nvSpPr>
        <p:spPr>
          <a:xfrm>
            <a:off x="5287047" y="1248702"/>
            <a:ext cx="1906997" cy="465070"/>
          </a:xfrm>
          <a:prstGeom prst="rect">
            <a:avLst/>
          </a:prstGeom>
        </p:spPr>
        <p:txBody>
          <a:bodyPr vert="horz" lIns="0" tIns="0" rIns="0" bIns="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dirty="0">
                <a:solidFill>
                  <a:schemeClr val="accent1"/>
                </a:solidFill>
                <a:latin typeface="+mn-ea"/>
              </a:rPr>
              <a:t>7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月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27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日至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8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月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日</a:t>
            </a:r>
          </a:p>
        </p:txBody>
      </p:sp>
      <p:sp>
        <p:nvSpPr>
          <p:cNvPr id="117" name="文本占位符 11">
            <a:extLst>
              <a:ext uri="{FF2B5EF4-FFF2-40B4-BE49-F238E27FC236}">
                <a16:creationId xmlns:a16="http://schemas.microsoft.com/office/drawing/2014/main" id="{F3736761-C8E0-48EE-8521-4BE1F3C85110}"/>
              </a:ext>
            </a:extLst>
          </p:cNvPr>
          <p:cNvSpPr txBox="1">
            <a:spLocks/>
          </p:cNvSpPr>
          <p:nvPr/>
        </p:nvSpPr>
        <p:spPr>
          <a:xfrm>
            <a:off x="7494095" y="1594869"/>
            <a:ext cx="1863453" cy="2919949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000" dirty="0">
                <a:latin typeface="+mn-ea"/>
              </a:rPr>
              <a:t>- </a:t>
            </a:r>
            <a:r>
              <a:rPr lang="zh-CN" altLang="en-US" sz="1000" b="1" dirty="0">
                <a:latin typeface="+mn-ea"/>
              </a:rPr>
              <a:t>尝试实现调度器放共享区</a:t>
            </a:r>
            <a:r>
              <a:rPr lang="zh-CN" altLang="en-US" sz="1000" dirty="0">
                <a:latin typeface="+mn-ea"/>
              </a:rPr>
              <a:t>，初步提取线程调度的相关内容，建立结构体</a:t>
            </a:r>
            <a:r>
              <a:rPr lang="en-US" altLang="zh-CN" sz="1000" dirty="0" err="1">
                <a:latin typeface="+mn-ea"/>
              </a:rPr>
              <a:t>TaskSched</a:t>
            </a:r>
            <a:r>
              <a:rPr lang="zh-CN" altLang="en-US" sz="1000" dirty="0">
                <a:latin typeface="+mn-ea"/>
              </a:rPr>
              <a:t>和</a:t>
            </a:r>
            <a:r>
              <a:rPr lang="en-US" altLang="zh-CN" sz="1000" dirty="0">
                <a:latin typeface="+mn-ea"/>
              </a:rPr>
              <a:t>Task-Manager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000" dirty="0">
                <a:latin typeface="+mn-ea"/>
              </a:rPr>
              <a:t>- </a:t>
            </a:r>
            <a:r>
              <a:rPr lang="zh-CN" altLang="en-US" sz="1000" b="1" dirty="0">
                <a:latin typeface="+mn-ea"/>
              </a:rPr>
              <a:t>把调度相关代码在用户态实现</a:t>
            </a:r>
            <a:r>
              <a:rPr lang="zh-CN" altLang="en-US" sz="1000" dirty="0">
                <a:latin typeface="+mn-ea"/>
              </a:rPr>
              <a:t>，并简要修改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000" dirty="0">
                <a:latin typeface="+mn-ea"/>
              </a:rPr>
              <a:t>- </a:t>
            </a:r>
            <a:r>
              <a:rPr lang="zh-CN" altLang="en-US" sz="1000" dirty="0">
                <a:latin typeface="+mn-ea"/>
              </a:rPr>
              <a:t>尝试在用户态实现线程调度，并测试，发现</a:t>
            </a:r>
            <a:r>
              <a:rPr lang="zh-CN" altLang="en-US" sz="1000" b="1" dirty="0">
                <a:latin typeface="+mn-ea"/>
              </a:rPr>
              <a:t>以下问题</a:t>
            </a:r>
            <a:r>
              <a:rPr lang="zh-CN" altLang="en-US" sz="1000" dirty="0">
                <a:latin typeface="+mn-ea"/>
              </a:rPr>
              <a:t>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000" dirty="0">
                <a:latin typeface="+mn-ea"/>
              </a:rPr>
              <a:t>- </a:t>
            </a:r>
            <a:r>
              <a:rPr lang="en-US" altLang="zh-CN" sz="1000" dirty="0" err="1">
                <a:latin typeface="+mn-ea"/>
              </a:rPr>
              <a:t>TaskSched</a:t>
            </a:r>
            <a:r>
              <a:rPr lang="zh-CN" altLang="en-US" sz="1000" dirty="0">
                <a:latin typeface="+mn-ea"/>
              </a:rPr>
              <a:t>结构用户态不可见</a:t>
            </a:r>
            <a:endParaRPr lang="en-US" altLang="zh-CN" sz="1000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000" dirty="0">
                <a:latin typeface="+mn-ea"/>
              </a:rPr>
              <a:t>- </a:t>
            </a:r>
            <a:r>
              <a:rPr lang="zh-CN" altLang="en-US" sz="1000" dirty="0">
                <a:latin typeface="+mn-ea"/>
              </a:rPr>
              <a:t>用户态无法访问</a:t>
            </a:r>
            <a:r>
              <a:rPr lang="en-US" altLang="zh-CN" sz="1000" dirty="0">
                <a:latin typeface="+mn-ea"/>
              </a:rPr>
              <a:t>S</a:t>
            </a:r>
            <a:r>
              <a:rPr lang="zh-CN" altLang="en-US" sz="1000" dirty="0">
                <a:latin typeface="+mn-ea"/>
              </a:rPr>
              <a:t>特权级寄存器</a:t>
            </a:r>
            <a:endParaRPr lang="en-US" altLang="zh-CN" sz="1000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000" dirty="0">
                <a:latin typeface="+mn-ea"/>
              </a:rPr>
              <a:t>- </a:t>
            </a:r>
            <a:r>
              <a:rPr lang="zh-CN" altLang="en-US" sz="1000" dirty="0">
                <a:latin typeface="+mn-ea"/>
              </a:rPr>
              <a:t>当前</a:t>
            </a:r>
            <a:r>
              <a:rPr lang="en-US" altLang="zh-CN" sz="1000" dirty="0" err="1">
                <a:latin typeface="+mn-ea"/>
              </a:rPr>
              <a:t>cpu</a:t>
            </a:r>
            <a:r>
              <a:rPr lang="zh-CN" altLang="en-US" sz="1000" dirty="0">
                <a:latin typeface="+mn-ea"/>
              </a:rPr>
              <a:t>不能找到正在执行的任务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000" dirty="0">
                <a:latin typeface="+mn-ea"/>
              </a:rPr>
              <a:t>- </a:t>
            </a:r>
            <a:r>
              <a:rPr lang="zh-CN" altLang="en-US" sz="1000" dirty="0">
                <a:latin typeface="+mn-ea"/>
              </a:rPr>
              <a:t>用户态调度过程中收到时钟中断</a:t>
            </a:r>
          </a:p>
        </p:txBody>
      </p:sp>
      <p:sp>
        <p:nvSpPr>
          <p:cNvPr id="118" name="文本占位符 6">
            <a:extLst>
              <a:ext uri="{FF2B5EF4-FFF2-40B4-BE49-F238E27FC236}">
                <a16:creationId xmlns:a16="http://schemas.microsoft.com/office/drawing/2014/main" id="{5D8D9A45-5BD7-4FF8-AAEF-A268ADF4D75A}"/>
              </a:ext>
            </a:extLst>
          </p:cNvPr>
          <p:cNvSpPr txBox="1">
            <a:spLocks/>
          </p:cNvSpPr>
          <p:nvPr/>
        </p:nvSpPr>
        <p:spPr>
          <a:xfrm>
            <a:off x="7378752" y="1254505"/>
            <a:ext cx="1906997" cy="465070"/>
          </a:xfrm>
          <a:prstGeom prst="rect">
            <a:avLst/>
          </a:prstGeom>
        </p:spPr>
        <p:txBody>
          <a:bodyPr vert="horz" lIns="0" tIns="0" rIns="0" bIns="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dirty="0">
                <a:solidFill>
                  <a:schemeClr val="accent1"/>
                </a:solidFill>
                <a:latin typeface="+mn-ea"/>
              </a:rPr>
              <a:t>8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月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日至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8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月</a:t>
            </a:r>
            <a:r>
              <a:rPr lang="en-US" altLang="zh-CN" dirty="0">
                <a:solidFill>
                  <a:schemeClr val="accent1"/>
                </a:solidFill>
                <a:latin typeface="+mn-ea"/>
              </a:rPr>
              <a:t>10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日</a:t>
            </a:r>
          </a:p>
        </p:txBody>
      </p:sp>
      <p:sp>
        <p:nvSpPr>
          <p:cNvPr id="119" name="文本占位符 11">
            <a:extLst>
              <a:ext uri="{FF2B5EF4-FFF2-40B4-BE49-F238E27FC236}">
                <a16:creationId xmlns:a16="http://schemas.microsoft.com/office/drawing/2014/main" id="{F3736761-C8E0-48EE-8521-4BE1F3C85110}"/>
              </a:ext>
            </a:extLst>
          </p:cNvPr>
          <p:cNvSpPr txBox="1">
            <a:spLocks/>
          </p:cNvSpPr>
          <p:nvPr/>
        </p:nvSpPr>
        <p:spPr>
          <a:xfrm>
            <a:off x="9600947" y="2518453"/>
            <a:ext cx="1863453" cy="1996366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endParaRPr lang="zh-CN" altLang="en-US" sz="1800" dirty="0">
              <a:latin typeface="+mn-ea"/>
            </a:endParaRPr>
          </a:p>
        </p:txBody>
      </p:sp>
      <p:sp>
        <p:nvSpPr>
          <p:cNvPr id="120" name="文本占位符 6">
            <a:extLst>
              <a:ext uri="{FF2B5EF4-FFF2-40B4-BE49-F238E27FC236}">
                <a16:creationId xmlns:a16="http://schemas.microsoft.com/office/drawing/2014/main" id="{5D8D9A45-5BD7-4FF8-AAEF-A268ADF4D75A}"/>
              </a:ext>
            </a:extLst>
          </p:cNvPr>
          <p:cNvSpPr txBox="1">
            <a:spLocks/>
          </p:cNvSpPr>
          <p:nvPr/>
        </p:nvSpPr>
        <p:spPr>
          <a:xfrm>
            <a:off x="9474412" y="1214234"/>
            <a:ext cx="1906997" cy="465070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chemeClr val="accent1"/>
                </a:solidFill>
                <a:latin typeface="+mn-ea"/>
              </a:rPr>
              <a:t>本周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ACABF6-FA8F-4E25-ED20-61CA69B7A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marL="228600" marR="0" lvl="0" indent="-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3621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662994" y="4283908"/>
            <a:ext cx="4892610" cy="1203616"/>
            <a:chOff x="5181690" y="2820871"/>
            <a:chExt cx="3446492" cy="84786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E038620-75A5-4520-8E25-F9C7B2B6904E}"/>
                </a:ext>
              </a:extLst>
            </p:cNvPr>
            <p:cNvSpPr/>
            <p:nvPr/>
          </p:nvSpPr>
          <p:spPr>
            <a:xfrm>
              <a:off x="5181690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3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507C22-58B8-463E-AFBC-7B1028DAA2A5}"/>
                </a:ext>
              </a:extLst>
            </p:cNvPr>
            <p:cNvSpPr txBox="1"/>
            <p:nvPr/>
          </p:nvSpPr>
          <p:spPr>
            <a:xfrm>
              <a:off x="5988603" y="2888229"/>
              <a:ext cx="2639579" cy="780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600" b="1" spc="300" dirty="0">
                  <a:solidFill>
                    <a:prstClr val="black"/>
                  </a:solidFill>
                </a:rPr>
                <a:t>功能完成情况</a:t>
              </a:r>
              <a:endParaRPr lang="en-US" altLang="zh-CN" sz="3600" b="1" spc="300" dirty="0">
                <a:solidFill>
                  <a:prstClr val="black"/>
                </a:solidFill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600" b="1" spc="300" dirty="0">
                  <a:solidFill>
                    <a:prstClr val="black"/>
                  </a:solidFill>
                </a:rPr>
                <a:t>（后续补充）</a:t>
              </a:r>
              <a:endParaRPr lang="zh-CN" altLang="en-US" sz="3600" b="1" spc="300" dirty="0">
                <a:solidFill>
                  <a:srgbClr val="A2A2A2"/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51316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172D7-6F1A-8DEA-EF36-12C867A7B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E970794-9B25-94A0-9D7C-45413B3BB98D}"/>
              </a:ext>
            </a:extLst>
          </p:cNvPr>
          <p:cNvGrpSpPr/>
          <p:nvPr/>
        </p:nvGrpSpPr>
        <p:grpSpPr>
          <a:xfrm>
            <a:off x="3662994" y="4283908"/>
            <a:ext cx="4892610" cy="1203616"/>
            <a:chOff x="5181690" y="2820871"/>
            <a:chExt cx="3446492" cy="84786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853AEDA-F69D-E0CA-0765-F5FEEFED6293}"/>
                </a:ext>
              </a:extLst>
            </p:cNvPr>
            <p:cNvSpPr/>
            <p:nvPr/>
          </p:nvSpPr>
          <p:spPr>
            <a:xfrm>
              <a:off x="5181690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/>
                  <a:cs typeface="+mn-cs"/>
                </a:rPr>
                <a:t>4</a:t>
              </a: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C288363-326E-C1C8-3532-B29529236325}"/>
                </a:ext>
              </a:extLst>
            </p:cNvPr>
            <p:cNvSpPr txBox="1"/>
            <p:nvPr/>
          </p:nvSpPr>
          <p:spPr>
            <a:xfrm>
              <a:off x="5988603" y="2888229"/>
              <a:ext cx="2639579" cy="780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600" b="1" spc="300" dirty="0">
                  <a:solidFill>
                    <a:prstClr val="black"/>
                  </a:solidFill>
                </a:rPr>
                <a:t>总结与展望</a:t>
              </a:r>
              <a:endParaRPr lang="en-US" altLang="zh-CN" sz="3600" b="1" spc="300" dirty="0">
                <a:solidFill>
                  <a:prstClr val="black"/>
                </a:solidFill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600" b="1" spc="300" dirty="0">
                  <a:solidFill>
                    <a:prstClr val="black"/>
                  </a:solidFill>
                  <a:latin typeface="Century Gothic" panose="020B0502020202020204" pitchFamily="34" charset="0"/>
                  <a:ea typeface="微软雅黑" panose="020B0503020204020204" pitchFamily="34" charset="-122"/>
                </a:rPr>
                <a:t>（后续补充）</a:t>
              </a:r>
              <a:endParaRPr lang="zh-CN" altLang="en-US" sz="3600" b="1" spc="300" dirty="0">
                <a:solidFill>
                  <a:srgbClr val="A2A2A2"/>
                </a:solidFill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29344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内页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695</Words>
  <Application>Microsoft Office PowerPoint</Application>
  <PresentationFormat>宽屏</PresentationFormat>
  <Paragraphs>90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微软雅黑</vt:lpstr>
      <vt:lpstr>微软雅黑 Light</vt:lpstr>
      <vt:lpstr>Arial</vt:lpstr>
      <vt:lpstr>Century Gothic</vt:lpstr>
      <vt:lpstr>Wingdings</vt:lpstr>
      <vt:lpstr>封2​​</vt:lpstr>
      <vt:lpstr>目2​​</vt:lpstr>
      <vt:lpstr>内页​​</vt:lpstr>
      <vt:lpstr>支持优先级的Rust协程调度 by你的太阳落山了</vt:lpstr>
      <vt:lpstr>PowerPoint 演示文稿</vt:lpstr>
      <vt:lpstr>PowerPoint 演示文稿</vt:lpstr>
      <vt:lpstr>队员组成与分工</vt:lpstr>
      <vt:lpstr>PowerPoint 演示文稿</vt:lpstr>
      <vt:lpstr>项目开发过程</vt:lpstr>
      <vt:lpstr>项目开发过程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jc h</dc:creator>
  <cp:lastModifiedBy>阳 肖</cp:lastModifiedBy>
  <cp:revision>6</cp:revision>
  <dcterms:created xsi:type="dcterms:W3CDTF">2025-08-12T12:55:43Z</dcterms:created>
  <dcterms:modified xsi:type="dcterms:W3CDTF">2025-08-12T15:56:55Z</dcterms:modified>
</cp:coreProperties>
</file>