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Roboto" panose="020B060402020202020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28FBCE-8207-4452-A0CA-F82E9AD17F1D}">
  <a:tblStyle styleId="{CD28FBCE-8207-4452-A0CA-F82E9AD17F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1b4c173988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1b4c1739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1b4c173988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1b4c17398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1b4c173988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1b4c17398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1b4c173988_0_1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1b4c17398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D7E6B"/>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fr" sz="4600" b="1"/>
              <a:t>Data Structures and Algorithms Checkpoint</a:t>
            </a:r>
            <a:endParaRPr sz="4600" b="1"/>
          </a:p>
        </p:txBody>
      </p:sp>
      <p:sp>
        <p:nvSpPr>
          <p:cNvPr id="55" name="Google Shape;55;p13"/>
          <p:cNvSpPr txBox="1">
            <a:spLocks noGrp="1"/>
          </p:cNvSpPr>
          <p:nvPr>
            <p:ph type="subTitle" idx="1"/>
          </p:nvPr>
        </p:nvSpPr>
        <p:spPr>
          <a:xfrm>
            <a:off x="390525" y="2819980"/>
            <a:ext cx="8222100" cy="4329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None/>
            </a:pPr>
            <a:r>
              <a:rPr lang="fr"/>
              <a:t>louay khouni </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D7E6B"/>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b="1"/>
              <a:t>Objective:</a:t>
            </a:r>
            <a:endParaRPr b="1"/>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solidFill>
                  <a:srgbClr val="434343"/>
                </a:solidFill>
              </a:rPr>
              <a:t>I explored the Visualgo website and interacted with the visualizations of various data structures and sorting algorithms, focusing on </a:t>
            </a:r>
            <a:r>
              <a:rPr lang="fr" b="1">
                <a:solidFill>
                  <a:srgbClr val="434343"/>
                </a:solidFill>
              </a:rPr>
              <a:t>Linked Lists</a:t>
            </a:r>
            <a:r>
              <a:rPr lang="fr">
                <a:solidFill>
                  <a:srgbClr val="434343"/>
                </a:solidFill>
              </a:rPr>
              <a:t>, </a:t>
            </a:r>
            <a:r>
              <a:rPr lang="fr" b="1">
                <a:solidFill>
                  <a:srgbClr val="434343"/>
                </a:solidFill>
              </a:rPr>
              <a:t>Stacks</a:t>
            </a:r>
            <a:r>
              <a:rPr lang="fr">
                <a:solidFill>
                  <a:srgbClr val="434343"/>
                </a:solidFill>
              </a:rPr>
              <a:t>, </a:t>
            </a:r>
            <a:r>
              <a:rPr lang="fr" b="1">
                <a:solidFill>
                  <a:srgbClr val="434343"/>
                </a:solidFill>
              </a:rPr>
              <a:t>Queues</a:t>
            </a:r>
            <a:r>
              <a:rPr lang="fr">
                <a:solidFill>
                  <a:srgbClr val="434343"/>
                </a:solidFill>
              </a:rPr>
              <a:t>, and </a:t>
            </a:r>
            <a:r>
              <a:rPr lang="fr" b="1">
                <a:solidFill>
                  <a:srgbClr val="434343"/>
                </a:solidFill>
              </a:rPr>
              <a:t>Hash Tables</a:t>
            </a:r>
            <a:r>
              <a:rPr lang="fr">
                <a:solidFill>
                  <a:srgbClr val="434343"/>
                </a:solidFill>
              </a:rPr>
              <a:t>. Below is a summary of my experience and the data structures I found difficult and Easier to understand.</a:t>
            </a:r>
            <a:endParaRPr sz="250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graphicFrame>
        <p:nvGraphicFramePr>
          <p:cNvPr id="66" name="Google Shape;66;p15"/>
          <p:cNvGraphicFramePr/>
          <p:nvPr/>
        </p:nvGraphicFramePr>
        <p:xfrm>
          <a:off x="952500" y="1118125"/>
          <a:ext cx="3000000" cy="3000000"/>
        </p:xfrm>
        <a:graphic>
          <a:graphicData uri="http://schemas.openxmlformats.org/drawingml/2006/table">
            <a:tbl>
              <a:tblPr>
                <a:noFill/>
                <a:tableStyleId>{CD28FBCE-8207-4452-A0CA-F82E9AD17F1D}</a:tableStyleId>
              </a:tblPr>
              <a:tblGrid>
                <a:gridCol w="1842900">
                  <a:extLst>
                    <a:ext uri="{9D8B030D-6E8A-4147-A177-3AD203B41FA5}">
                      <a16:colId xmlns:a16="http://schemas.microsoft.com/office/drawing/2014/main" val="20000"/>
                    </a:ext>
                  </a:extLst>
                </a:gridCol>
                <a:gridCol w="5396100">
                  <a:extLst>
                    <a:ext uri="{9D8B030D-6E8A-4147-A177-3AD203B41FA5}">
                      <a16:colId xmlns:a16="http://schemas.microsoft.com/office/drawing/2014/main" val="20001"/>
                    </a:ext>
                  </a:extLst>
                </a:gridCol>
              </a:tblGrid>
              <a:tr h="820700">
                <a:tc>
                  <a:txBody>
                    <a:bodyPr/>
                    <a:lstStyle/>
                    <a:p>
                      <a:pPr marL="0" lvl="0" indent="0" algn="l" rtl="0">
                        <a:spcBef>
                          <a:spcPts val="0"/>
                        </a:spcBef>
                        <a:spcAft>
                          <a:spcPts val="0"/>
                        </a:spcAft>
                        <a:buNone/>
                      </a:pPr>
                      <a:r>
                        <a:rPr lang="fr" sz="1800" b="1">
                          <a:solidFill>
                            <a:schemeClr val="lt1"/>
                          </a:solidFill>
                          <a:latin typeface="Roboto"/>
                          <a:ea typeface="Roboto"/>
                          <a:cs typeface="Roboto"/>
                          <a:sym typeface="Roboto"/>
                        </a:rPr>
                        <a:t>Data Structure</a:t>
                      </a:r>
                      <a:endParaRPr sz="1800" b="1">
                        <a:solidFill>
                          <a:schemeClr val="lt1"/>
                        </a:solidFill>
                        <a:latin typeface="Roboto"/>
                        <a:ea typeface="Roboto"/>
                        <a:cs typeface="Roboto"/>
                        <a:sym typeface="Roboto"/>
                      </a:endParaRPr>
                    </a:p>
                  </a:txBody>
                  <a:tcPr marL="91425" marR="91425" marT="91425" marB="91425" anchor="ctr">
                    <a:solidFill>
                      <a:srgbClr val="DD7E6B"/>
                    </a:solidFill>
                  </a:tcPr>
                </a:tc>
                <a:tc>
                  <a:txBody>
                    <a:bodyPr/>
                    <a:lstStyle/>
                    <a:p>
                      <a:pPr marL="0" lvl="0" indent="0" algn="l" rtl="0">
                        <a:spcBef>
                          <a:spcPts val="0"/>
                        </a:spcBef>
                        <a:spcAft>
                          <a:spcPts val="0"/>
                        </a:spcAft>
                        <a:buNone/>
                      </a:pPr>
                      <a:r>
                        <a:rPr lang="fr" sz="1800" b="1">
                          <a:solidFill>
                            <a:schemeClr val="lt1"/>
                          </a:solidFill>
                          <a:latin typeface="Roboto"/>
                          <a:ea typeface="Roboto"/>
                          <a:cs typeface="Roboto"/>
                          <a:sym typeface="Roboto"/>
                        </a:rPr>
                        <a:t>Reason </a:t>
                      </a:r>
                      <a:endParaRPr sz="1800" b="1">
                        <a:solidFill>
                          <a:schemeClr val="lt1"/>
                        </a:solidFill>
                        <a:latin typeface="Roboto"/>
                        <a:ea typeface="Roboto"/>
                        <a:cs typeface="Roboto"/>
                        <a:sym typeface="Roboto"/>
                      </a:endParaRPr>
                    </a:p>
                  </a:txBody>
                  <a:tcPr marL="91425" marR="91425" marT="91425" marB="91425" anchor="ctr">
                    <a:solidFill>
                      <a:srgbClr val="DD7E6B"/>
                    </a:solidFill>
                  </a:tcPr>
                </a:tc>
                <a:extLst>
                  <a:ext uri="{0D108BD9-81ED-4DB2-BD59-A6C34878D82A}">
                    <a16:rowId xmlns:a16="http://schemas.microsoft.com/office/drawing/2014/main" val="10000"/>
                  </a:ext>
                </a:extLst>
              </a:tr>
              <a:tr h="1366300">
                <a:tc>
                  <a:txBody>
                    <a:bodyPr/>
                    <a:lstStyle/>
                    <a:p>
                      <a:pPr marL="0" lvl="0" indent="0" algn="l" rtl="0">
                        <a:spcBef>
                          <a:spcPts val="0"/>
                        </a:spcBef>
                        <a:spcAft>
                          <a:spcPts val="0"/>
                        </a:spcAft>
                        <a:buNone/>
                      </a:pPr>
                      <a:r>
                        <a:rPr lang="fr" sz="1500" b="1">
                          <a:solidFill>
                            <a:srgbClr val="434343"/>
                          </a:solidFill>
                          <a:latin typeface="Roboto"/>
                          <a:ea typeface="Roboto"/>
                          <a:cs typeface="Roboto"/>
                          <a:sym typeface="Roboto"/>
                        </a:rPr>
                        <a:t>Hash Table</a:t>
                      </a:r>
                      <a:endParaRPr sz="1500" b="1">
                        <a:solidFill>
                          <a:srgbClr val="434343"/>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
                          <a:latin typeface="Roboto"/>
                          <a:ea typeface="Roboto"/>
                          <a:cs typeface="Roboto"/>
                          <a:sym typeface="Roboto"/>
                        </a:rPr>
                        <a:t>Understanding how hash functions work, especially handling collisions using techniques like chaining or open addressing, is challenging. Also, I find it difficult to implement a hash table from scratch.</a:t>
                      </a:r>
                      <a:endParaRPr>
                        <a:latin typeface="Roboto"/>
                        <a:ea typeface="Roboto"/>
                        <a:cs typeface="Roboto"/>
                        <a:sym typeface="Roboto"/>
                      </a:endParaRPr>
                    </a:p>
                  </a:txBody>
                  <a:tcPr marL="91425" marR="91425" marT="91425" marB="91425"/>
                </a:tc>
                <a:extLst>
                  <a:ext uri="{0D108BD9-81ED-4DB2-BD59-A6C34878D82A}">
                    <a16:rowId xmlns:a16="http://schemas.microsoft.com/office/drawing/2014/main" val="10001"/>
                  </a:ext>
                </a:extLst>
              </a:tr>
              <a:tr h="1366300">
                <a:tc>
                  <a:txBody>
                    <a:bodyPr/>
                    <a:lstStyle/>
                    <a:p>
                      <a:pPr marL="0" lvl="0" indent="0" algn="l" rtl="0">
                        <a:spcBef>
                          <a:spcPts val="0"/>
                        </a:spcBef>
                        <a:spcAft>
                          <a:spcPts val="0"/>
                        </a:spcAft>
                        <a:buNone/>
                      </a:pPr>
                      <a:r>
                        <a:rPr lang="fr" sz="1500" b="1">
                          <a:solidFill>
                            <a:srgbClr val="434343"/>
                          </a:solidFill>
                          <a:latin typeface="Roboto"/>
                          <a:ea typeface="Roboto"/>
                          <a:cs typeface="Roboto"/>
                          <a:sym typeface="Roboto"/>
                        </a:rPr>
                        <a:t>Linked List</a:t>
                      </a:r>
                      <a:endParaRPr sz="1500" b="1">
                        <a:solidFill>
                          <a:srgbClr val="434343"/>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
                          <a:latin typeface="Roboto"/>
                          <a:ea typeface="Roboto"/>
                          <a:cs typeface="Roboto"/>
                          <a:sym typeface="Roboto"/>
                        </a:rPr>
                        <a:t>While the basic concept is clear, manipulating pointers during insertion and deletion operations, especially in doubly linked lists, is confusing. Edge cases, such as handling null pointers or circular lists, add complexity.</a:t>
                      </a:r>
                      <a:endParaRPr>
                        <a:latin typeface="Roboto"/>
                        <a:ea typeface="Roboto"/>
                        <a:cs typeface="Roboto"/>
                        <a:sym typeface="Roboto"/>
                      </a:endParaRPr>
                    </a:p>
                  </a:txBody>
                  <a:tcPr marL="91425" marR="91425" marT="91425" marB="91425"/>
                </a:tc>
                <a:extLst>
                  <a:ext uri="{0D108BD9-81ED-4DB2-BD59-A6C34878D82A}">
                    <a16:rowId xmlns:a16="http://schemas.microsoft.com/office/drawing/2014/main" val="10002"/>
                  </a:ext>
                </a:extLst>
              </a:tr>
            </a:tbl>
          </a:graphicData>
        </a:graphic>
      </p:graphicFrame>
      <p:sp>
        <p:nvSpPr>
          <p:cNvPr id="67" name="Google Shape;67;p15"/>
          <p:cNvSpPr txBox="1"/>
          <p:nvPr/>
        </p:nvSpPr>
        <p:spPr>
          <a:xfrm>
            <a:off x="952500" y="290725"/>
            <a:ext cx="7239000" cy="57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2100" b="1">
                <a:solidFill>
                  <a:srgbClr val="DD7E6B"/>
                </a:solidFill>
                <a:latin typeface="Roboto"/>
                <a:ea typeface="Roboto"/>
                <a:cs typeface="Roboto"/>
                <a:sym typeface="Roboto"/>
              </a:rPr>
              <a:t>Data Structures I Found Difficult :</a:t>
            </a:r>
            <a:endParaRPr sz="2100" b="1">
              <a:solidFill>
                <a:srgbClr val="DD7E6B"/>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graphicFrame>
        <p:nvGraphicFramePr>
          <p:cNvPr id="72" name="Google Shape;72;p16"/>
          <p:cNvGraphicFramePr/>
          <p:nvPr/>
        </p:nvGraphicFramePr>
        <p:xfrm>
          <a:off x="952500" y="1118125"/>
          <a:ext cx="3000000" cy="3000000"/>
        </p:xfrm>
        <a:graphic>
          <a:graphicData uri="http://schemas.openxmlformats.org/drawingml/2006/table">
            <a:tbl>
              <a:tblPr>
                <a:noFill/>
                <a:tableStyleId>{CD28FBCE-8207-4452-A0CA-F82E9AD17F1D}</a:tableStyleId>
              </a:tblPr>
              <a:tblGrid>
                <a:gridCol w="1842900">
                  <a:extLst>
                    <a:ext uri="{9D8B030D-6E8A-4147-A177-3AD203B41FA5}">
                      <a16:colId xmlns:a16="http://schemas.microsoft.com/office/drawing/2014/main" val="20000"/>
                    </a:ext>
                  </a:extLst>
                </a:gridCol>
                <a:gridCol w="5396100">
                  <a:extLst>
                    <a:ext uri="{9D8B030D-6E8A-4147-A177-3AD203B41FA5}">
                      <a16:colId xmlns:a16="http://schemas.microsoft.com/office/drawing/2014/main" val="20001"/>
                    </a:ext>
                  </a:extLst>
                </a:gridCol>
              </a:tblGrid>
              <a:tr h="820700">
                <a:tc>
                  <a:txBody>
                    <a:bodyPr/>
                    <a:lstStyle/>
                    <a:p>
                      <a:pPr marL="0" lvl="0" indent="0" algn="l" rtl="0">
                        <a:spcBef>
                          <a:spcPts val="0"/>
                        </a:spcBef>
                        <a:spcAft>
                          <a:spcPts val="0"/>
                        </a:spcAft>
                        <a:buNone/>
                      </a:pPr>
                      <a:r>
                        <a:rPr lang="fr" sz="1800" b="1">
                          <a:solidFill>
                            <a:schemeClr val="lt1"/>
                          </a:solidFill>
                          <a:latin typeface="Roboto"/>
                          <a:ea typeface="Roboto"/>
                          <a:cs typeface="Roboto"/>
                          <a:sym typeface="Roboto"/>
                        </a:rPr>
                        <a:t>Data Structure</a:t>
                      </a:r>
                      <a:endParaRPr sz="1800" b="1">
                        <a:solidFill>
                          <a:schemeClr val="lt1"/>
                        </a:solidFill>
                        <a:latin typeface="Roboto"/>
                        <a:ea typeface="Roboto"/>
                        <a:cs typeface="Roboto"/>
                        <a:sym typeface="Roboto"/>
                      </a:endParaRPr>
                    </a:p>
                  </a:txBody>
                  <a:tcPr marL="91425" marR="91425" marT="91425" marB="91425" anchor="ctr">
                    <a:solidFill>
                      <a:srgbClr val="DD7E6B"/>
                    </a:solidFill>
                  </a:tcPr>
                </a:tc>
                <a:tc>
                  <a:txBody>
                    <a:bodyPr/>
                    <a:lstStyle/>
                    <a:p>
                      <a:pPr marL="0" lvl="0" indent="0" algn="l" rtl="0">
                        <a:spcBef>
                          <a:spcPts val="0"/>
                        </a:spcBef>
                        <a:spcAft>
                          <a:spcPts val="0"/>
                        </a:spcAft>
                        <a:buNone/>
                      </a:pPr>
                      <a:r>
                        <a:rPr lang="fr" sz="1800" b="1">
                          <a:solidFill>
                            <a:schemeClr val="lt1"/>
                          </a:solidFill>
                          <a:latin typeface="Roboto"/>
                          <a:ea typeface="Roboto"/>
                          <a:cs typeface="Roboto"/>
                          <a:sym typeface="Roboto"/>
                        </a:rPr>
                        <a:t>Reason</a:t>
                      </a:r>
                      <a:endParaRPr sz="1800" b="1">
                        <a:solidFill>
                          <a:schemeClr val="lt1"/>
                        </a:solidFill>
                        <a:latin typeface="Roboto"/>
                        <a:ea typeface="Roboto"/>
                        <a:cs typeface="Roboto"/>
                        <a:sym typeface="Roboto"/>
                      </a:endParaRPr>
                    </a:p>
                  </a:txBody>
                  <a:tcPr marL="91425" marR="91425" marT="91425" marB="91425" anchor="ctr">
                    <a:solidFill>
                      <a:srgbClr val="DD7E6B"/>
                    </a:solidFill>
                  </a:tcPr>
                </a:tc>
                <a:extLst>
                  <a:ext uri="{0D108BD9-81ED-4DB2-BD59-A6C34878D82A}">
                    <a16:rowId xmlns:a16="http://schemas.microsoft.com/office/drawing/2014/main" val="10000"/>
                  </a:ext>
                </a:extLst>
              </a:tr>
              <a:tr h="1366300">
                <a:tc>
                  <a:txBody>
                    <a:bodyPr/>
                    <a:lstStyle/>
                    <a:p>
                      <a:pPr marL="0" lvl="0" indent="0" algn="l" rtl="0">
                        <a:spcBef>
                          <a:spcPts val="0"/>
                        </a:spcBef>
                        <a:spcAft>
                          <a:spcPts val="0"/>
                        </a:spcAft>
                        <a:buNone/>
                      </a:pPr>
                      <a:r>
                        <a:rPr lang="fr" sz="1500" b="1">
                          <a:solidFill>
                            <a:srgbClr val="434343"/>
                          </a:solidFill>
                          <a:latin typeface="Roboto"/>
                          <a:ea typeface="Roboto"/>
                          <a:cs typeface="Roboto"/>
                          <a:sym typeface="Roboto"/>
                        </a:rPr>
                        <a:t>Stack</a:t>
                      </a:r>
                      <a:endParaRPr sz="1500" b="1">
                        <a:solidFill>
                          <a:srgbClr val="434343"/>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
                          <a:latin typeface="Roboto"/>
                          <a:ea typeface="Roboto"/>
                          <a:cs typeface="Roboto"/>
                          <a:sym typeface="Roboto"/>
                        </a:rPr>
                        <a:t>The Last-In-First-Out (LIFO) structure is simple to understand, and its operations (push, pop, peek) are straightforward.</a:t>
                      </a:r>
                      <a:endParaRPr>
                        <a:latin typeface="Roboto"/>
                        <a:ea typeface="Roboto"/>
                        <a:cs typeface="Roboto"/>
                        <a:sym typeface="Roboto"/>
                      </a:endParaRPr>
                    </a:p>
                  </a:txBody>
                  <a:tcPr marL="91425" marR="91425" marT="91425" marB="91425"/>
                </a:tc>
                <a:extLst>
                  <a:ext uri="{0D108BD9-81ED-4DB2-BD59-A6C34878D82A}">
                    <a16:rowId xmlns:a16="http://schemas.microsoft.com/office/drawing/2014/main" val="10001"/>
                  </a:ext>
                </a:extLst>
              </a:tr>
              <a:tr h="1366300">
                <a:tc>
                  <a:txBody>
                    <a:bodyPr/>
                    <a:lstStyle/>
                    <a:p>
                      <a:pPr marL="0" lvl="0" indent="0" algn="l" rtl="0">
                        <a:spcBef>
                          <a:spcPts val="0"/>
                        </a:spcBef>
                        <a:spcAft>
                          <a:spcPts val="0"/>
                        </a:spcAft>
                        <a:buNone/>
                      </a:pPr>
                      <a:r>
                        <a:rPr lang="fr" sz="1500" b="1">
                          <a:solidFill>
                            <a:srgbClr val="434343"/>
                          </a:solidFill>
                          <a:latin typeface="Roboto"/>
                          <a:ea typeface="Roboto"/>
                          <a:cs typeface="Roboto"/>
                          <a:sym typeface="Roboto"/>
                        </a:rPr>
                        <a:t>Queue</a:t>
                      </a:r>
                      <a:endParaRPr sz="1500" b="1">
                        <a:solidFill>
                          <a:srgbClr val="434343"/>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
                          <a:latin typeface="Roboto"/>
                          <a:ea typeface="Roboto"/>
                          <a:cs typeface="Roboto"/>
                          <a:sym typeface="Roboto"/>
                        </a:rPr>
                        <a:t>The First-In-First-Out (FIFO) concept is intuitive, and enqueue and dequeue operations are easy to implement and understand.</a:t>
                      </a:r>
                      <a:endParaRPr>
                        <a:latin typeface="Roboto"/>
                        <a:ea typeface="Roboto"/>
                        <a:cs typeface="Roboto"/>
                        <a:sym typeface="Roboto"/>
                      </a:endParaRPr>
                    </a:p>
                  </a:txBody>
                  <a:tcPr marL="91425" marR="91425" marT="91425" marB="91425"/>
                </a:tc>
                <a:extLst>
                  <a:ext uri="{0D108BD9-81ED-4DB2-BD59-A6C34878D82A}">
                    <a16:rowId xmlns:a16="http://schemas.microsoft.com/office/drawing/2014/main" val="10002"/>
                  </a:ext>
                </a:extLst>
              </a:tr>
            </a:tbl>
          </a:graphicData>
        </a:graphic>
      </p:graphicFrame>
      <p:sp>
        <p:nvSpPr>
          <p:cNvPr id="73" name="Google Shape;73;p16"/>
          <p:cNvSpPr txBox="1"/>
          <p:nvPr/>
        </p:nvSpPr>
        <p:spPr>
          <a:xfrm>
            <a:off x="952500" y="290725"/>
            <a:ext cx="7239000" cy="57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2100" b="1">
                <a:solidFill>
                  <a:srgbClr val="DD7E6B"/>
                </a:solidFill>
                <a:latin typeface="Roboto"/>
                <a:ea typeface="Roboto"/>
                <a:cs typeface="Roboto"/>
                <a:sym typeface="Roboto"/>
              </a:rPr>
              <a:t>Data Structures I Found Easier :</a:t>
            </a:r>
            <a:endParaRPr sz="2100" b="1">
              <a:solidFill>
                <a:srgbClr val="DD7E6B"/>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201</Words>
  <Application>Microsoft Office PowerPoint</Application>
  <PresentationFormat>Affichage à l'écran (16:9)</PresentationFormat>
  <Paragraphs>18</Paragraphs>
  <Slides>4</Slides>
  <Notes>4</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4</vt:i4>
      </vt:variant>
    </vt:vector>
  </HeadingPairs>
  <TitlesOfParts>
    <vt:vector size="7" baseType="lpstr">
      <vt:lpstr>Arial</vt:lpstr>
      <vt:lpstr>Roboto</vt:lpstr>
      <vt:lpstr>Simple Light</vt:lpstr>
      <vt:lpstr>Data Structures and Algorithms Checkpoint</vt:lpstr>
      <vt:lpstr>Objective:</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 Checkpoint</dc:title>
  <dc:creator>MSI-MSi</dc:creator>
  <cp:lastModifiedBy>MSI-MSi</cp:lastModifiedBy>
  <cp:revision>1</cp:revision>
  <dcterms:modified xsi:type="dcterms:W3CDTF">2024-12-02T08:42:03Z</dcterms:modified>
</cp:coreProperties>
</file>