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399769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96536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94667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385197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28264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A193F6A-917D-4706-BA53-3B3849CC4CDF}" type="datetimeFigureOut">
              <a:rPr lang="fr-FR" smtClean="0"/>
              <a:t>17/05/2021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300122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A193F6A-917D-4706-BA53-3B3849CC4CDF}" type="datetimeFigureOut">
              <a:rPr lang="fr-FR" smtClean="0"/>
              <a:t>17/05/2021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15083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A193F6A-917D-4706-BA53-3B3849CC4CDF}" type="datetimeFigureOut">
              <a:rPr lang="fr-FR" smtClean="0"/>
              <a:t>17/05/2021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146129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A193F6A-917D-4706-BA53-3B3849CC4CDF}" type="datetimeFigureOut">
              <a:rPr lang="fr-FR" smtClean="0"/>
              <a:t>17/05/2021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127945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A193F6A-917D-4706-BA53-3B3849CC4CDF}" type="datetimeFigureOut">
              <a:rPr lang="fr-FR" smtClean="0"/>
              <a:t>17/05/2021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297009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A193F6A-917D-4706-BA53-3B3849CC4CDF}" type="datetimeFigureOut">
              <a:rPr lang="fr-FR" smtClean="0"/>
              <a:t>17/05/2021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798D01-79CC-4C65-8645-F18AFE544827}" type="slidenum">
              <a:rPr lang="fr-FR" smtClean="0"/>
              <a:t>‹N°›</a:t>
            </a:fld>
            <a:endParaRPr lang="fr-FR"/>
          </a:p>
        </p:txBody>
      </p:sp>
    </p:spTree>
    <p:extLst>
      <p:ext uri="{BB962C8B-B14F-4D97-AF65-F5344CB8AC3E}">
        <p14:creationId xmlns:p14="http://schemas.microsoft.com/office/powerpoint/2010/main" val="147900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93F6A-917D-4706-BA53-3B3849CC4CDF}" type="datetimeFigureOut">
              <a:rPr lang="fr-FR" smtClean="0"/>
              <a:t>17/05/2021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8D01-79CC-4C65-8645-F18AFE544827}" type="slidenum">
              <a:rPr lang="fr-FR" smtClean="0"/>
              <a:t>‹N°›</a:t>
            </a:fld>
            <a:endParaRPr lang="fr-FR"/>
          </a:p>
        </p:txBody>
      </p:sp>
    </p:spTree>
    <p:extLst>
      <p:ext uri="{BB962C8B-B14F-4D97-AF65-F5344CB8AC3E}">
        <p14:creationId xmlns:p14="http://schemas.microsoft.com/office/powerpoint/2010/main" val="292156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kinsta.com/fr/base-de-connaissances/qu-est-ce-que-wordpress/" TargetMode="External"/><Relationship Id="rId2" Type="http://schemas.openxmlformats.org/officeDocument/2006/relationships/hyperlink" Target="https://www.mysql.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kinsta.com/fr/base-de-connaissances/donnees-wp-options-automatiquement-charge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3wa.fr/technologies/librairies/bootstrap/formation-bootstra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ctualiteinformatique.fr/data/definition-acid-atomicite-consistance-isolation-et-durabilite" TargetMode="External"/><Relationship Id="rId2" Type="http://schemas.openxmlformats.org/officeDocument/2006/relationships/hyperlink" Target="https://www.oracle.com/fr/database/systeme-gestion-base-de-donnees-sgbd-definition.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oracle.com/fr/database/olap-definition.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hppgadmin.sourceforge.net/doku.php" TargetMode="External"/><Relationship Id="rId2" Type="http://schemas.openxmlformats.org/officeDocument/2006/relationships/hyperlink" Target="https://www.pgadmi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ournaldunet.fr/web-tech/dictionnaire-du-webmastering/1203633-sgbd-systeme-de-gestion-de-base-de-donnees-definition-traduction-et-acteurs/" TargetMode="External"/><Relationship Id="rId2" Type="http://schemas.openxmlformats.org/officeDocument/2006/relationships/hyperlink" Target="https://www.journaldunet.fr/web-tech/dictionnaire-du-webmastering/1203603-sql-structured-query-language-definition-traduction-et-acteur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journaldunet.fr/business/dictionnaire-economique-et-financier/1198689-concurrence-definition-tra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69408" y="1845695"/>
            <a:ext cx="9144000" cy="2387600"/>
          </a:xfrm>
        </p:spPr>
        <p:txBody>
          <a:bodyPr>
            <a:normAutofit fontScale="90000"/>
          </a:bodyPr>
          <a:lstStyle/>
          <a:p>
            <a:r>
              <a:rPr lang="fr-FR" b="1" dirty="0"/>
              <a:t>P</a:t>
            </a:r>
            <a:r>
              <a:rPr lang="fr-FR" b="1" dirty="0" smtClean="0"/>
              <a:t>résentation de </a:t>
            </a:r>
            <a:r>
              <a:rPr lang="fr-FR" b="1" dirty="0"/>
              <a:t>3 SGBDR </a:t>
            </a:r>
            <a:r>
              <a:rPr lang="fr-FR" b="1" dirty="0" smtClean="0"/>
              <a:t>bien </a:t>
            </a:r>
            <a:r>
              <a:rPr lang="fr-FR" b="1" dirty="0"/>
              <a:t>connus que sont MySQL, PostgreSQL et SQL SERVER.</a:t>
            </a:r>
          </a:p>
        </p:txBody>
      </p:sp>
    </p:spTree>
    <p:extLst>
      <p:ext uri="{BB962C8B-B14F-4D97-AF65-F5344CB8AC3E}">
        <p14:creationId xmlns:p14="http://schemas.microsoft.com/office/powerpoint/2010/main" val="342158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b="1" dirty="0">
                <a:solidFill>
                  <a:srgbClr val="0070C0"/>
                </a:solidFill>
              </a:rPr>
              <a:t>Qu’est-ce que MySQL </a:t>
            </a:r>
            <a:r>
              <a:rPr lang="fr-FR" b="1" dirty="0" smtClean="0">
                <a:solidFill>
                  <a:srgbClr val="0070C0"/>
                </a:solidFill>
              </a:rPr>
              <a:t>?</a:t>
            </a:r>
            <a:endParaRPr lang="fr-FR" b="1" dirty="0">
              <a:solidFill>
                <a:srgbClr val="0070C0"/>
              </a:solidFill>
            </a:endParaRPr>
          </a:p>
        </p:txBody>
      </p:sp>
      <p:sp>
        <p:nvSpPr>
          <p:cNvPr id="3" name="Espace réservé du contenu 2"/>
          <p:cNvSpPr>
            <a:spLocks noGrp="1"/>
          </p:cNvSpPr>
          <p:nvPr>
            <p:ph idx="1"/>
          </p:nvPr>
        </p:nvSpPr>
        <p:spPr>
          <a:xfrm>
            <a:off x="127421" y="955343"/>
            <a:ext cx="11718835" cy="5636526"/>
          </a:xfrm>
        </p:spPr>
        <p:txBody>
          <a:bodyPr>
            <a:normAutofit fontScale="92500"/>
          </a:bodyPr>
          <a:lstStyle/>
          <a:p>
            <a:pPr fontAlgn="auto"/>
            <a:r>
              <a:rPr lang="fr-FR" dirty="0">
                <a:hlinkClick r:id="rId2"/>
              </a:rPr>
              <a:t>MySQL</a:t>
            </a:r>
            <a:r>
              <a:rPr lang="fr-FR" dirty="0"/>
              <a:t> est un système de gestion de bases de données relationnelles SQL open source développé et supporté par Oracle</a:t>
            </a:r>
            <a:r>
              <a:rPr lang="fr-FR" dirty="0" smtClean="0"/>
              <a:t>. </a:t>
            </a:r>
          </a:p>
          <a:p>
            <a:pPr fontAlgn="auto"/>
            <a:r>
              <a:rPr lang="fr-FR" dirty="0" smtClean="0"/>
              <a:t>Une </a:t>
            </a:r>
            <a:r>
              <a:rPr lang="fr-FR" dirty="0"/>
              <a:t>base de données n’est qu’une collection structurée de données qui est organisée pour en faciliter l’utilisation et la récupération. Pour un </a:t>
            </a:r>
            <a:r>
              <a:rPr lang="fr-FR" dirty="0">
                <a:hlinkClick r:id="rId3"/>
              </a:rPr>
              <a:t>site WordPress</a:t>
            </a:r>
            <a:r>
              <a:rPr lang="fr-FR" dirty="0"/>
              <a:t>, ces « données » sont des choses comme le texte de vos articles de blog, des informations pour tous les utilisateurs enregistrés sur votre site, des </a:t>
            </a:r>
            <a:r>
              <a:rPr lang="fr-FR" dirty="0">
                <a:hlinkClick r:id="rId4"/>
              </a:rPr>
              <a:t>données chargées automatiquement</a:t>
            </a:r>
            <a:r>
              <a:rPr lang="fr-FR" dirty="0"/>
              <a:t>, des configurations de paramètres importants, etc.</a:t>
            </a:r>
          </a:p>
          <a:p>
            <a:pPr fontAlgn="auto"/>
            <a:r>
              <a:rPr lang="fr-FR" dirty="0"/>
              <a:t>MySQL n’est qu’un système populaire qui peut stocker et gérer ces données pour vous, et c’est une solution de base de données particulièrement populaire pour les sites </a:t>
            </a:r>
            <a:r>
              <a:rPr lang="fr-FR" dirty="0" smtClean="0"/>
              <a:t>WordPress.</a:t>
            </a:r>
          </a:p>
          <a:p>
            <a:pPr fontAlgn="auto"/>
            <a:r>
              <a:rPr lang="fr-FR" dirty="0"/>
              <a:t>MySQL a été lancé à l’origine en 1995. Depuis, il a connu quelques changements de propriétaire et de gestion, avant de se retrouver chez Oracle Corporation en 2010. Alors qu’Oracle est en charge maintenant, MySQL est toujours un </a:t>
            </a:r>
            <a:r>
              <a:rPr lang="fr-FR" b="1" dirty="0"/>
              <a:t>logiciel open source</a:t>
            </a:r>
            <a:r>
              <a:rPr lang="fr-FR" dirty="0"/>
              <a:t>, ce qui signifie que vous pouvez l’utiliser et le modifier librement.</a:t>
            </a:r>
            <a:endParaRPr lang="fr-FR" dirty="0" smtClean="0"/>
          </a:p>
        </p:txBody>
      </p:sp>
      <p:pic>
        <p:nvPicPr>
          <p:cNvPr id="1035" name="Picture 11" descr="MySQL — Wikipé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86428" y="5721789"/>
            <a:ext cx="2195577" cy="113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84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Comment fonctionne MySQL ?</a:t>
            </a:r>
            <a:r>
              <a:rPr lang="fr-FR" dirty="0"/>
              <a:t/>
            </a:r>
            <a:br>
              <a:rPr lang="fr-FR" dirty="0"/>
            </a:br>
            <a:endParaRPr lang="fr-FR" dirty="0"/>
          </a:p>
        </p:txBody>
      </p:sp>
      <p:sp>
        <p:nvSpPr>
          <p:cNvPr id="3" name="Espace réservé du contenu 2"/>
          <p:cNvSpPr>
            <a:spLocks noGrp="1"/>
          </p:cNvSpPr>
          <p:nvPr>
            <p:ph idx="1"/>
          </p:nvPr>
        </p:nvSpPr>
        <p:spPr>
          <a:xfrm>
            <a:off x="838200" y="1473958"/>
            <a:ext cx="10515600" cy="4703005"/>
          </a:xfrm>
        </p:spPr>
        <p:txBody>
          <a:bodyPr>
            <a:normAutofit/>
          </a:bodyPr>
          <a:lstStyle/>
          <a:p>
            <a:r>
              <a:rPr lang="fr-FR" dirty="0" smtClean="0"/>
              <a:t>Une </a:t>
            </a:r>
            <a:r>
              <a:rPr lang="fr-FR" dirty="0"/>
              <a:t>base de données permet de </a:t>
            </a:r>
            <a:r>
              <a:rPr lang="fr-FR" b="1" dirty="0"/>
              <a:t>collecter et gérer des données brutes</a:t>
            </a:r>
            <a:r>
              <a:rPr lang="fr-FR" dirty="0"/>
              <a:t> ou d’informations, isolées ou liées entre elles et dont la nature est très variée. Il est nécessaire de </a:t>
            </a:r>
            <a:r>
              <a:rPr lang="fr-FR" b="1" dirty="0"/>
              <a:t>comprendre MySQL</a:t>
            </a:r>
            <a:r>
              <a:rPr lang="fr-FR" dirty="0"/>
              <a:t> et de bien maîtriser son fonctionnement car l’utilisation des bases de données est indispensable pour </a:t>
            </a:r>
            <a:r>
              <a:rPr lang="fr-FR" b="1" dirty="0"/>
              <a:t>créer un site Web dynamique et plus complexe</a:t>
            </a:r>
            <a:r>
              <a:rPr lang="fr-FR" dirty="0"/>
              <a:t>. MySQL permet de manipuler ces bases de données et de </a:t>
            </a:r>
            <a:r>
              <a:rPr lang="fr-FR" b="1" dirty="0"/>
              <a:t>diriger l’accès à leur contenu</a:t>
            </a:r>
            <a:r>
              <a:rPr lang="fr-FR" dirty="0"/>
              <a:t>. Il emploie pour cela </a:t>
            </a:r>
            <a:r>
              <a:rPr lang="fr-FR" b="1" dirty="0"/>
              <a:t>SQL (</a:t>
            </a:r>
            <a:r>
              <a:rPr lang="fr-FR" b="1" dirty="0" err="1"/>
              <a:t>Structured</a:t>
            </a:r>
            <a:r>
              <a:rPr lang="fr-FR" b="1" dirty="0"/>
              <a:t> </a:t>
            </a:r>
            <a:r>
              <a:rPr lang="fr-FR" b="1" dirty="0" err="1"/>
              <a:t>Query</a:t>
            </a:r>
            <a:r>
              <a:rPr lang="fr-FR" b="1" dirty="0"/>
              <a:t> </a:t>
            </a:r>
            <a:r>
              <a:rPr lang="fr-FR" b="1" dirty="0" err="1"/>
              <a:t>Language</a:t>
            </a:r>
            <a:r>
              <a:rPr lang="fr-FR" b="1" dirty="0"/>
              <a:t>), un langage de requête</a:t>
            </a:r>
            <a:r>
              <a:rPr lang="fr-FR" dirty="0"/>
              <a:t>. Pour </a:t>
            </a:r>
            <a:r>
              <a:rPr lang="fr-FR" b="1" dirty="0"/>
              <a:t>utiliser MySQL</a:t>
            </a:r>
            <a:r>
              <a:rPr lang="fr-FR" dirty="0"/>
              <a:t> lors de nos </a:t>
            </a:r>
            <a:r>
              <a:rPr lang="fr-FR" dirty="0">
                <a:hlinkClick r:id="rId2"/>
              </a:rPr>
              <a:t>cours sur les bases de données</a:t>
            </a:r>
            <a:r>
              <a:rPr lang="fr-FR" dirty="0"/>
              <a:t>, il suffira de le télécharger et de l’installer car il est sous licence GPL.</a:t>
            </a:r>
          </a:p>
          <a:p>
            <a:endParaRPr lang="fr-FR" dirty="0"/>
          </a:p>
        </p:txBody>
      </p:sp>
    </p:spTree>
    <p:extLst>
      <p:ext uri="{BB962C8B-B14F-4D97-AF65-F5344CB8AC3E}">
        <p14:creationId xmlns:p14="http://schemas.microsoft.com/office/powerpoint/2010/main" val="5215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Qu’est-ce que </a:t>
            </a:r>
            <a:r>
              <a:rPr lang="fr-FR" b="1" dirty="0" smtClean="0">
                <a:solidFill>
                  <a:srgbClr val="0070C0"/>
                </a:solidFill>
              </a:rPr>
              <a:t>PostgreSQL ?</a:t>
            </a:r>
            <a:endParaRPr lang="fr-FR" dirty="0"/>
          </a:p>
        </p:txBody>
      </p:sp>
      <p:sp>
        <p:nvSpPr>
          <p:cNvPr id="3" name="Espace réservé du contenu 2"/>
          <p:cNvSpPr>
            <a:spLocks noGrp="1"/>
          </p:cNvSpPr>
          <p:nvPr>
            <p:ph idx="1"/>
          </p:nvPr>
        </p:nvSpPr>
        <p:spPr>
          <a:xfrm>
            <a:off x="727148" y="1579965"/>
            <a:ext cx="10515600" cy="4351338"/>
          </a:xfrm>
        </p:spPr>
        <p:txBody>
          <a:bodyPr>
            <a:normAutofit fontScale="77500" lnSpcReduction="20000"/>
          </a:bodyPr>
          <a:lstStyle/>
          <a:p>
            <a:r>
              <a:rPr lang="fr-FR" dirty="0"/>
              <a:t>PostgreSQL est un </a:t>
            </a:r>
            <a:r>
              <a:rPr lang="fr-FR" dirty="0">
                <a:hlinkClick r:id="rId2"/>
              </a:rPr>
              <a:t>système de gestion de base de données</a:t>
            </a:r>
            <a:r>
              <a:rPr lang="fr-FR" dirty="0"/>
              <a:t> relationnelle orienté objet puissant et open source qui est capable de prendre en charge en toute sécurité les charges de travail de données les plus complexes. Alors que MySQL donne la priorité à l'évolutivité et aux performances, </a:t>
            </a:r>
            <a:r>
              <a:rPr lang="fr-FR" dirty="0" err="1"/>
              <a:t>Postgres</a:t>
            </a:r>
            <a:r>
              <a:rPr lang="fr-FR" dirty="0"/>
              <a:t> donne la priorité à la conformité et à l'extensibilité SQL.</a:t>
            </a:r>
          </a:p>
          <a:p>
            <a:r>
              <a:rPr lang="fr-FR" dirty="0"/>
              <a:t>Les entreprises qui souhaitent maintenir un haut niveau d'intégrité et de personnalisation de leurs données choisissent généralement </a:t>
            </a:r>
            <a:r>
              <a:rPr lang="fr-FR" dirty="0" err="1"/>
              <a:t>Postgres</a:t>
            </a:r>
            <a:r>
              <a:rPr lang="fr-FR" dirty="0"/>
              <a:t> en raison de sa fiabilité, l'intégrité de ses données, la robustesse de ses fonctionnalités, et parce qu’il fournit des solutions toujours performantes et innovantes. PostgreSQL fonctionne sur tous les principaux systèmes d'exploitation et est conforme à </a:t>
            </a:r>
            <a:r>
              <a:rPr lang="fr-FR" dirty="0" smtClean="0">
                <a:hlinkClick r:id="rId3"/>
              </a:rPr>
              <a:t>ACID</a:t>
            </a:r>
            <a:r>
              <a:rPr lang="fr-FR" dirty="0" smtClean="0"/>
              <a:t> </a:t>
            </a:r>
            <a:r>
              <a:rPr lang="fr-FR" dirty="0"/>
              <a:t>(atomicité, cohérence, isolement et durabilité) depuis 2001.</a:t>
            </a:r>
          </a:p>
          <a:p>
            <a:r>
              <a:rPr lang="fr-FR" dirty="0" err="1"/>
              <a:t>Postgres</a:t>
            </a:r>
            <a:r>
              <a:rPr lang="fr-FR" dirty="0"/>
              <a:t> peut être téléchargé gratuitement et déployé sur du matériel standard, ou peut être exécuté dans le Cloud par le biais d'une variété de fournisseurs. Bien que </a:t>
            </a:r>
            <a:r>
              <a:rPr lang="fr-FR" dirty="0" err="1"/>
              <a:t>Postgres</a:t>
            </a:r>
            <a:r>
              <a:rPr lang="fr-FR" dirty="0"/>
              <a:t> soit riche en fonctionnalités et adapté aux charges de travail </a:t>
            </a:r>
            <a:r>
              <a:rPr lang="fr-FR" dirty="0">
                <a:hlinkClick r:id="rId4"/>
              </a:rPr>
              <a:t>OLAP</a:t>
            </a:r>
            <a:r>
              <a:rPr lang="fr-FR" dirty="0"/>
              <a:t>, les performances de </a:t>
            </a:r>
            <a:r>
              <a:rPr lang="fr-FR" dirty="0" err="1"/>
              <a:t>Postgres</a:t>
            </a:r>
            <a:r>
              <a:rPr lang="fr-FR" dirty="0"/>
              <a:t> ont tendance à atteindre une limite lorsque les volumes de données dépassent plusieurs téraoctets.</a:t>
            </a:r>
          </a:p>
          <a:p>
            <a:endParaRPr lang="fr-FR" dirty="0"/>
          </a:p>
        </p:txBody>
      </p:sp>
      <p:pic>
        <p:nvPicPr>
          <p:cNvPr id="1028" name="Picture 4" descr="PostgreSQL utilisations avancées de generate_series pour générer du contenu  — Makina Corp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3407" y="5607169"/>
            <a:ext cx="1238683" cy="113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Comment fonctionne PostgreSQL ?</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dirty="0" err="1" smtClean="0"/>
              <a:t>Postgres</a:t>
            </a:r>
            <a:r>
              <a:rPr lang="fr-FR" dirty="0" smtClean="0"/>
              <a:t> </a:t>
            </a:r>
            <a:r>
              <a:rPr lang="fr-FR" dirty="0"/>
              <a:t>est basé sur le </a:t>
            </a:r>
            <a:r>
              <a:rPr lang="fr-FR" b="1" dirty="0"/>
              <a:t>modèle client-serveur</a:t>
            </a:r>
            <a:r>
              <a:rPr lang="fr-FR" dirty="0"/>
              <a:t> classique : le composant serveur central « </a:t>
            </a:r>
            <a:r>
              <a:rPr lang="fr-FR" b="1" dirty="0" err="1"/>
              <a:t>postmaster</a:t>
            </a:r>
            <a:r>
              <a:rPr lang="fr-FR" dirty="0"/>
              <a:t> » gère tous les fichiers de base de données ainsi que toutes les connexions établies pour la communication (entrée et sortie) avec le serveur de base de données. Les utilisateurs n’ont besoin que d’un </a:t>
            </a:r>
            <a:r>
              <a:rPr lang="fr-FR" b="1" dirty="0"/>
              <a:t>programme client approprié</a:t>
            </a:r>
            <a:r>
              <a:rPr lang="fr-FR" dirty="0"/>
              <a:t> pour établir la connexion, alors que le progiciel PostgreSQL avec </a:t>
            </a:r>
            <a:r>
              <a:rPr lang="fr-FR" dirty="0" err="1"/>
              <a:t>psql</a:t>
            </a:r>
            <a:r>
              <a:rPr lang="fr-FR" dirty="0"/>
              <a:t> a déjà intégré une solution native pour fonctionner via la </a:t>
            </a:r>
            <a:r>
              <a:rPr lang="fr-FR" b="1" dirty="0"/>
              <a:t>ligne de commande ou le terminal</a:t>
            </a:r>
            <a:r>
              <a:rPr lang="fr-FR" dirty="0"/>
              <a:t>. Alternativement, vous pouvez passer à diverses applications avec des </a:t>
            </a:r>
            <a:r>
              <a:rPr lang="fr-FR" b="1" dirty="0"/>
              <a:t>interfaces utilisateur graphiques</a:t>
            </a:r>
            <a:r>
              <a:rPr lang="fr-FR" dirty="0"/>
              <a:t>, telles que </a:t>
            </a:r>
            <a:r>
              <a:rPr lang="fr-FR" u="sng" dirty="0" err="1">
                <a:hlinkClick r:id="rId2" tooltip="Client graphique PostgreSQL : pgAdmin"/>
              </a:rPr>
              <a:t>pgAdmin</a:t>
            </a:r>
            <a:r>
              <a:rPr lang="fr-FR" dirty="0"/>
              <a:t> ou </a:t>
            </a:r>
            <a:r>
              <a:rPr lang="fr-FR" u="sng" dirty="0" err="1">
                <a:hlinkClick r:id="rId3" tooltip="Outil d’administration Web pour PostgreSQL"/>
              </a:rPr>
              <a:t>phpPgAdmin</a:t>
            </a:r>
            <a:r>
              <a:rPr lang="fr-FR" dirty="0"/>
              <a:t>, qui peut être installé et utilisé. Dans le cas des sites Web interactifs, le serveur Web assume habituellement le rôle du client.</a:t>
            </a:r>
          </a:p>
          <a:p>
            <a:endParaRPr lang="fr-FR" dirty="0"/>
          </a:p>
        </p:txBody>
      </p:sp>
    </p:spTree>
    <p:extLst>
      <p:ext uri="{BB962C8B-B14F-4D97-AF65-F5344CB8AC3E}">
        <p14:creationId xmlns:p14="http://schemas.microsoft.com/office/powerpoint/2010/main" val="31036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Qu’est-ce que </a:t>
            </a:r>
            <a:r>
              <a:rPr lang="fr-FR" b="1" dirty="0" smtClean="0">
                <a:solidFill>
                  <a:srgbClr val="0070C0"/>
                </a:solidFill>
              </a:rPr>
              <a:t>SQL server </a:t>
            </a:r>
            <a:r>
              <a:rPr lang="fr-FR" b="1" dirty="0">
                <a:solidFill>
                  <a:srgbClr val="0070C0"/>
                </a:solidFill>
              </a:rPr>
              <a:t>?</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Le </a:t>
            </a:r>
            <a:r>
              <a:rPr lang="fr-FR" b="1" dirty="0"/>
              <a:t>SQL server</a:t>
            </a:r>
            <a:r>
              <a:rPr lang="fr-FR" dirty="0"/>
              <a:t> désigne couramment un serveur de base de données. La définition du </a:t>
            </a:r>
            <a:r>
              <a:rPr lang="fr-FR" b="1" dirty="0"/>
              <a:t>SQL server</a:t>
            </a:r>
            <a:r>
              <a:rPr lang="fr-FR" dirty="0"/>
              <a:t> est étroitement liée à celle du langage SQL (</a:t>
            </a:r>
            <a:r>
              <a:rPr lang="fr-FR" u="sng" dirty="0" err="1">
                <a:hlinkClick r:id="rId2" tooltip="SQL"/>
              </a:rPr>
              <a:t>Structured</a:t>
            </a:r>
            <a:r>
              <a:rPr lang="fr-FR" u="sng" dirty="0">
                <a:hlinkClick r:id="rId2" tooltip="SQL"/>
              </a:rPr>
              <a:t> </a:t>
            </a:r>
            <a:r>
              <a:rPr lang="fr-FR" u="sng" dirty="0" err="1">
                <a:hlinkClick r:id="rId2" tooltip="SQL"/>
              </a:rPr>
              <a:t>Query</a:t>
            </a:r>
            <a:r>
              <a:rPr lang="fr-FR" u="sng" dirty="0">
                <a:hlinkClick r:id="rId2" tooltip="SQL"/>
              </a:rPr>
              <a:t> </a:t>
            </a:r>
            <a:r>
              <a:rPr lang="fr-FR" u="sng" dirty="0" err="1">
                <a:hlinkClick r:id="rId2" tooltip="SQL"/>
              </a:rPr>
              <a:t>Language</a:t>
            </a:r>
            <a:r>
              <a:rPr lang="fr-FR" dirty="0"/>
              <a:t>), un langage informatique permettant d'exploiter des bases de données.</a:t>
            </a:r>
          </a:p>
          <a:p>
            <a:r>
              <a:rPr lang="fr-FR" dirty="0"/>
              <a:t>Concrètement, un </a:t>
            </a:r>
            <a:r>
              <a:rPr lang="fr-FR" b="1" dirty="0"/>
              <a:t>SQL server</a:t>
            </a:r>
            <a:r>
              <a:rPr lang="fr-FR" dirty="0"/>
              <a:t> est un outil qui possède toutes les caractéristiques pour pouvoir accompagner l'utilisateur dans la manipulation, le contrôle, le tri, la mise à jour, et bien d'autres actions encore, de bases de données grâce au langage SQL</a:t>
            </a:r>
            <a:r>
              <a:rPr lang="fr-FR" dirty="0" smtClean="0"/>
              <a:t>.</a:t>
            </a:r>
            <a:endParaRPr lang="fr-FR" dirty="0"/>
          </a:p>
          <a:p>
            <a:r>
              <a:rPr lang="fr-FR" dirty="0" smtClean="0"/>
              <a:t>Le </a:t>
            </a:r>
            <a:r>
              <a:rPr lang="fr-FR" dirty="0"/>
              <a:t>terme désigne également le nom donné au </a:t>
            </a:r>
            <a:r>
              <a:rPr lang="fr-FR" u="sng" dirty="0">
                <a:hlinkClick r:id="rId3" tooltip="SGBD"/>
              </a:rPr>
              <a:t>système de gestion de base de données</a:t>
            </a:r>
            <a:r>
              <a:rPr lang="fr-FR" dirty="0"/>
              <a:t> (SGBD) commercialisé par Microsoft, ou plus précisément le nom du moteur de bases de données de ce SGDB produit par le fabricant de produits informatiques américain. Comme ses </a:t>
            </a:r>
            <a:r>
              <a:rPr lang="fr-FR" u="sng" dirty="0">
                <a:hlinkClick r:id="rId4" tooltip="Concurrence"/>
              </a:rPr>
              <a:t>concurrents</a:t>
            </a:r>
            <a:r>
              <a:rPr lang="fr-FR" dirty="0"/>
              <a:t> Access, Oracle ou encore D2B, </a:t>
            </a:r>
            <a:r>
              <a:rPr lang="fr-FR" b="1" dirty="0"/>
              <a:t>SQL server</a:t>
            </a:r>
            <a:r>
              <a:rPr lang="fr-FR" dirty="0"/>
              <a:t> offre de multiples fonctionnalités.</a:t>
            </a:r>
            <a:endParaRPr lang="fr-FR" dirty="0"/>
          </a:p>
        </p:txBody>
      </p:sp>
      <p:pic>
        <p:nvPicPr>
          <p:cNvPr id="2053" name="Picture 5" descr="SQL Server Express - Sauvegarde, fonctionnalités, comparaison des éditi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45181" y="5735614"/>
            <a:ext cx="2405541" cy="88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1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Fonctionnalités SQL server :</a:t>
            </a:r>
            <a:endParaRPr lang="fr-FR" dirty="0">
              <a:solidFill>
                <a:srgbClr val="0070C0"/>
              </a:solidFill>
            </a:endParaRPr>
          </a:p>
        </p:txBody>
      </p:sp>
      <p:sp>
        <p:nvSpPr>
          <p:cNvPr id="3" name="Espace réservé du contenu 2"/>
          <p:cNvSpPr>
            <a:spLocks noGrp="1"/>
          </p:cNvSpPr>
          <p:nvPr>
            <p:ph idx="1"/>
          </p:nvPr>
        </p:nvSpPr>
        <p:spPr/>
        <p:txBody>
          <a:bodyPr>
            <a:normAutofit fontScale="85000" lnSpcReduction="20000"/>
          </a:bodyPr>
          <a:lstStyle/>
          <a:p>
            <a:r>
              <a:rPr lang="fr-FR" dirty="0"/>
              <a:t>Gestion de bases de données relationnelles.</a:t>
            </a:r>
          </a:p>
          <a:p>
            <a:r>
              <a:rPr lang="fr-FR" dirty="0"/>
              <a:t>Gestion et déploiement centralisé de plusieurs instances et applications depuis un seul point de contrôle.</a:t>
            </a:r>
          </a:p>
          <a:p>
            <a:r>
              <a:rPr lang="fr-FR" dirty="0"/>
              <a:t>Optimisation de stockage des bases de données volumineuses (tables et indexes partitionnées, compression de données, …).</a:t>
            </a:r>
          </a:p>
          <a:p>
            <a:r>
              <a:rPr lang="fr-FR" dirty="0"/>
              <a:t>Prise en charge des données géographiques.</a:t>
            </a:r>
          </a:p>
          <a:p>
            <a:r>
              <a:rPr lang="fr-FR" dirty="0"/>
              <a:t>Gestion de la haute disponibilité.</a:t>
            </a:r>
          </a:p>
          <a:p>
            <a:r>
              <a:rPr lang="fr-FR" dirty="0"/>
              <a:t>Ordonnanceur intégré (SQL Agent).</a:t>
            </a:r>
          </a:p>
          <a:p>
            <a:r>
              <a:rPr lang="fr-FR" dirty="0"/>
              <a:t>Service de notification.</a:t>
            </a:r>
          </a:p>
          <a:p>
            <a:r>
              <a:rPr lang="fr-FR" dirty="0"/>
              <a:t>Gestion de la réplication.</a:t>
            </a:r>
          </a:p>
          <a:p>
            <a:r>
              <a:rPr lang="fr-FR" dirty="0"/>
              <a:t>Prise en charge de la virtualisation.</a:t>
            </a:r>
          </a:p>
          <a:p>
            <a:r>
              <a:rPr lang="fr-FR" dirty="0"/>
              <a:t>Gestion de la sécurité.</a:t>
            </a:r>
          </a:p>
          <a:p>
            <a:endParaRPr lang="fr-FR" dirty="0"/>
          </a:p>
        </p:txBody>
      </p:sp>
    </p:spTree>
    <p:extLst>
      <p:ext uri="{BB962C8B-B14F-4D97-AF65-F5344CB8AC3E}">
        <p14:creationId xmlns:p14="http://schemas.microsoft.com/office/powerpoint/2010/main" val="20683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MYSQL </a:t>
            </a:r>
            <a:r>
              <a:rPr lang="fr-FR" b="1" dirty="0">
                <a:solidFill>
                  <a:srgbClr val="0070C0"/>
                </a:solidFill>
              </a:rPr>
              <a:t>vs </a:t>
            </a:r>
            <a:r>
              <a:rPr lang="fr-FR" b="1" dirty="0" smtClean="0">
                <a:solidFill>
                  <a:srgbClr val="0070C0"/>
                </a:solidFill>
              </a:rPr>
              <a:t>PostgreSQL </a:t>
            </a:r>
            <a:r>
              <a:rPr lang="fr-FR" b="1" dirty="0">
                <a:solidFill>
                  <a:srgbClr val="0070C0"/>
                </a:solidFill>
              </a:rPr>
              <a:t>vs </a:t>
            </a:r>
            <a:r>
              <a:rPr lang="fr-FR" b="1" dirty="0" smtClean="0">
                <a:solidFill>
                  <a:srgbClr val="0070C0"/>
                </a:solidFill>
              </a:rPr>
              <a:t>SQL Server :</a:t>
            </a:r>
            <a:endParaRPr lang="fr-FR" b="1" dirty="0">
              <a:solidFill>
                <a:srgbClr val="0070C0"/>
              </a:solidFill>
            </a:endParaRPr>
          </a:p>
        </p:txBody>
      </p:sp>
      <p:sp>
        <p:nvSpPr>
          <p:cNvPr id="3" name="Espace réservé du contenu 2"/>
          <p:cNvSpPr>
            <a:spLocks noGrp="1"/>
          </p:cNvSpPr>
          <p:nvPr>
            <p:ph idx="1"/>
          </p:nvPr>
        </p:nvSpPr>
        <p:spPr/>
        <p:txBody>
          <a:bodyPr>
            <a:normAutofit fontScale="85000" lnSpcReduction="20000"/>
          </a:bodyPr>
          <a:lstStyle/>
          <a:p>
            <a:r>
              <a:rPr lang="fr-FR" b="1" dirty="0"/>
              <a:t>MySQL</a:t>
            </a:r>
            <a:r>
              <a:rPr lang="fr-FR" dirty="0"/>
              <a:t> est la plus populaire parmi les bases de données relationnelles et est également largement utilisée. Offre un service de base de données entièrement géré pour la plate-forme Google Cloud et est une base de données évolutive avec une haute disponibilité et sécurité sans frais supplémentaires </a:t>
            </a:r>
            <a:r>
              <a:rPr lang="fr-FR" b="1" dirty="0"/>
              <a:t>PostgreSQL</a:t>
            </a:r>
            <a:r>
              <a:rPr lang="fr-FR" dirty="0"/>
              <a:t> est une base de données relationnelle entièrement gérée et évolutive avec une haute disponibilité et une sécurité intégrées sans frais supplémentaires. Il s'agit d'un service de base de données entièrement géré pour Google Cloud Platform. Est meilleur dans l'optimisation des requêtes et l'exécution des requêtes par rapport à MySQL. </a:t>
            </a:r>
            <a:r>
              <a:rPr lang="fr-FR" dirty="0" err="1"/>
              <a:t>Postgres</a:t>
            </a:r>
            <a:r>
              <a:rPr lang="fr-FR" dirty="0"/>
              <a:t> dispose d'un moteur de stockage adapté aux applications INSERT et de recherche complexes telles que l'exploration de données. </a:t>
            </a:r>
            <a:r>
              <a:rPr lang="fr-FR" b="1" dirty="0"/>
              <a:t>Microsoft SQL </a:t>
            </a:r>
            <a:r>
              <a:rPr lang="fr-FR" b="1" dirty="0" err="1"/>
              <a:t>Server</a:t>
            </a:r>
            <a:r>
              <a:rPr lang="fr-FR" dirty="0" err="1"/>
              <a:t>développé</a:t>
            </a:r>
            <a:r>
              <a:rPr lang="fr-FR" dirty="0"/>
              <a:t> par Microsoft a plusieurs éditions avec différents ensembles de fonctionnalités et profils utilisateur. Il possède des fonctionnalités fantastiques telles que le serveur SQL sur Linux, la création d'index en ligne avec reprise, des services d'apprentissage automatique, des améliorations du traitement des requêtes et bien plus encore.</a:t>
            </a:r>
            <a:endParaRPr lang="fr-FR" dirty="0"/>
          </a:p>
        </p:txBody>
      </p:sp>
    </p:spTree>
    <p:extLst>
      <p:ext uri="{BB962C8B-B14F-4D97-AF65-F5344CB8AC3E}">
        <p14:creationId xmlns:p14="http://schemas.microsoft.com/office/powerpoint/2010/main" val="33292594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146</Words>
  <Application>Microsoft Office PowerPoint</Application>
  <PresentationFormat>Grand écran</PresentationFormat>
  <Paragraphs>31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de 3 SGBDR bien connus que sont MySQL, PostgreSQL et SQL SERVER.</vt:lpstr>
      <vt:lpstr>Qu’est-ce que MySQL ?</vt:lpstr>
      <vt:lpstr>Comment fonctionne MySQL ? </vt:lpstr>
      <vt:lpstr>Qu’est-ce que PostgreSQL ?</vt:lpstr>
      <vt:lpstr>Comment fonctionne PostgreSQL ? </vt:lpstr>
      <vt:lpstr>Qu’est-ce que SQL server ?</vt:lpstr>
      <vt:lpstr>Fonctionnalités SQL server :</vt:lpstr>
      <vt:lpstr>MYSQL vs PostgreSQL vs SQL Server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3 SGBDR bien connus que sont MySQL, PostgreSQL et SQL SERVER.</dc:title>
  <dc:creator>ASUS</dc:creator>
  <cp:lastModifiedBy>ASUS</cp:lastModifiedBy>
  <cp:revision>8</cp:revision>
  <dcterms:created xsi:type="dcterms:W3CDTF">2021-05-16T15:52:15Z</dcterms:created>
  <dcterms:modified xsi:type="dcterms:W3CDTF">2021-05-17T10:40:07Z</dcterms:modified>
</cp:coreProperties>
</file>