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Quicksand" charset="1" panose="00000600000000000000"/>
      <p:regular r:id="rId12"/>
    </p:embeddedFont>
    <p:embeddedFont>
      <p:font typeface="Quicksand Bold" charset="1" panose="00000800000000000000"/>
      <p:regular r:id="rId13"/>
    </p:embeddedFont>
    <p:embeddedFont>
      <p:font typeface="Paytone One"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14" Target="../media/image48.png" Type="http://schemas.openxmlformats.org/officeDocument/2006/relationships/image"/><Relationship Id="rId15" Target="../media/image49.sv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11" Target="../media/image58.png" Type="http://schemas.openxmlformats.org/officeDocument/2006/relationships/image"/><Relationship Id="rId2" Target="../media/image50.png" Type="http://schemas.openxmlformats.org/officeDocument/2006/relationships/image"/><Relationship Id="rId3" Target="../media/image51.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35.png" Type="http://schemas.openxmlformats.org/officeDocument/2006/relationships/image"/><Relationship Id="rId9" Target="../media/image5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28470" y="6028364"/>
            <a:ext cx="8431059" cy="950410"/>
          </a:xfrm>
          <a:custGeom>
            <a:avLst/>
            <a:gdLst/>
            <a:ahLst/>
            <a:cxnLst/>
            <a:rect r="r" b="b" t="t" l="l"/>
            <a:pathLst>
              <a:path h="950410" w="8431059">
                <a:moveTo>
                  <a:pt x="0" y="0"/>
                </a:moveTo>
                <a:lnTo>
                  <a:pt x="8431060" y="0"/>
                </a:lnTo>
                <a:lnTo>
                  <a:pt x="8431060" y="950411"/>
                </a:lnTo>
                <a:lnTo>
                  <a:pt x="0" y="9504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54514" y="7509032"/>
            <a:ext cx="3978971" cy="1273271"/>
          </a:xfrm>
          <a:custGeom>
            <a:avLst/>
            <a:gdLst/>
            <a:ahLst/>
            <a:cxnLst/>
            <a:rect r="r" b="b" t="t" l="l"/>
            <a:pathLst>
              <a:path h="1273271" w="39789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1521721" y="685568"/>
            <a:ext cx="15244558" cy="482409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Project 1: </a:t>
            </a:r>
          </a:p>
          <a:p>
            <a:pPr algn="ctr">
              <a:lnSpc>
                <a:spcPts val="12880"/>
              </a:lnSpc>
            </a:pPr>
            <a:r>
              <a:rPr lang="en-US" sz="9200">
                <a:solidFill>
                  <a:srgbClr val="000000"/>
                </a:solidFill>
                <a:latin typeface="Paytone One Bold"/>
              </a:rPr>
              <a:t>Music Generation using 2nd Order Markov Chain</a:t>
            </a:r>
          </a:p>
        </p:txBody>
      </p:sp>
      <p:sp>
        <p:nvSpPr>
          <p:cNvPr name="TextBox 10" id="10"/>
          <p:cNvSpPr txBox="true"/>
          <p:nvPr/>
        </p:nvSpPr>
        <p:spPr>
          <a:xfrm rot="0">
            <a:off x="5457137" y="6081929"/>
            <a:ext cx="7373727" cy="748030"/>
          </a:xfrm>
          <a:prstGeom prst="rect">
            <a:avLst/>
          </a:prstGeom>
        </p:spPr>
        <p:txBody>
          <a:bodyPr anchor="t" rtlCol="false" tIns="0" lIns="0" bIns="0" rIns="0">
            <a:spAutoFit/>
          </a:bodyPr>
          <a:lstStyle/>
          <a:p>
            <a:pPr algn="ctr">
              <a:lnSpc>
                <a:spcPts val="6019"/>
              </a:lnSpc>
            </a:pPr>
            <a:r>
              <a:rPr lang="en-US" sz="4299">
                <a:solidFill>
                  <a:srgbClr val="000000"/>
                </a:solidFill>
                <a:latin typeface="Quicksand"/>
              </a:rPr>
              <a:t>Presented by Louay Farah</a:t>
            </a:r>
          </a:p>
        </p:txBody>
      </p:sp>
      <p:sp>
        <p:nvSpPr>
          <p:cNvPr name="Freeform 11" id="11"/>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666507" y="4556455"/>
            <a:ext cx="7589657" cy="3423970"/>
          </a:xfrm>
          <a:custGeom>
            <a:avLst/>
            <a:gdLst/>
            <a:ahLst/>
            <a:cxnLst/>
            <a:rect r="r" b="b" t="t" l="l"/>
            <a:pathLst>
              <a:path h="3423970" w="7589657">
                <a:moveTo>
                  <a:pt x="0" y="0"/>
                </a:moveTo>
                <a:lnTo>
                  <a:pt x="7589657" y="0"/>
                </a:lnTo>
                <a:lnTo>
                  <a:pt x="7589657" y="3423970"/>
                </a:lnTo>
                <a:lnTo>
                  <a:pt x="0" y="3423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24008" y="1222516"/>
            <a:ext cx="3778884" cy="4856042"/>
          </a:xfrm>
          <a:custGeom>
            <a:avLst/>
            <a:gdLst/>
            <a:ahLst/>
            <a:cxnLst/>
            <a:rect r="r" b="b" t="t" l="l"/>
            <a:pathLst>
              <a:path h="4856042" w="3778884">
                <a:moveTo>
                  <a:pt x="0" y="0"/>
                </a:moveTo>
                <a:lnTo>
                  <a:pt x="3778884" y="0"/>
                </a:lnTo>
                <a:lnTo>
                  <a:pt x="3778884" y="4856041"/>
                </a:lnTo>
                <a:lnTo>
                  <a:pt x="0" y="4856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69592" y="3464558"/>
            <a:ext cx="4363860" cy="5607763"/>
          </a:xfrm>
          <a:custGeom>
            <a:avLst/>
            <a:gdLst/>
            <a:ahLst/>
            <a:cxnLst/>
            <a:rect r="r" b="b" t="t" l="l"/>
            <a:pathLst>
              <a:path h="5607763" w="4363860">
                <a:moveTo>
                  <a:pt x="0" y="0"/>
                </a:moveTo>
                <a:lnTo>
                  <a:pt x="4363859" y="0"/>
                </a:lnTo>
                <a:lnTo>
                  <a:pt x="4363859" y="5607764"/>
                </a:lnTo>
                <a:lnTo>
                  <a:pt x="0" y="5607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96165" y="7376883"/>
            <a:ext cx="2194835" cy="2509686"/>
          </a:xfrm>
          <a:custGeom>
            <a:avLst/>
            <a:gdLst/>
            <a:ahLst/>
            <a:cxnLst/>
            <a:rect r="r" b="b" t="t" l="l"/>
            <a:pathLst>
              <a:path h="2509686" w="2194835">
                <a:moveTo>
                  <a:pt x="0" y="0"/>
                </a:moveTo>
                <a:lnTo>
                  <a:pt x="2194834" y="0"/>
                </a:lnTo>
                <a:lnTo>
                  <a:pt x="2194834" y="2509686"/>
                </a:lnTo>
                <a:lnTo>
                  <a:pt x="0" y="25096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1108" y="1644026"/>
            <a:ext cx="7315200" cy="1820532"/>
          </a:xfrm>
          <a:prstGeom prst="rect">
            <a:avLst/>
          </a:prstGeom>
        </p:spPr>
        <p:txBody>
          <a:bodyPr anchor="t" rtlCol="false" tIns="0" lIns="0" bIns="0" rIns="0">
            <a:spAutoFit/>
          </a:bodyPr>
          <a:lstStyle/>
          <a:p>
            <a:pPr algn="ctr">
              <a:lnSpc>
                <a:spcPts val="7280"/>
              </a:lnSpc>
            </a:pPr>
            <a:r>
              <a:rPr lang="en-US" sz="5200">
                <a:solidFill>
                  <a:srgbClr val="000000"/>
                </a:solidFill>
                <a:latin typeface="Paytone One Bold"/>
              </a:rPr>
              <a:t>What is a 2nd order Markov Chain?</a:t>
            </a:r>
          </a:p>
        </p:txBody>
      </p:sp>
      <p:sp>
        <p:nvSpPr>
          <p:cNvPr name="AutoShape 7" id="7"/>
          <p:cNvSpPr/>
          <p:nvPr/>
        </p:nvSpPr>
        <p:spPr>
          <a:xfrm rot="0">
            <a:off x="2790999" y="9258300"/>
            <a:ext cx="6492240"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2046362" y="5173065"/>
            <a:ext cx="6829946" cy="2124075"/>
          </a:xfrm>
          <a:prstGeom prst="rect">
            <a:avLst/>
          </a:prstGeom>
        </p:spPr>
        <p:txBody>
          <a:bodyPr anchor="t" rtlCol="false" tIns="0" lIns="0" bIns="0" rIns="0">
            <a:spAutoFit/>
          </a:bodyPr>
          <a:lstStyle/>
          <a:p>
            <a:pPr>
              <a:lnSpc>
                <a:spcPts val="4200"/>
              </a:lnSpc>
            </a:pPr>
            <a:r>
              <a:rPr lang="en-US" sz="3000">
                <a:solidFill>
                  <a:srgbClr val="000000"/>
                </a:solidFill>
                <a:latin typeface="Quicksand Bold"/>
              </a:rPr>
              <a:t>I utilized a 2nd order Markov Chain, which is a probabilistic model commonly used in sequence generation tasks.</a:t>
            </a:r>
          </a:p>
        </p:txBody>
      </p:sp>
      <p:sp>
        <p:nvSpPr>
          <p:cNvPr name="TextBox 9" id="9"/>
          <p:cNvSpPr txBox="true"/>
          <p:nvPr/>
        </p:nvSpPr>
        <p:spPr>
          <a:xfrm rot="0">
            <a:off x="9863753" y="2821626"/>
            <a:ext cx="3099393" cy="2929890"/>
          </a:xfrm>
          <a:prstGeom prst="rect">
            <a:avLst/>
          </a:prstGeom>
        </p:spPr>
        <p:txBody>
          <a:bodyPr anchor="t" rtlCol="false" tIns="0" lIns="0" bIns="0" rIns="0">
            <a:spAutoFit/>
          </a:bodyPr>
          <a:lstStyle/>
          <a:p>
            <a:pPr>
              <a:lnSpc>
                <a:spcPts val="3359"/>
              </a:lnSpc>
            </a:pPr>
            <a:r>
              <a:rPr lang="en-US" sz="2400">
                <a:solidFill>
                  <a:srgbClr val="000000"/>
                </a:solidFill>
                <a:latin typeface="Quicksand Bold"/>
              </a:rPr>
              <a:t>In the context of music, this algorithm learns patterns based on the previous two musical events to generate the next event.</a:t>
            </a:r>
          </a:p>
        </p:txBody>
      </p:sp>
      <p:sp>
        <p:nvSpPr>
          <p:cNvPr name="TextBox 10" id="10"/>
          <p:cNvSpPr txBox="true"/>
          <p:nvPr/>
        </p:nvSpPr>
        <p:spPr>
          <a:xfrm rot="0">
            <a:off x="13912492" y="5282736"/>
            <a:ext cx="3859678" cy="3348990"/>
          </a:xfrm>
          <a:prstGeom prst="rect">
            <a:avLst/>
          </a:prstGeom>
        </p:spPr>
        <p:txBody>
          <a:bodyPr anchor="t" rtlCol="false" tIns="0" lIns="0" bIns="0" rIns="0">
            <a:spAutoFit/>
          </a:bodyPr>
          <a:lstStyle/>
          <a:p>
            <a:pPr>
              <a:lnSpc>
                <a:spcPts val="3359"/>
              </a:lnSpc>
            </a:pPr>
            <a:r>
              <a:rPr lang="en-US" sz="2400">
                <a:solidFill>
                  <a:srgbClr val="000000"/>
                </a:solidFill>
                <a:latin typeface="Quicksand Bold"/>
              </a:rPr>
              <a:t>This approach enables the algorithm to capture higher-order dependencies and create compositions that reflect the musical patterns present in the provided corpus.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157271" y="4402228"/>
            <a:ext cx="14131072" cy="3794760"/>
          </a:xfrm>
          <a:prstGeom prst="rect">
            <a:avLst/>
          </a:prstGeom>
        </p:spPr>
        <p:txBody>
          <a:bodyPr anchor="t" rtlCol="false" tIns="0" lIns="0" bIns="0" rIns="0">
            <a:spAutoFit/>
          </a:bodyPr>
          <a:lstStyle/>
          <a:p>
            <a:pPr algn="ctr">
              <a:lnSpc>
                <a:spcPts val="5040"/>
              </a:lnSpc>
            </a:pPr>
            <a:r>
              <a:rPr lang="en-US" sz="3600">
                <a:solidFill>
                  <a:srgbClr val="000000"/>
                </a:solidFill>
                <a:latin typeface="Quicksand Bold"/>
              </a:rPr>
              <a:t>Now, let's move on to a live demonstration of the music generation process. I will showcase the algorithm's ability to generate MIDI files based on the Godfather theme. Through this demo, you will witness how the algorithm captures the essence of the original theme and generates new compositions with variations and personal touches.</a:t>
            </a:r>
          </a:p>
        </p:txBody>
      </p:sp>
      <p:sp>
        <p:nvSpPr>
          <p:cNvPr name="TextBox 10" id="10"/>
          <p:cNvSpPr txBox="true"/>
          <p:nvPr/>
        </p:nvSpPr>
        <p:spPr>
          <a:xfrm rot="0">
            <a:off x="5192893" y="857250"/>
            <a:ext cx="805982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a:rPr>
              <a:t>Live Demo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6029" y="3195120"/>
            <a:ext cx="12440720" cy="5750092"/>
          </a:xfrm>
          <a:custGeom>
            <a:avLst/>
            <a:gdLst/>
            <a:ahLst/>
            <a:cxnLst/>
            <a:rect r="r" b="b" t="t" l="l"/>
            <a:pathLst>
              <a:path h="5750092" w="12440720">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90775" y="1217295"/>
            <a:ext cx="83064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Pros</a:t>
            </a:r>
          </a:p>
        </p:txBody>
      </p:sp>
      <p:sp>
        <p:nvSpPr>
          <p:cNvPr name="TextBox 5" id="5"/>
          <p:cNvSpPr txBox="true"/>
          <p:nvPr/>
        </p:nvSpPr>
        <p:spPr>
          <a:xfrm rot="0">
            <a:off x="4475732" y="3780637"/>
            <a:ext cx="10182061" cy="1362863"/>
          </a:xfrm>
          <a:prstGeom prst="rect">
            <a:avLst/>
          </a:prstGeom>
        </p:spPr>
        <p:txBody>
          <a:bodyPr anchor="t" rtlCol="false" tIns="0" lIns="0" bIns="0" rIns="0">
            <a:spAutoFit/>
          </a:bodyPr>
          <a:lstStyle/>
          <a:p>
            <a:pPr>
              <a:lnSpc>
                <a:spcPts val="3631"/>
              </a:lnSpc>
            </a:pPr>
            <a:r>
              <a:rPr lang="en-US" sz="2593">
                <a:solidFill>
                  <a:srgbClr val="000000"/>
                </a:solidFill>
                <a:latin typeface="Quicksand Bold"/>
              </a:rPr>
              <a:t>Captures higher-order dependencies: The algorithm takes into account the previous two musical events, allowing it to capture more complex musical patterns.</a:t>
            </a:r>
          </a:p>
        </p:txBody>
      </p:sp>
      <p:sp>
        <p:nvSpPr>
          <p:cNvPr name="TextBox 6" id="6"/>
          <p:cNvSpPr txBox="true"/>
          <p:nvPr/>
        </p:nvSpPr>
        <p:spPr>
          <a:xfrm rot="0">
            <a:off x="4475732" y="6868468"/>
            <a:ext cx="10182061" cy="1362863"/>
          </a:xfrm>
          <a:prstGeom prst="rect">
            <a:avLst/>
          </a:prstGeom>
        </p:spPr>
        <p:txBody>
          <a:bodyPr anchor="t" rtlCol="false" tIns="0" lIns="0" bIns="0" rIns="0">
            <a:spAutoFit/>
          </a:bodyPr>
          <a:lstStyle/>
          <a:p>
            <a:pPr>
              <a:lnSpc>
                <a:spcPts val="3631"/>
              </a:lnSpc>
            </a:pPr>
            <a:r>
              <a:rPr lang="en-US" sz="2593">
                <a:solidFill>
                  <a:srgbClr val="000000"/>
                </a:solidFill>
                <a:latin typeface="Quicksand Bold"/>
              </a:rPr>
              <a:t>Relatively simple implementation: The algorithm's simplicity makes it accessible and easy to implement in music generation projects.</a:t>
            </a:r>
          </a:p>
        </p:txBody>
      </p:sp>
      <p:sp>
        <p:nvSpPr>
          <p:cNvPr name="TextBox 7" id="7"/>
          <p:cNvSpPr txBox="true"/>
          <p:nvPr/>
        </p:nvSpPr>
        <p:spPr>
          <a:xfrm rot="0">
            <a:off x="2663601" y="3472123"/>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1.</a:t>
            </a:r>
          </a:p>
        </p:txBody>
      </p:sp>
      <p:sp>
        <p:nvSpPr>
          <p:cNvPr name="TextBox 8" id="8"/>
          <p:cNvSpPr txBox="true"/>
          <p:nvPr/>
        </p:nvSpPr>
        <p:spPr>
          <a:xfrm rot="0">
            <a:off x="2663601" y="6664787"/>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6029" y="3195120"/>
            <a:ext cx="12440720" cy="5750092"/>
          </a:xfrm>
          <a:custGeom>
            <a:avLst/>
            <a:gdLst/>
            <a:ahLst/>
            <a:cxnLst/>
            <a:rect r="r" b="b" t="t" l="l"/>
            <a:pathLst>
              <a:path h="5750092" w="12440720">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90775" y="1217295"/>
            <a:ext cx="83064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Cons</a:t>
            </a:r>
          </a:p>
        </p:txBody>
      </p:sp>
      <p:sp>
        <p:nvSpPr>
          <p:cNvPr name="TextBox 5" id="5"/>
          <p:cNvSpPr txBox="true"/>
          <p:nvPr/>
        </p:nvSpPr>
        <p:spPr>
          <a:xfrm rot="0">
            <a:off x="4475732" y="3780637"/>
            <a:ext cx="10182061" cy="1362863"/>
          </a:xfrm>
          <a:prstGeom prst="rect">
            <a:avLst/>
          </a:prstGeom>
        </p:spPr>
        <p:txBody>
          <a:bodyPr anchor="t" rtlCol="false" tIns="0" lIns="0" bIns="0" rIns="0">
            <a:spAutoFit/>
          </a:bodyPr>
          <a:lstStyle/>
          <a:p>
            <a:pPr>
              <a:lnSpc>
                <a:spcPts val="3631"/>
              </a:lnSpc>
            </a:pPr>
            <a:r>
              <a:rPr lang="en-US" sz="2593">
                <a:solidFill>
                  <a:srgbClr val="000000"/>
                </a:solidFill>
                <a:latin typeface="Quicksand Bold"/>
              </a:rPr>
              <a:t>Limited long-term coherence: While the algorithm captures short-term dependencies effectively, its ability to maintain long-term coherence may be limited.</a:t>
            </a:r>
          </a:p>
        </p:txBody>
      </p:sp>
      <p:sp>
        <p:nvSpPr>
          <p:cNvPr name="TextBox 6" id="6"/>
          <p:cNvSpPr txBox="true"/>
          <p:nvPr/>
        </p:nvSpPr>
        <p:spPr>
          <a:xfrm rot="0">
            <a:off x="4475732" y="6868468"/>
            <a:ext cx="10182061" cy="1362863"/>
          </a:xfrm>
          <a:prstGeom prst="rect">
            <a:avLst/>
          </a:prstGeom>
        </p:spPr>
        <p:txBody>
          <a:bodyPr anchor="t" rtlCol="false" tIns="0" lIns="0" bIns="0" rIns="0">
            <a:spAutoFit/>
          </a:bodyPr>
          <a:lstStyle/>
          <a:p>
            <a:pPr>
              <a:lnSpc>
                <a:spcPts val="3631"/>
              </a:lnSpc>
            </a:pPr>
            <a:r>
              <a:rPr lang="en-US" sz="2593">
                <a:solidFill>
                  <a:srgbClr val="000000"/>
                </a:solidFill>
                <a:latin typeface="Quicksand Bold"/>
              </a:rPr>
              <a:t>Lack of creativity and originality: The algorithm relies solely on the patterns observed in the corpus and may not produce highly original compositions.</a:t>
            </a:r>
          </a:p>
        </p:txBody>
      </p:sp>
      <p:sp>
        <p:nvSpPr>
          <p:cNvPr name="TextBox 7" id="7"/>
          <p:cNvSpPr txBox="true"/>
          <p:nvPr/>
        </p:nvSpPr>
        <p:spPr>
          <a:xfrm rot="0">
            <a:off x="2663601" y="3472123"/>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1.</a:t>
            </a:r>
          </a:p>
        </p:txBody>
      </p:sp>
      <p:sp>
        <p:nvSpPr>
          <p:cNvPr name="TextBox 8" id="8"/>
          <p:cNvSpPr txBox="true"/>
          <p:nvPr/>
        </p:nvSpPr>
        <p:spPr>
          <a:xfrm rot="0">
            <a:off x="2663601" y="6664787"/>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726247"/>
            <a:ext cx="16230600" cy="7532053"/>
            <a:chOff x="0" y="0"/>
            <a:chExt cx="4274726" cy="1983751"/>
          </a:xfrm>
        </p:grpSpPr>
        <p:sp>
          <p:nvSpPr>
            <p:cNvPr name="Freeform 3" id="3"/>
            <p:cNvSpPr/>
            <p:nvPr/>
          </p:nvSpPr>
          <p:spPr>
            <a:xfrm flipH="false" flipV="false" rot="0">
              <a:off x="0" y="0"/>
              <a:ext cx="4274726" cy="1983751"/>
            </a:xfrm>
            <a:custGeom>
              <a:avLst/>
              <a:gdLst/>
              <a:ahLst/>
              <a:cxnLst/>
              <a:rect r="r" b="b" t="t" l="l"/>
              <a:pathLst>
                <a:path h="1983751" w="4274726">
                  <a:moveTo>
                    <a:pt x="0" y="0"/>
                  </a:moveTo>
                  <a:lnTo>
                    <a:pt x="4274726" y="0"/>
                  </a:lnTo>
                  <a:lnTo>
                    <a:pt x="4274726" y="1983751"/>
                  </a:lnTo>
                  <a:lnTo>
                    <a:pt x="0" y="1983751"/>
                  </a:ln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013372" y="1028700"/>
            <a:ext cx="8261255" cy="1430253"/>
            <a:chOff x="0" y="0"/>
            <a:chExt cx="2175804" cy="376692"/>
          </a:xfrm>
        </p:grpSpPr>
        <p:sp>
          <p:nvSpPr>
            <p:cNvPr name="Freeform 6" id="6"/>
            <p:cNvSpPr/>
            <p:nvPr/>
          </p:nvSpPr>
          <p:spPr>
            <a:xfrm flipH="false" flipV="false" rot="0">
              <a:off x="0" y="0"/>
              <a:ext cx="2175804" cy="376692"/>
            </a:xfrm>
            <a:custGeom>
              <a:avLst/>
              <a:gdLst/>
              <a:ahLst/>
              <a:cxnLst/>
              <a:rect r="r" b="b" t="t" l="l"/>
              <a:pathLst>
                <a:path h="376692" w="2175804">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5400000">
            <a:off x="-2087707" y="5482749"/>
            <a:ext cx="6834211" cy="0"/>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TextBox 12" id="12"/>
          <p:cNvSpPr txBox="true"/>
          <p:nvPr/>
        </p:nvSpPr>
        <p:spPr>
          <a:xfrm rot="0">
            <a:off x="5707800" y="866775"/>
            <a:ext cx="6850802" cy="1434459"/>
          </a:xfrm>
          <a:prstGeom prst="rect">
            <a:avLst/>
          </a:prstGeom>
        </p:spPr>
        <p:txBody>
          <a:bodyPr anchor="t" rtlCol="false" tIns="0" lIns="0" bIns="0" rIns="0">
            <a:spAutoFit/>
          </a:bodyPr>
          <a:lstStyle/>
          <a:p>
            <a:pPr algn="ctr">
              <a:lnSpc>
                <a:spcPts val="11760"/>
              </a:lnSpc>
            </a:pPr>
            <a:r>
              <a:rPr lang="en-US" sz="8400">
                <a:solidFill>
                  <a:srgbClr val="FFFFFF"/>
                </a:solidFill>
                <a:latin typeface="Paytone One Bold"/>
              </a:rPr>
              <a:t>Future Work</a:t>
            </a:r>
          </a:p>
        </p:txBody>
      </p:sp>
      <p:sp>
        <p:nvSpPr>
          <p:cNvPr name="TextBox 13" id="13"/>
          <p:cNvSpPr txBox="true"/>
          <p:nvPr/>
        </p:nvSpPr>
        <p:spPr>
          <a:xfrm rot="0">
            <a:off x="1871896" y="2715376"/>
            <a:ext cx="14701822" cy="6261460"/>
          </a:xfrm>
          <a:prstGeom prst="rect">
            <a:avLst/>
          </a:prstGeom>
        </p:spPr>
        <p:txBody>
          <a:bodyPr anchor="t" rtlCol="false" tIns="0" lIns="0" bIns="0" rIns="0">
            <a:spAutoFit/>
          </a:bodyPr>
          <a:lstStyle/>
          <a:p>
            <a:pPr marL="698614" indent="-349307" lvl="1">
              <a:lnSpc>
                <a:spcPts val="4530"/>
              </a:lnSpc>
              <a:buFont typeface="Arial"/>
              <a:buChar char="•"/>
            </a:pPr>
            <a:r>
              <a:rPr lang="en-US" sz="3235">
                <a:solidFill>
                  <a:srgbClr val="000000"/>
                </a:solidFill>
                <a:latin typeface="Quicksand Bold"/>
              </a:rPr>
              <a:t>Incorporating more complex musical elements: Expand the algorithm to consider additional musical elements such as dynamics, articulation, and phrasing for more nuanced compositions.</a:t>
            </a:r>
          </a:p>
          <a:p>
            <a:pPr marL="698614" indent="-349307" lvl="1">
              <a:lnSpc>
                <a:spcPts val="4530"/>
              </a:lnSpc>
              <a:buFont typeface="Arial"/>
              <a:buChar char="•"/>
            </a:pPr>
            <a:r>
              <a:rPr lang="en-US" sz="3235">
                <a:solidFill>
                  <a:srgbClr val="000000"/>
                </a:solidFill>
                <a:latin typeface="Quicksand Bold"/>
              </a:rPr>
              <a:t>Exploring hybrid approaches: Combine the 2nd order Markov Chain algorithm with other AI techniques, such as neural networks or evolutionary algorithms, to enhance the generation process and foster more creative output.</a:t>
            </a:r>
          </a:p>
          <a:p>
            <a:pPr marL="698614" indent="-349307" lvl="1">
              <a:lnSpc>
                <a:spcPts val="4530"/>
              </a:lnSpc>
              <a:buFont typeface="Arial"/>
              <a:buChar char="•"/>
            </a:pPr>
            <a:r>
              <a:rPr lang="en-US" sz="3235">
                <a:solidFill>
                  <a:srgbClr val="000000"/>
                </a:solidFill>
                <a:latin typeface="Quicksand Bold"/>
              </a:rPr>
              <a:t>Incorporating user preferences: Develop methods to incorporate user input or preferences into the generation process, allowing for interactive and personalized music generation experiences.</a:t>
            </a:r>
          </a:p>
          <a:p>
            <a:pPr>
              <a:lnSpc>
                <a:spcPts val="453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13508" y="2986456"/>
            <a:ext cx="19110882" cy="12543688"/>
          </a:xfrm>
          <a:custGeom>
            <a:avLst/>
            <a:gdLst/>
            <a:ahLst/>
            <a:cxnLst/>
            <a:rect r="r" b="b" t="t" l="l"/>
            <a:pathLst>
              <a:path h="12543688" w="19110882">
                <a:moveTo>
                  <a:pt x="0" y="0"/>
                </a:moveTo>
                <a:lnTo>
                  <a:pt x="19110882" y="0"/>
                </a:lnTo>
                <a:lnTo>
                  <a:pt x="19110882" y="12543688"/>
                </a:lnTo>
                <a:lnTo>
                  <a:pt x="0" y="12543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82622" y="2741669"/>
            <a:ext cx="6718623" cy="4114800"/>
          </a:xfrm>
          <a:custGeom>
            <a:avLst/>
            <a:gdLst/>
            <a:ahLst/>
            <a:cxnLst/>
            <a:rect r="r" b="b" t="t" l="l"/>
            <a:pathLst>
              <a:path h="4114800" w="6718623">
                <a:moveTo>
                  <a:pt x="0" y="0"/>
                </a:moveTo>
                <a:lnTo>
                  <a:pt x="6718622" y="0"/>
                </a:lnTo>
                <a:lnTo>
                  <a:pt x="671862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45578" y="2401725"/>
            <a:ext cx="2263211" cy="2741775"/>
          </a:xfrm>
          <a:custGeom>
            <a:avLst/>
            <a:gdLst/>
            <a:ahLst/>
            <a:cxnLst/>
            <a:rect r="r" b="b" t="t" l="l"/>
            <a:pathLst>
              <a:path h="2741775" w="2263211">
                <a:moveTo>
                  <a:pt x="0" y="0"/>
                </a:moveTo>
                <a:lnTo>
                  <a:pt x="2263211" y="0"/>
                </a:lnTo>
                <a:lnTo>
                  <a:pt x="2263211" y="2741775"/>
                </a:lnTo>
                <a:lnTo>
                  <a:pt x="0" y="2741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272473" y="5143500"/>
            <a:ext cx="1864579" cy="2589694"/>
          </a:xfrm>
          <a:custGeom>
            <a:avLst/>
            <a:gdLst/>
            <a:ahLst/>
            <a:cxnLst/>
            <a:rect r="r" b="b" t="t" l="l"/>
            <a:pathLst>
              <a:path h="2589694" w="1864579">
                <a:moveTo>
                  <a:pt x="0" y="0"/>
                </a:moveTo>
                <a:lnTo>
                  <a:pt x="1864580" y="0"/>
                </a:lnTo>
                <a:lnTo>
                  <a:pt x="1864580" y="2589694"/>
                </a:lnTo>
                <a:lnTo>
                  <a:pt x="0" y="25896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204763" y="6856469"/>
            <a:ext cx="7990040" cy="7200900"/>
          </a:xfrm>
          <a:custGeom>
            <a:avLst/>
            <a:gdLst/>
            <a:ahLst/>
            <a:cxnLst/>
            <a:rect r="r" b="b" t="t" l="l"/>
            <a:pathLst>
              <a:path h="7200900" w="7990040">
                <a:moveTo>
                  <a:pt x="0" y="0"/>
                </a:moveTo>
                <a:lnTo>
                  <a:pt x="7990040" y="0"/>
                </a:lnTo>
                <a:lnTo>
                  <a:pt x="7990040" y="7200900"/>
                </a:lnTo>
                <a:lnTo>
                  <a:pt x="0" y="72009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32578" y="-888991"/>
            <a:ext cx="7315200" cy="2469762"/>
          </a:xfrm>
          <a:custGeom>
            <a:avLst/>
            <a:gdLst/>
            <a:ahLst/>
            <a:cxnLst/>
            <a:rect r="r" b="b" t="t" l="l"/>
            <a:pathLst>
              <a:path h="2469762" w="7315200">
                <a:moveTo>
                  <a:pt x="0" y="0"/>
                </a:moveTo>
                <a:lnTo>
                  <a:pt x="7315200" y="0"/>
                </a:lnTo>
                <a:lnTo>
                  <a:pt x="7315200" y="2469762"/>
                </a:lnTo>
                <a:lnTo>
                  <a:pt x="0" y="24697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86028" y="345890"/>
            <a:ext cx="2687386" cy="2335582"/>
          </a:xfrm>
          <a:custGeom>
            <a:avLst/>
            <a:gdLst/>
            <a:ahLst/>
            <a:cxnLst/>
            <a:rect r="r" b="b" t="t" l="l"/>
            <a:pathLst>
              <a:path h="2335582" w="2687386">
                <a:moveTo>
                  <a:pt x="0" y="0"/>
                </a:moveTo>
                <a:lnTo>
                  <a:pt x="2687386" y="0"/>
                </a:lnTo>
                <a:lnTo>
                  <a:pt x="2687386" y="2335583"/>
                </a:lnTo>
                <a:lnTo>
                  <a:pt x="0" y="233558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7015527" y="3896437"/>
            <a:ext cx="4256947" cy="1929089"/>
          </a:xfrm>
          <a:prstGeom prst="rect">
            <a:avLst/>
          </a:prstGeom>
        </p:spPr>
        <p:txBody>
          <a:bodyPr anchor="t" rtlCol="false" tIns="0" lIns="0" bIns="0" rIns="0">
            <a:spAutoFit/>
          </a:bodyPr>
          <a:lstStyle/>
          <a:p>
            <a:pPr algn="ctr">
              <a:lnSpc>
                <a:spcPts val="7449"/>
              </a:lnSpc>
            </a:pPr>
            <a:r>
              <a:rPr lang="en-US" sz="7303">
                <a:solidFill>
                  <a:srgbClr val="000000"/>
                </a:solidFill>
                <a:latin typeface="Paytone One Bold"/>
              </a:rPr>
              <a:t>Question Time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916319" y="0"/>
            <a:ext cx="10602160" cy="10602160"/>
          </a:xfrm>
          <a:custGeom>
            <a:avLst/>
            <a:gdLst/>
            <a:ahLst/>
            <a:cxnLst/>
            <a:rect r="r" b="b" t="t" l="l"/>
            <a:pathLst>
              <a:path h="10602160" w="10602160">
                <a:moveTo>
                  <a:pt x="0" y="0"/>
                </a:moveTo>
                <a:lnTo>
                  <a:pt x="10602159" y="0"/>
                </a:lnTo>
                <a:lnTo>
                  <a:pt x="10602159"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3400454"/>
            <a:ext cx="7315200" cy="2739875"/>
          </a:xfrm>
          <a:custGeom>
            <a:avLst/>
            <a:gdLst/>
            <a:ahLst/>
            <a:cxnLst/>
            <a:rect r="r" b="b" t="t" l="l"/>
            <a:pathLst>
              <a:path h="2739875" w="7315200">
                <a:moveTo>
                  <a:pt x="0" y="0"/>
                </a:moveTo>
                <a:lnTo>
                  <a:pt x="7315200" y="0"/>
                </a:lnTo>
                <a:lnTo>
                  <a:pt x="7315200" y="2739875"/>
                </a:lnTo>
                <a:lnTo>
                  <a:pt x="0" y="2739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75691">
            <a:off x="12020804" y="4829449"/>
            <a:ext cx="1932233" cy="1939285"/>
          </a:xfrm>
          <a:custGeom>
            <a:avLst/>
            <a:gdLst/>
            <a:ahLst/>
            <a:cxnLst/>
            <a:rect r="r" b="b" t="t" l="l"/>
            <a:pathLst>
              <a:path h="1939285" w="1932233">
                <a:moveTo>
                  <a:pt x="0" y="0"/>
                </a:moveTo>
                <a:lnTo>
                  <a:pt x="1932233" y="0"/>
                </a:lnTo>
                <a:lnTo>
                  <a:pt x="1932233" y="1939285"/>
                </a:lnTo>
                <a:lnTo>
                  <a:pt x="0" y="19392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6596" y="0"/>
            <a:ext cx="782104" cy="3400454"/>
          </a:xfrm>
          <a:custGeom>
            <a:avLst/>
            <a:gdLst/>
            <a:ahLst/>
            <a:cxnLst/>
            <a:rect r="r" b="b" t="t" l="l"/>
            <a:pathLst>
              <a:path h="3400454" w="782104">
                <a:moveTo>
                  <a:pt x="0" y="0"/>
                </a:moveTo>
                <a:lnTo>
                  <a:pt x="782104" y="0"/>
                </a:lnTo>
                <a:lnTo>
                  <a:pt x="782104" y="3400454"/>
                </a:lnTo>
                <a:lnTo>
                  <a:pt x="0" y="3400454"/>
                </a:lnTo>
                <a:lnTo>
                  <a:pt x="0" y="0"/>
                </a:lnTo>
                <a:close/>
              </a:path>
            </a:pathLst>
          </a:custGeom>
          <a:blipFill>
            <a:blip r:embed="rId8"/>
            <a:stretch>
              <a:fillRect l="0" t="0" r="0" b="0"/>
            </a:stretch>
          </a:blipFill>
        </p:spPr>
      </p:sp>
      <p:sp>
        <p:nvSpPr>
          <p:cNvPr name="Freeform 6" id="6"/>
          <p:cNvSpPr/>
          <p:nvPr/>
        </p:nvSpPr>
        <p:spPr>
          <a:xfrm flipH="false" flipV="false" rot="0">
            <a:off x="7685840" y="0"/>
            <a:ext cx="10602160" cy="10602160"/>
          </a:xfrm>
          <a:custGeom>
            <a:avLst/>
            <a:gdLst/>
            <a:ahLst/>
            <a:cxnLst/>
            <a:rect r="r" b="b" t="t" l="l"/>
            <a:pathLst>
              <a:path h="10602160" w="10602160">
                <a:moveTo>
                  <a:pt x="0" y="0"/>
                </a:moveTo>
                <a:lnTo>
                  <a:pt x="10602160" y="0"/>
                </a:lnTo>
                <a:lnTo>
                  <a:pt x="10602160"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00666" y="7574008"/>
            <a:ext cx="2658732" cy="2712992"/>
          </a:xfrm>
          <a:custGeom>
            <a:avLst/>
            <a:gdLst/>
            <a:ahLst/>
            <a:cxnLst/>
            <a:rect r="r" b="b" t="t" l="l"/>
            <a:pathLst>
              <a:path h="2712992" w="2658732">
                <a:moveTo>
                  <a:pt x="0" y="0"/>
                </a:moveTo>
                <a:lnTo>
                  <a:pt x="2658732" y="0"/>
                </a:lnTo>
                <a:lnTo>
                  <a:pt x="2658732" y="2712992"/>
                </a:lnTo>
                <a:lnTo>
                  <a:pt x="0" y="27129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0">
            <a:off x="15416962" y="-714612"/>
            <a:ext cx="3684676" cy="3486625"/>
          </a:xfrm>
          <a:custGeom>
            <a:avLst/>
            <a:gdLst/>
            <a:ahLst/>
            <a:cxnLst/>
            <a:rect r="r" b="b" t="t" l="l"/>
            <a:pathLst>
              <a:path h="3486625" w="3684676">
                <a:moveTo>
                  <a:pt x="3684676" y="0"/>
                </a:moveTo>
                <a:lnTo>
                  <a:pt x="0" y="0"/>
                </a:lnTo>
                <a:lnTo>
                  <a:pt x="0" y="3486624"/>
                </a:lnTo>
                <a:lnTo>
                  <a:pt x="3684676" y="3486624"/>
                </a:lnTo>
                <a:lnTo>
                  <a:pt x="3684676" y="0"/>
                </a:lnTo>
                <a:close/>
              </a:path>
            </a:pathLst>
          </a:custGeom>
          <a:blipFill>
            <a:blip r:embed="rId11"/>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DAFnp_1-DSw</dc:identifier>
  <dcterms:modified xsi:type="dcterms:W3CDTF">2011-08-01T06:04:30Z</dcterms:modified>
  <cp:revision>1</cp:revision>
  <dc:title>Project 1: Music Generation using 2nd Order Markov Chain</dc:title>
</cp:coreProperties>
</file>