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Quicksand" charset="1" panose="00000500000000000000"/>
      <p:regular r:id="rId12"/>
    </p:embeddedFont>
    <p:embeddedFont>
      <p:font typeface="Quicksand Bold" charset="1" panose="00000800000000000000"/>
      <p:regular r:id="rId13"/>
    </p:embeddedFont>
    <p:embeddedFont>
      <p:font typeface="Quicksand Light" charset="1" panose="00000400000000000000"/>
      <p:regular r:id="rId14"/>
    </p:embeddedFont>
    <p:embeddedFont>
      <p:font typeface="Quicksand Medium" charset="1" panose="00000600000000000000"/>
      <p:regular r:id="rId15"/>
    </p:embeddedFont>
    <p:embeddedFont>
      <p:font typeface="Paytone One"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12" Target="../media/image46.png" Type="http://schemas.openxmlformats.org/officeDocument/2006/relationships/image"/><Relationship Id="rId13" Target="../media/image47.svg" Type="http://schemas.openxmlformats.org/officeDocument/2006/relationships/image"/><Relationship Id="rId14" Target="../media/image48.png" Type="http://schemas.openxmlformats.org/officeDocument/2006/relationships/image"/><Relationship Id="rId15" Target="../media/image49.svg" Type="http://schemas.openxmlformats.org/officeDocument/2006/relationships/image"/><Relationship Id="rId2" Target="../media/image36.png" Type="http://schemas.openxmlformats.org/officeDocument/2006/relationships/image"/><Relationship Id="rId3" Target="../media/image37.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7.svg" Type="http://schemas.openxmlformats.org/officeDocument/2006/relationships/image"/><Relationship Id="rId11" Target="../media/image58.png" Type="http://schemas.openxmlformats.org/officeDocument/2006/relationships/image"/><Relationship Id="rId2" Target="../media/image50.png" Type="http://schemas.openxmlformats.org/officeDocument/2006/relationships/image"/><Relationship Id="rId3" Target="../media/image51.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35.png" Type="http://schemas.openxmlformats.org/officeDocument/2006/relationships/image"/><Relationship Id="rId9" Target="../media/image5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580789" y="0"/>
            <a:ext cx="4701724" cy="2222633"/>
          </a:xfrm>
          <a:custGeom>
            <a:avLst/>
            <a:gdLst/>
            <a:ahLst/>
            <a:cxnLst/>
            <a:rect r="r" b="b" t="t" l="l"/>
            <a:pathLst>
              <a:path h="2222633" w="4701724">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28470" y="6028364"/>
            <a:ext cx="8431059" cy="950410"/>
          </a:xfrm>
          <a:custGeom>
            <a:avLst/>
            <a:gdLst/>
            <a:ahLst/>
            <a:cxnLst/>
            <a:rect r="r" b="b" t="t" l="l"/>
            <a:pathLst>
              <a:path h="950410" w="8431059">
                <a:moveTo>
                  <a:pt x="0" y="0"/>
                </a:moveTo>
                <a:lnTo>
                  <a:pt x="8431060" y="0"/>
                </a:lnTo>
                <a:lnTo>
                  <a:pt x="8431060" y="950411"/>
                </a:lnTo>
                <a:lnTo>
                  <a:pt x="0" y="9504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54514" y="7509032"/>
            <a:ext cx="3978971" cy="1273271"/>
          </a:xfrm>
          <a:custGeom>
            <a:avLst/>
            <a:gdLst/>
            <a:ahLst/>
            <a:cxnLst/>
            <a:rect r="r" b="b" t="t" l="l"/>
            <a:pathLst>
              <a:path h="1273271" w="3978971">
                <a:moveTo>
                  <a:pt x="0" y="0"/>
                </a:moveTo>
                <a:lnTo>
                  <a:pt x="3978972" y="0"/>
                </a:lnTo>
                <a:lnTo>
                  <a:pt x="3978972" y="1273271"/>
                </a:lnTo>
                <a:lnTo>
                  <a:pt x="0" y="12732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423086">
            <a:off x="166746" y="-4626437"/>
            <a:ext cx="5323671" cy="7857779"/>
          </a:xfrm>
          <a:custGeom>
            <a:avLst/>
            <a:gdLst/>
            <a:ahLst/>
            <a:cxnLst/>
            <a:rect r="r" b="b" t="t" l="l"/>
            <a:pathLst>
              <a:path h="7857779" w="5323671">
                <a:moveTo>
                  <a:pt x="0" y="0"/>
                </a:moveTo>
                <a:lnTo>
                  <a:pt x="5323671" y="0"/>
                </a:lnTo>
                <a:lnTo>
                  <a:pt x="5323671" y="7857780"/>
                </a:lnTo>
                <a:lnTo>
                  <a:pt x="0" y="78577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124406" y="7950069"/>
            <a:ext cx="5614490" cy="4130953"/>
          </a:xfrm>
          <a:custGeom>
            <a:avLst/>
            <a:gdLst/>
            <a:ahLst/>
            <a:cxnLst/>
            <a:rect r="r" b="b" t="t" l="l"/>
            <a:pathLst>
              <a:path h="4130953" w="5614490">
                <a:moveTo>
                  <a:pt x="0" y="0"/>
                </a:moveTo>
                <a:lnTo>
                  <a:pt x="5614490" y="0"/>
                </a:lnTo>
                <a:lnTo>
                  <a:pt x="5614490" y="4130953"/>
                </a:lnTo>
                <a:lnTo>
                  <a:pt x="0" y="41309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8897882">
            <a:off x="15681947" y="7636750"/>
            <a:ext cx="3154705" cy="2291105"/>
          </a:xfrm>
          <a:custGeom>
            <a:avLst/>
            <a:gdLst/>
            <a:ahLst/>
            <a:cxnLst/>
            <a:rect r="r" b="b" t="t" l="l"/>
            <a:pathLst>
              <a:path h="2291105" w="3154705">
                <a:moveTo>
                  <a:pt x="0" y="0"/>
                </a:moveTo>
                <a:lnTo>
                  <a:pt x="3154706" y="0"/>
                </a:lnTo>
                <a:lnTo>
                  <a:pt x="3154706" y="2291105"/>
                </a:lnTo>
                <a:lnTo>
                  <a:pt x="0" y="22911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89017" y="6978775"/>
            <a:ext cx="5181796" cy="5106425"/>
          </a:xfrm>
          <a:custGeom>
            <a:avLst/>
            <a:gdLst/>
            <a:ahLst/>
            <a:cxnLst/>
            <a:rect r="r" b="b" t="t" l="l"/>
            <a:pathLst>
              <a:path h="5106425" w="5181796">
                <a:moveTo>
                  <a:pt x="0" y="0"/>
                </a:moveTo>
                <a:lnTo>
                  <a:pt x="5181796" y="0"/>
                </a:lnTo>
                <a:lnTo>
                  <a:pt x="5181796" y="5106424"/>
                </a:lnTo>
                <a:lnTo>
                  <a:pt x="0" y="510642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1521721" y="685568"/>
            <a:ext cx="15244558" cy="482409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Project 2: </a:t>
            </a:r>
          </a:p>
          <a:p>
            <a:pPr algn="ctr">
              <a:lnSpc>
                <a:spcPts val="12880"/>
              </a:lnSpc>
            </a:pPr>
            <a:r>
              <a:rPr lang="en-US" sz="9200">
                <a:solidFill>
                  <a:srgbClr val="000000"/>
                </a:solidFill>
                <a:latin typeface="Paytone One Bold"/>
              </a:rPr>
              <a:t>Music Generation using Genetic Algorithms (GA)</a:t>
            </a:r>
          </a:p>
        </p:txBody>
      </p:sp>
      <p:sp>
        <p:nvSpPr>
          <p:cNvPr name="TextBox 10" id="10"/>
          <p:cNvSpPr txBox="true"/>
          <p:nvPr/>
        </p:nvSpPr>
        <p:spPr>
          <a:xfrm rot="0">
            <a:off x="5457137" y="6081929"/>
            <a:ext cx="7373727" cy="748030"/>
          </a:xfrm>
          <a:prstGeom prst="rect">
            <a:avLst/>
          </a:prstGeom>
        </p:spPr>
        <p:txBody>
          <a:bodyPr anchor="t" rtlCol="false" tIns="0" lIns="0" bIns="0" rIns="0">
            <a:spAutoFit/>
          </a:bodyPr>
          <a:lstStyle/>
          <a:p>
            <a:pPr algn="ctr">
              <a:lnSpc>
                <a:spcPts val="6019"/>
              </a:lnSpc>
            </a:pPr>
            <a:r>
              <a:rPr lang="en-US" sz="4299">
                <a:solidFill>
                  <a:srgbClr val="000000"/>
                </a:solidFill>
                <a:latin typeface="Quicksand Medium"/>
              </a:rPr>
              <a:t>Presented by Louay Farah</a:t>
            </a:r>
          </a:p>
        </p:txBody>
      </p:sp>
      <p:sp>
        <p:nvSpPr>
          <p:cNvPr name="Freeform 11" id="11"/>
          <p:cNvSpPr/>
          <p:nvPr/>
        </p:nvSpPr>
        <p:spPr>
          <a:xfrm flipH="false" flipV="false" rot="4423086">
            <a:off x="-24920" y="-4936755"/>
            <a:ext cx="5323671" cy="7857779"/>
          </a:xfrm>
          <a:custGeom>
            <a:avLst/>
            <a:gdLst/>
            <a:ahLst/>
            <a:cxnLst/>
            <a:rect r="r" b="b" t="t" l="l"/>
            <a:pathLst>
              <a:path h="7857779" w="5323671">
                <a:moveTo>
                  <a:pt x="0" y="0"/>
                </a:moveTo>
                <a:lnTo>
                  <a:pt x="5323671" y="0"/>
                </a:lnTo>
                <a:lnTo>
                  <a:pt x="5323671" y="7857779"/>
                </a:lnTo>
                <a:lnTo>
                  <a:pt x="0" y="785777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667651" y="4556455"/>
            <a:ext cx="7589657" cy="3423970"/>
          </a:xfrm>
          <a:custGeom>
            <a:avLst/>
            <a:gdLst/>
            <a:ahLst/>
            <a:cxnLst/>
            <a:rect r="r" b="b" t="t" l="l"/>
            <a:pathLst>
              <a:path h="3423970" w="7589657">
                <a:moveTo>
                  <a:pt x="0" y="0"/>
                </a:moveTo>
                <a:lnTo>
                  <a:pt x="7589657" y="0"/>
                </a:lnTo>
                <a:lnTo>
                  <a:pt x="7589657" y="3423970"/>
                </a:lnTo>
                <a:lnTo>
                  <a:pt x="0" y="3423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24008" y="1222516"/>
            <a:ext cx="3778884" cy="4856042"/>
          </a:xfrm>
          <a:custGeom>
            <a:avLst/>
            <a:gdLst/>
            <a:ahLst/>
            <a:cxnLst/>
            <a:rect r="r" b="b" t="t" l="l"/>
            <a:pathLst>
              <a:path h="4856042" w="3778884">
                <a:moveTo>
                  <a:pt x="0" y="0"/>
                </a:moveTo>
                <a:lnTo>
                  <a:pt x="3778884" y="0"/>
                </a:lnTo>
                <a:lnTo>
                  <a:pt x="3778884" y="4856041"/>
                </a:lnTo>
                <a:lnTo>
                  <a:pt x="0" y="48560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569592" y="3464558"/>
            <a:ext cx="4363860" cy="5607763"/>
          </a:xfrm>
          <a:custGeom>
            <a:avLst/>
            <a:gdLst/>
            <a:ahLst/>
            <a:cxnLst/>
            <a:rect r="r" b="b" t="t" l="l"/>
            <a:pathLst>
              <a:path h="5607763" w="4363860">
                <a:moveTo>
                  <a:pt x="0" y="0"/>
                </a:moveTo>
                <a:lnTo>
                  <a:pt x="4363859" y="0"/>
                </a:lnTo>
                <a:lnTo>
                  <a:pt x="4363859" y="5607764"/>
                </a:lnTo>
                <a:lnTo>
                  <a:pt x="0" y="5607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96165" y="7376883"/>
            <a:ext cx="2194835" cy="2509686"/>
          </a:xfrm>
          <a:custGeom>
            <a:avLst/>
            <a:gdLst/>
            <a:ahLst/>
            <a:cxnLst/>
            <a:rect r="r" b="b" t="t" l="l"/>
            <a:pathLst>
              <a:path h="2509686" w="2194835">
                <a:moveTo>
                  <a:pt x="0" y="0"/>
                </a:moveTo>
                <a:lnTo>
                  <a:pt x="2194834" y="0"/>
                </a:lnTo>
                <a:lnTo>
                  <a:pt x="2194834" y="2509686"/>
                </a:lnTo>
                <a:lnTo>
                  <a:pt x="0" y="25096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1108" y="1644026"/>
            <a:ext cx="7315200" cy="1820532"/>
          </a:xfrm>
          <a:prstGeom prst="rect">
            <a:avLst/>
          </a:prstGeom>
        </p:spPr>
        <p:txBody>
          <a:bodyPr anchor="t" rtlCol="false" tIns="0" lIns="0" bIns="0" rIns="0">
            <a:spAutoFit/>
          </a:bodyPr>
          <a:lstStyle/>
          <a:p>
            <a:pPr algn="ctr">
              <a:lnSpc>
                <a:spcPts val="7280"/>
              </a:lnSpc>
            </a:pPr>
            <a:r>
              <a:rPr lang="en-US" sz="5200">
                <a:solidFill>
                  <a:srgbClr val="000000"/>
                </a:solidFill>
                <a:latin typeface="Paytone One Bold"/>
              </a:rPr>
              <a:t>What is a Genetic Algorithm?</a:t>
            </a:r>
          </a:p>
        </p:txBody>
      </p:sp>
      <p:sp>
        <p:nvSpPr>
          <p:cNvPr name="AutoShape 7" id="7"/>
          <p:cNvSpPr/>
          <p:nvPr/>
        </p:nvSpPr>
        <p:spPr>
          <a:xfrm rot="0">
            <a:off x="2790999" y="9258300"/>
            <a:ext cx="6492240" cy="0"/>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2046362" y="4882235"/>
            <a:ext cx="6868046" cy="2724785"/>
          </a:xfrm>
          <a:prstGeom prst="rect">
            <a:avLst/>
          </a:prstGeom>
        </p:spPr>
        <p:txBody>
          <a:bodyPr anchor="t" rtlCol="false" tIns="0" lIns="0" bIns="0" rIns="0">
            <a:spAutoFit/>
          </a:bodyPr>
          <a:lstStyle/>
          <a:p>
            <a:pPr>
              <a:lnSpc>
                <a:spcPts val="3640"/>
              </a:lnSpc>
            </a:pPr>
            <a:r>
              <a:rPr lang="en-US" sz="2600">
                <a:solidFill>
                  <a:srgbClr val="000000"/>
                </a:solidFill>
                <a:latin typeface="Quicksand Bold"/>
              </a:rPr>
              <a:t>A genetic algorithm is a search and optimization algorithm inspired by the process of natural selection and genetics. It is a type of evolutionary algorithm that mimics the mechanisms of natural evolution to solve complex problems.</a:t>
            </a:r>
          </a:p>
        </p:txBody>
      </p:sp>
      <p:sp>
        <p:nvSpPr>
          <p:cNvPr name="TextBox 9" id="9"/>
          <p:cNvSpPr txBox="true"/>
          <p:nvPr/>
        </p:nvSpPr>
        <p:spPr>
          <a:xfrm rot="0">
            <a:off x="9776559" y="2714251"/>
            <a:ext cx="3273781" cy="3106420"/>
          </a:xfrm>
          <a:prstGeom prst="rect">
            <a:avLst/>
          </a:prstGeom>
        </p:spPr>
        <p:txBody>
          <a:bodyPr anchor="t" rtlCol="false" tIns="0" lIns="0" bIns="0" rIns="0">
            <a:spAutoFit/>
          </a:bodyPr>
          <a:lstStyle/>
          <a:p>
            <a:pPr>
              <a:lnSpc>
                <a:spcPts val="3080"/>
              </a:lnSpc>
            </a:pPr>
            <a:r>
              <a:rPr lang="en-US" sz="2200">
                <a:solidFill>
                  <a:srgbClr val="000000"/>
                </a:solidFill>
                <a:latin typeface="Quicksand Bold"/>
              </a:rPr>
              <a:t> In a genetic algorithm, a population of potential solutions is iteratively evolved through generations, using techniques such as selection, crossover, and mutation. </a:t>
            </a:r>
          </a:p>
        </p:txBody>
      </p:sp>
      <p:sp>
        <p:nvSpPr>
          <p:cNvPr name="TextBox 10" id="10"/>
          <p:cNvSpPr txBox="true"/>
          <p:nvPr/>
        </p:nvSpPr>
        <p:spPr>
          <a:xfrm rot="0">
            <a:off x="13912492" y="5282736"/>
            <a:ext cx="3859678" cy="3348990"/>
          </a:xfrm>
          <a:prstGeom prst="rect">
            <a:avLst/>
          </a:prstGeom>
        </p:spPr>
        <p:txBody>
          <a:bodyPr anchor="t" rtlCol="false" tIns="0" lIns="0" bIns="0" rIns="0">
            <a:spAutoFit/>
          </a:bodyPr>
          <a:lstStyle/>
          <a:p>
            <a:pPr>
              <a:lnSpc>
                <a:spcPts val="3359"/>
              </a:lnSpc>
            </a:pPr>
            <a:r>
              <a:rPr lang="en-US" sz="2400">
                <a:solidFill>
                  <a:srgbClr val="000000"/>
                </a:solidFill>
                <a:latin typeface="Quicksand Bold"/>
              </a:rPr>
              <a:t>Each individual in the population represents a potential solution, and the algorithm applies the principles of survival of the fittest to guide the search toward better solutions over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2759891"/>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157271" y="3764053"/>
            <a:ext cx="14131072" cy="4432935"/>
          </a:xfrm>
          <a:prstGeom prst="rect">
            <a:avLst/>
          </a:prstGeom>
        </p:spPr>
        <p:txBody>
          <a:bodyPr anchor="t" rtlCol="false" tIns="0" lIns="0" bIns="0" rIns="0">
            <a:spAutoFit/>
          </a:bodyPr>
          <a:lstStyle/>
          <a:p>
            <a:pPr algn="ctr">
              <a:lnSpc>
                <a:spcPts val="5040"/>
              </a:lnSpc>
            </a:pPr>
            <a:r>
              <a:rPr lang="en-US" sz="3600">
                <a:solidFill>
                  <a:srgbClr val="000000"/>
                </a:solidFill>
                <a:latin typeface="Quicksand Bold"/>
              </a:rPr>
              <a:t>In the context of music generation, a genetic algorithm can be applied to generate melodies and musical compositions that exhibit certain desirable qualities. The algorithm treats melodies as individuals in the population and evolves them over generations to optimize their fitness with respect to specific musical criteria. I am using adherence to a given chord progression as fitness criteria.</a:t>
            </a:r>
          </a:p>
        </p:txBody>
      </p:sp>
      <p:sp>
        <p:nvSpPr>
          <p:cNvPr name="TextBox 10" id="10"/>
          <p:cNvSpPr txBox="true"/>
          <p:nvPr/>
        </p:nvSpPr>
        <p:spPr>
          <a:xfrm rot="0">
            <a:off x="1821398" y="857250"/>
            <a:ext cx="1577163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a:rPr>
              <a:t>GA for Music Generation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1894295"/>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46306" y="6825465"/>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1263788"/>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58181" y="4274503"/>
            <a:ext cx="1577163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a:rPr>
              <a:t>Live Demo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556703"/>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6029" y="3195120"/>
            <a:ext cx="12440720" cy="5750092"/>
          </a:xfrm>
          <a:custGeom>
            <a:avLst/>
            <a:gdLst/>
            <a:ahLst/>
            <a:cxnLst/>
            <a:rect r="r" b="b" t="t" l="l"/>
            <a:pathLst>
              <a:path h="5750092" w="12440720">
                <a:moveTo>
                  <a:pt x="0" y="0"/>
                </a:moveTo>
                <a:lnTo>
                  <a:pt x="12440721" y="0"/>
                </a:lnTo>
                <a:lnTo>
                  <a:pt x="12440721" y="5750092"/>
                </a:lnTo>
                <a:lnTo>
                  <a:pt x="0" y="57500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90775" y="1217295"/>
            <a:ext cx="830644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Pros</a:t>
            </a:r>
          </a:p>
        </p:txBody>
      </p:sp>
      <p:sp>
        <p:nvSpPr>
          <p:cNvPr name="TextBox 5" id="5"/>
          <p:cNvSpPr txBox="true"/>
          <p:nvPr/>
        </p:nvSpPr>
        <p:spPr>
          <a:xfrm rot="0">
            <a:off x="4475732" y="3414232"/>
            <a:ext cx="10182061" cy="2091843"/>
          </a:xfrm>
          <a:prstGeom prst="rect">
            <a:avLst/>
          </a:prstGeom>
        </p:spPr>
        <p:txBody>
          <a:bodyPr anchor="t" rtlCol="false" tIns="0" lIns="0" bIns="0" rIns="0">
            <a:spAutoFit/>
          </a:bodyPr>
          <a:lstStyle/>
          <a:p>
            <a:pPr>
              <a:lnSpc>
                <a:spcPts val="3351"/>
              </a:lnSpc>
            </a:pPr>
            <a:r>
              <a:rPr lang="en-US" sz="2393">
                <a:solidFill>
                  <a:srgbClr val="000000"/>
                </a:solidFill>
                <a:latin typeface="Quicksand Bold"/>
              </a:rPr>
              <a:t>Exploration and Creativity: Genetic algorithms excel at exploring vast search spaces, allowing for the discovery of novel and creative musical compositions. By combining and mutating musical elements, the algorithm can generate melodies and compositions that go beyond traditional patterns and conventions. </a:t>
            </a:r>
          </a:p>
        </p:txBody>
      </p:sp>
      <p:sp>
        <p:nvSpPr>
          <p:cNvPr name="TextBox 6" id="6"/>
          <p:cNvSpPr txBox="true"/>
          <p:nvPr/>
        </p:nvSpPr>
        <p:spPr>
          <a:xfrm rot="0">
            <a:off x="4475732" y="6619874"/>
            <a:ext cx="10182061" cy="2091843"/>
          </a:xfrm>
          <a:prstGeom prst="rect">
            <a:avLst/>
          </a:prstGeom>
        </p:spPr>
        <p:txBody>
          <a:bodyPr anchor="t" rtlCol="false" tIns="0" lIns="0" bIns="0" rIns="0">
            <a:spAutoFit/>
          </a:bodyPr>
          <a:lstStyle/>
          <a:p>
            <a:pPr>
              <a:lnSpc>
                <a:spcPts val="3351"/>
              </a:lnSpc>
            </a:pPr>
            <a:r>
              <a:rPr lang="en-US" sz="2393">
                <a:solidFill>
                  <a:srgbClr val="000000"/>
                </a:solidFill>
                <a:latin typeface="Quicksand Bold"/>
              </a:rPr>
              <a:t>Adaptability and Flexibility: Genetic algorithms can adapt to different musical contexts and styles. By adjusting the fitness function and incorporating different musical criteria, the algorithm can generate compositions that align with specific genres, moods, or harmonic structures. </a:t>
            </a:r>
          </a:p>
        </p:txBody>
      </p:sp>
      <p:sp>
        <p:nvSpPr>
          <p:cNvPr name="TextBox 7" id="7"/>
          <p:cNvSpPr txBox="true"/>
          <p:nvPr/>
        </p:nvSpPr>
        <p:spPr>
          <a:xfrm rot="0">
            <a:off x="2663601" y="3472123"/>
            <a:ext cx="181213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1.</a:t>
            </a:r>
          </a:p>
        </p:txBody>
      </p:sp>
      <p:sp>
        <p:nvSpPr>
          <p:cNvPr name="TextBox 8" id="8"/>
          <p:cNvSpPr txBox="true"/>
          <p:nvPr/>
        </p:nvSpPr>
        <p:spPr>
          <a:xfrm rot="0">
            <a:off x="2663601" y="6664787"/>
            <a:ext cx="181213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556703"/>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6029" y="3195120"/>
            <a:ext cx="13118108" cy="6063180"/>
          </a:xfrm>
          <a:custGeom>
            <a:avLst/>
            <a:gdLst/>
            <a:ahLst/>
            <a:cxnLst/>
            <a:rect r="r" b="b" t="t" l="l"/>
            <a:pathLst>
              <a:path h="6063180" w="13118108">
                <a:moveTo>
                  <a:pt x="0" y="0"/>
                </a:moveTo>
                <a:lnTo>
                  <a:pt x="13118108" y="0"/>
                </a:lnTo>
                <a:lnTo>
                  <a:pt x="13118108" y="6063180"/>
                </a:lnTo>
                <a:lnTo>
                  <a:pt x="0" y="60631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90775" y="1217295"/>
            <a:ext cx="830644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Cons</a:t>
            </a:r>
          </a:p>
        </p:txBody>
      </p:sp>
      <p:sp>
        <p:nvSpPr>
          <p:cNvPr name="TextBox 5" id="5"/>
          <p:cNvSpPr txBox="true"/>
          <p:nvPr/>
        </p:nvSpPr>
        <p:spPr>
          <a:xfrm rot="0">
            <a:off x="4475732" y="3431852"/>
            <a:ext cx="11215672" cy="2091843"/>
          </a:xfrm>
          <a:prstGeom prst="rect">
            <a:avLst/>
          </a:prstGeom>
        </p:spPr>
        <p:txBody>
          <a:bodyPr anchor="t" rtlCol="false" tIns="0" lIns="0" bIns="0" rIns="0">
            <a:spAutoFit/>
          </a:bodyPr>
          <a:lstStyle/>
          <a:p>
            <a:pPr>
              <a:lnSpc>
                <a:spcPts val="3351"/>
              </a:lnSpc>
            </a:pPr>
            <a:r>
              <a:rPr lang="en-US" sz="2393">
                <a:solidFill>
                  <a:srgbClr val="000000"/>
                </a:solidFill>
                <a:latin typeface="Quicksand Bold"/>
              </a:rPr>
              <a:t>Lack of Musical Interpretation: Genetic algorithms, while proficient at exploring search spaces and optimizing fitness, lack the musical interpretation and understanding that human composers possess. They may generate compositions that technically fit the desired criteria but lack the nuanced musicality and expressiveness of human-generated music. </a:t>
            </a:r>
          </a:p>
        </p:txBody>
      </p:sp>
      <p:sp>
        <p:nvSpPr>
          <p:cNvPr name="TextBox 6" id="6"/>
          <p:cNvSpPr txBox="true"/>
          <p:nvPr/>
        </p:nvSpPr>
        <p:spPr>
          <a:xfrm rot="0">
            <a:off x="4475732" y="6779087"/>
            <a:ext cx="11114180" cy="2091843"/>
          </a:xfrm>
          <a:prstGeom prst="rect">
            <a:avLst/>
          </a:prstGeom>
        </p:spPr>
        <p:txBody>
          <a:bodyPr anchor="t" rtlCol="false" tIns="0" lIns="0" bIns="0" rIns="0">
            <a:spAutoFit/>
          </a:bodyPr>
          <a:lstStyle/>
          <a:p>
            <a:pPr>
              <a:lnSpc>
                <a:spcPts val="3351"/>
              </a:lnSpc>
            </a:pPr>
            <a:r>
              <a:rPr lang="en-US" sz="2393">
                <a:solidFill>
                  <a:srgbClr val="000000"/>
                </a:solidFill>
                <a:latin typeface="Quicksand Bold"/>
              </a:rPr>
              <a:t>Similar Generations:  While it's not necessarily a con in itself, it can become a limitation if the algorithm gets stuck in repetitive or stagnant patterns, generating compositions that lack diversity or fail to explore new musical possibilities. This can lead to compositions that sound formulaic or repetitive, diminishing the creative potential of the algorithm.</a:t>
            </a:r>
          </a:p>
        </p:txBody>
      </p:sp>
      <p:sp>
        <p:nvSpPr>
          <p:cNvPr name="TextBox 7" id="7"/>
          <p:cNvSpPr txBox="true"/>
          <p:nvPr/>
        </p:nvSpPr>
        <p:spPr>
          <a:xfrm rot="0">
            <a:off x="2663601" y="3472123"/>
            <a:ext cx="181213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1.</a:t>
            </a:r>
          </a:p>
        </p:txBody>
      </p:sp>
      <p:sp>
        <p:nvSpPr>
          <p:cNvPr name="TextBox 8" id="8"/>
          <p:cNvSpPr txBox="true"/>
          <p:nvPr/>
        </p:nvSpPr>
        <p:spPr>
          <a:xfrm rot="0">
            <a:off x="2663601" y="6664787"/>
            <a:ext cx="181213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1726247"/>
            <a:ext cx="16230600" cy="7532053"/>
            <a:chOff x="0" y="0"/>
            <a:chExt cx="4274726" cy="1983751"/>
          </a:xfrm>
        </p:grpSpPr>
        <p:sp>
          <p:nvSpPr>
            <p:cNvPr name="Freeform 3" id="3"/>
            <p:cNvSpPr/>
            <p:nvPr/>
          </p:nvSpPr>
          <p:spPr>
            <a:xfrm flipH="false" flipV="false" rot="0">
              <a:off x="0" y="0"/>
              <a:ext cx="4274726" cy="1983751"/>
            </a:xfrm>
            <a:custGeom>
              <a:avLst/>
              <a:gdLst/>
              <a:ahLst/>
              <a:cxnLst/>
              <a:rect r="r" b="b" t="t" l="l"/>
              <a:pathLst>
                <a:path h="1983751" w="4274726">
                  <a:moveTo>
                    <a:pt x="0" y="0"/>
                  </a:moveTo>
                  <a:lnTo>
                    <a:pt x="4274726" y="0"/>
                  </a:lnTo>
                  <a:lnTo>
                    <a:pt x="4274726" y="1983751"/>
                  </a:lnTo>
                  <a:lnTo>
                    <a:pt x="0" y="1983751"/>
                  </a:lnTo>
                  <a:close/>
                </a:path>
              </a:pathLst>
            </a:custGeom>
            <a:solidFill>
              <a:srgbClr val="DCC3AC"/>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013372" y="1028700"/>
            <a:ext cx="8261255" cy="1430253"/>
            <a:chOff x="0" y="0"/>
            <a:chExt cx="2175804" cy="376692"/>
          </a:xfrm>
        </p:grpSpPr>
        <p:sp>
          <p:nvSpPr>
            <p:cNvPr name="Freeform 6" id="6"/>
            <p:cNvSpPr/>
            <p:nvPr/>
          </p:nvSpPr>
          <p:spPr>
            <a:xfrm flipH="false" flipV="false" rot="0">
              <a:off x="0" y="0"/>
              <a:ext cx="2175804" cy="376692"/>
            </a:xfrm>
            <a:custGeom>
              <a:avLst/>
              <a:gdLst/>
              <a:ahLst/>
              <a:cxnLst/>
              <a:rect r="r" b="b" t="t" l="l"/>
              <a:pathLst>
                <a:path h="376692" w="2175804">
                  <a:moveTo>
                    <a:pt x="47794" y="0"/>
                  </a:moveTo>
                  <a:lnTo>
                    <a:pt x="2128010" y="0"/>
                  </a:lnTo>
                  <a:cubicBezTo>
                    <a:pt x="2140686" y="0"/>
                    <a:pt x="2152842" y="5035"/>
                    <a:pt x="2161805" y="13999"/>
                  </a:cubicBezTo>
                  <a:cubicBezTo>
                    <a:pt x="2170768" y="22962"/>
                    <a:pt x="2175804" y="35118"/>
                    <a:pt x="2175804" y="47794"/>
                  </a:cubicBezTo>
                  <a:lnTo>
                    <a:pt x="2175804" y="328898"/>
                  </a:lnTo>
                  <a:cubicBezTo>
                    <a:pt x="2175804" y="341574"/>
                    <a:pt x="2170768" y="353730"/>
                    <a:pt x="2161805" y="362694"/>
                  </a:cubicBezTo>
                  <a:cubicBezTo>
                    <a:pt x="2152842" y="371657"/>
                    <a:pt x="2140686" y="376692"/>
                    <a:pt x="2128010" y="376692"/>
                  </a:cubicBezTo>
                  <a:lnTo>
                    <a:pt x="47794" y="376692"/>
                  </a:lnTo>
                  <a:cubicBezTo>
                    <a:pt x="35118" y="376692"/>
                    <a:pt x="22962" y="371657"/>
                    <a:pt x="13999" y="362694"/>
                  </a:cubicBezTo>
                  <a:cubicBezTo>
                    <a:pt x="5035" y="353730"/>
                    <a:pt x="0" y="341574"/>
                    <a:pt x="0" y="328898"/>
                  </a:cubicBezTo>
                  <a:lnTo>
                    <a:pt x="0" y="47794"/>
                  </a:lnTo>
                  <a:cubicBezTo>
                    <a:pt x="0" y="35118"/>
                    <a:pt x="5035" y="22962"/>
                    <a:pt x="13999" y="13999"/>
                  </a:cubicBezTo>
                  <a:cubicBezTo>
                    <a:pt x="22962" y="5035"/>
                    <a:pt x="35118" y="0"/>
                    <a:pt x="47794" y="0"/>
                  </a:cubicBezTo>
                  <a:close/>
                </a:path>
              </a:pathLst>
            </a:custGeom>
            <a:solidFill>
              <a:srgbClr val="AD5545"/>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rot="-5400000">
            <a:off x="-2087707" y="5482749"/>
            <a:ext cx="6834211" cy="0"/>
          </a:xfrm>
          <a:prstGeom prst="line">
            <a:avLst/>
          </a:prstGeom>
          <a:ln cap="flat" w="19050">
            <a:solidFill>
              <a:srgbClr val="000000"/>
            </a:solidFill>
            <a:prstDash val="lgDash"/>
            <a:headEnd type="none" len="sm" w="sm"/>
            <a:tailEnd type="none" len="sm" w="sm"/>
          </a:ln>
        </p:spPr>
      </p:sp>
      <p:sp>
        <p:nvSpPr>
          <p:cNvPr name="AutoShape 9" id="9"/>
          <p:cNvSpPr/>
          <p:nvPr/>
        </p:nvSpPr>
        <p:spPr>
          <a:xfrm rot="-5400000">
            <a:off x="13519898" y="5482749"/>
            <a:ext cx="6834211" cy="0"/>
          </a:xfrm>
          <a:prstGeom prst="line">
            <a:avLst/>
          </a:prstGeom>
          <a:ln cap="flat" w="19050">
            <a:solidFill>
              <a:srgbClr val="000000"/>
            </a:solidFill>
            <a:prstDash val="lgDash"/>
            <a:headEnd type="none" len="sm" w="sm"/>
            <a:tailEnd type="none" len="sm" w="sm"/>
          </a:ln>
        </p:spPr>
      </p:sp>
      <p:sp>
        <p:nvSpPr>
          <p:cNvPr name="Freeform 10" id="10"/>
          <p:cNvSpPr/>
          <p:nvPr/>
        </p:nvSpPr>
        <p:spPr>
          <a:xfrm flipH="false" flipV="false" rot="0">
            <a:off x="15260992" y="715126"/>
            <a:ext cx="2625452" cy="2057400"/>
          </a:xfrm>
          <a:custGeom>
            <a:avLst/>
            <a:gdLst/>
            <a:ahLst/>
            <a:cxnLst/>
            <a:rect r="r" b="b" t="t" l="l"/>
            <a:pathLst>
              <a:path h="2057400" w="2625452">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957002" y="6716739"/>
            <a:ext cx="1169118" cy="5083122"/>
          </a:xfrm>
          <a:custGeom>
            <a:avLst/>
            <a:gdLst/>
            <a:ahLst/>
            <a:cxnLst/>
            <a:rect r="r" b="b" t="t" l="l"/>
            <a:pathLst>
              <a:path h="5083122" w="1169118">
                <a:moveTo>
                  <a:pt x="0" y="0"/>
                </a:moveTo>
                <a:lnTo>
                  <a:pt x="1169118" y="0"/>
                </a:lnTo>
                <a:lnTo>
                  <a:pt x="1169118" y="5083122"/>
                </a:lnTo>
                <a:lnTo>
                  <a:pt x="0" y="5083122"/>
                </a:lnTo>
                <a:lnTo>
                  <a:pt x="0" y="0"/>
                </a:lnTo>
                <a:close/>
              </a:path>
            </a:pathLst>
          </a:custGeom>
          <a:blipFill>
            <a:blip r:embed="rId4"/>
            <a:stretch>
              <a:fillRect l="0" t="0" r="0" b="0"/>
            </a:stretch>
          </a:blipFill>
        </p:spPr>
      </p:sp>
      <p:sp>
        <p:nvSpPr>
          <p:cNvPr name="TextBox 12" id="12"/>
          <p:cNvSpPr txBox="true"/>
          <p:nvPr/>
        </p:nvSpPr>
        <p:spPr>
          <a:xfrm rot="0">
            <a:off x="5707800" y="866775"/>
            <a:ext cx="6850802" cy="1434459"/>
          </a:xfrm>
          <a:prstGeom prst="rect">
            <a:avLst/>
          </a:prstGeom>
        </p:spPr>
        <p:txBody>
          <a:bodyPr anchor="t" rtlCol="false" tIns="0" lIns="0" bIns="0" rIns="0">
            <a:spAutoFit/>
          </a:bodyPr>
          <a:lstStyle/>
          <a:p>
            <a:pPr algn="ctr">
              <a:lnSpc>
                <a:spcPts val="11760"/>
              </a:lnSpc>
            </a:pPr>
            <a:r>
              <a:rPr lang="en-US" sz="8400">
                <a:solidFill>
                  <a:srgbClr val="FFFFFF"/>
                </a:solidFill>
                <a:latin typeface="Paytone One Bold"/>
              </a:rPr>
              <a:t>Future Work</a:t>
            </a:r>
          </a:p>
        </p:txBody>
      </p:sp>
      <p:sp>
        <p:nvSpPr>
          <p:cNvPr name="TextBox 13" id="13"/>
          <p:cNvSpPr txBox="true"/>
          <p:nvPr/>
        </p:nvSpPr>
        <p:spPr>
          <a:xfrm rot="0">
            <a:off x="1871896" y="3185433"/>
            <a:ext cx="14701822" cy="4546960"/>
          </a:xfrm>
          <a:prstGeom prst="rect">
            <a:avLst/>
          </a:prstGeom>
        </p:spPr>
        <p:txBody>
          <a:bodyPr anchor="t" rtlCol="false" tIns="0" lIns="0" bIns="0" rIns="0">
            <a:spAutoFit/>
          </a:bodyPr>
          <a:lstStyle/>
          <a:p>
            <a:pPr marL="698614" indent="-349307" lvl="1">
              <a:lnSpc>
                <a:spcPts val="4530"/>
              </a:lnSpc>
              <a:buFont typeface="Arial"/>
              <a:buChar char="•"/>
            </a:pPr>
            <a:r>
              <a:rPr lang="en-US" sz="3235">
                <a:solidFill>
                  <a:srgbClr val="000000"/>
                </a:solidFill>
                <a:latin typeface="Quicksand Bold"/>
              </a:rPr>
              <a:t>fine-tuning the algorithm parameters</a:t>
            </a:r>
          </a:p>
          <a:p>
            <a:pPr marL="698614" indent="-349307" lvl="1">
              <a:lnSpc>
                <a:spcPts val="4530"/>
              </a:lnSpc>
              <a:buFont typeface="Arial"/>
              <a:buChar char="•"/>
            </a:pPr>
            <a:r>
              <a:rPr lang="en-US" sz="3235">
                <a:solidFill>
                  <a:srgbClr val="000000"/>
                </a:solidFill>
                <a:latin typeface="Quicksand Bold"/>
              </a:rPr>
              <a:t>enhancing the diversity of generated melodies</a:t>
            </a:r>
          </a:p>
          <a:p>
            <a:pPr marL="698614" indent="-349307" lvl="1">
              <a:lnSpc>
                <a:spcPts val="4530"/>
              </a:lnSpc>
              <a:buFont typeface="Arial"/>
              <a:buChar char="•"/>
            </a:pPr>
            <a:r>
              <a:rPr lang="en-US" sz="3235">
                <a:solidFill>
                  <a:srgbClr val="000000"/>
                </a:solidFill>
                <a:latin typeface="Quicksand Bold"/>
              </a:rPr>
              <a:t> incorporating additional fitness criteria like harmony, rhythm, and melodic patterns to create more expressive and diverse musical compositions</a:t>
            </a:r>
          </a:p>
          <a:p>
            <a:pPr marL="698614" indent="-349307" lvl="1">
              <a:lnSpc>
                <a:spcPts val="4530"/>
              </a:lnSpc>
              <a:buFont typeface="Arial"/>
              <a:buChar char="•"/>
            </a:pPr>
            <a:r>
              <a:rPr lang="en-US" sz="3235">
                <a:solidFill>
                  <a:srgbClr val="000000"/>
                </a:solidFill>
                <a:latin typeface="Quicksand Bold"/>
              </a:rPr>
              <a:t>Code restructure</a:t>
            </a:r>
          </a:p>
          <a:p>
            <a:pPr marL="698614" indent="-349307" lvl="1">
              <a:lnSpc>
                <a:spcPts val="4530"/>
              </a:lnSpc>
              <a:buFont typeface="Arial"/>
              <a:buChar char="•"/>
            </a:pPr>
            <a:r>
              <a:rPr lang="en-US" sz="3235">
                <a:solidFill>
                  <a:srgbClr val="000000"/>
                </a:solidFill>
                <a:latin typeface="Quicksand Bold"/>
              </a:rPr>
              <a:t>Production of high-quality music in .wav format</a:t>
            </a:r>
          </a:p>
          <a:p>
            <a:pPr>
              <a:lnSpc>
                <a:spcPts val="453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13508" y="2986456"/>
            <a:ext cx="19110882" cy="12543688"/>
          </a:xfrm>
          <a:custGeom>
            <a:avLst/>
            <a:gdLst/>
            <a:ahLst/>
            <a:cxnLst/>
            <a:rect r="r" b="b" t="t" l="l"/>
            <a:pathLst>
              <a:path h="12543688" w="19110882">
                <a:moveTo>
                  <a:pt x="0" y="0"/>
                </a:moveTo>
                <a:lnTo>
                  <a:pt x="19110882" y="0"/>
                </a:lnTo>
                <a:lnTo>
                  <a:pt x="19110882" y="12543688"/>
                </a:lnTo>
                <a:lnTo>
                  <a:pt x="0" y="12543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782622" y="2741669"/>
            <a:ext cx="6718623" cy="4114800"/>
          </a:xfrm>
          <a:custGeom>
            <a:avLst/>
            <a:gdLst/>
            <a:ahLst/>
            <a:cxnLst/>
            <a:rect r="r" b="b" t="t" l="l"/>
            <a:pathLst>
              <a:path h="4114800" w="6718623">
                <a:moveTo>
                  <a:pt x="0" y="0"/>
                </a:moveTo>
                <a:lnTo>
                  <a:pt x="6718622" y="0"/>
                </a:lnTo>
                <a:lnTo>
                  <a:pt x="671862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45578" y="2401725"/>
            <a:ext cx="2263211" cy="2741775"/>
          </a:xfrm>
          <a:custGeom>
            <a:avLst/>
            <a:gdLst/>
            <a:ahLst/>
            <a:cxnLst/>
            <a:rect r="r" b="b" t="t" l="l"/>
            <a:pathLst>
              <a:path h="2741775" w="2263211">
                <a:moveTo>
                  <a:pt x="0" y="0"/>
                </a:moveTo>
                <a:lnTo>
                  <a:pt x="2263211" y="0"/>
                </a:lnTo>
                <a:lnTo>
                  <a:pt x="2263211" y="2741775"/>
                </a:lnTo>
                <a:lnTo>
                  <a:pt x="0" y="2741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272473" y="5143500"/>
            <a:ext cx="1864579" cy="2589694"/>
          </a:xfrm>
          <a:custGeom>
            <a:avLst/>
            <a:gdLst/>
            <a:ahLst/>
            <a:cxnLst/>
            <a:rect r="r" b="b" t="t" l="l"/>
            <a:pathLst>
              <a:path h="2589694" w="1864579">
                <a:moveTo>
                  <a:pt x="0" y="0"/>
                </a:moveTo>
                <a:lnTo>
                  <a:pt x="1864580" y="0"/>
                </a:lnTo>
                <a:lnTo>
                  <a:pt x="1864580" y="2589694"/>
                </a:lnTo>
                <a:lnTo>
                  <a:pt x="0" y="25896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204763" y="6856469"/>
            <a:ext cx="7990040" cy="7200900"/>
          </a:xfrm>
          <a:custGeom>
            <a:avLst/>
            <a:gdLst/>
            <a:ahLst/>
            <a:cxnLst/>
            <a:rect r="r" b="b" t="t" l="l"/>
            <a:pathLst>
              <a:path h="7200900" w="7990040">
                <a:moveTo>
                  <a:pt x="0" y="0"/>
                </a:moveTo>
                <a:lnTo>
                  <a:pt x="7990040" y="0"/>
                </a:lnTo>
                <a:lnTo>
                  <a:pt x="7990040" y="7200900"/>
                </a:lnTo>
                <a:lnTo>
                  <a:pt x="0" y="72009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32578" y="-888991"/>
            <a:ext cx="7315200" cy="2469762"/>
          </a:xfrm>
          <a:custGeom>
            <a:avLst/>
            <a:gdLst/>
            <a:ahLst/>
            <a:cxnLst/>
            <a:rect r="r" b="b" t="t" l="l"/>
            <a:pathLst>
              <a:path h="2469762" w="7315200">
                <a:moveTo>
                  <a:pt x="0" y="0"/>
                </a:moveTo>
                <a:lnTo>
                  <a:pt x="7315200" y="0"/>
                </a:lnTo>
                <a:lnTo>
                  <a:pt x="7315200" y="2469762"/>
                </a:lnTo>
                <a:lnTo>
                  <a:pt x="0" y="24697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386028" y="345890"/>
            <a:ext cx="2687386" cy="2335582"/>
          </a:xfrm>
          <a:custGeom>
            <a:avLst/>
            <a:gdLst/>
            <a:ahLst/>
            <a:cxnLst/>
            <a:rect r="r" b="b" t="t" l="l"/>
            <a:pathLst>
              <a:path h="2335582" w="2687386">
                <a:moveTo>
                  <a:pt x="0" y="0"/>
                </a:moveTo>
                <a:lnTo>
                  <a:pt x="2687386" y="0"/>
                </a:lnTo>
                <a:lnTo>
                  <a:pt x="2687386" y="2335583"/>
                </a:lnTo>
                <a:lnTo>
                  <a:pt x="0" y="233558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7015527" y="3896437"/>
            <a:ext cx="4256947" cy="1929089"/>
          </a:xfrm>
          <a:prstGeom prst="rect">
            <a:avLst/>
          </a:prstGeom>
        </p:spPr>
        <p:txBody>
          <a:bodyPr anchor="t" rtlCol="false" tIns="0" lIns="0" bIns="0" rIns="0">
            <a:spAutoFit/>
          </a:bodyPr>
          <a:lstStyle/>
          <a:p>
            <a:pPr algn="ctr">
              <a:lnSpc>
                <a:spcPts val="7449"/>
              </a:lnSpc>
            </a:pPr>
            <a:r>
              <a:rPr lang="en-US" sz="7303">
                <a:solidFill>
                  <a:srgbClr val="000000"/>
                </a:solidFill>
                <a:latin typeface="Paytone One Bold"/>
              </a:rPr>
              <a:t>Question Time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2916319" y="0"/>
            <a:ext cx="10602160" cy="10602160"/>
          </a:xfrm>
          <a:custGeom>
            <a:avLst/>
            <a:gdLst/>
            <a:ahLst/>
            <a:cxnLst/>
            <a:rect r="r" b="b" t="t" l="l"/>
            <a:pathLst>
              <a:path h="10602160" w="10602160">
                <a:moveTo>
                  <a:pt x="0" y="0"/>
                </a:moveTo>
                <a:lnTo>
                  <a:pt x="10602159" y="0"/>
                </a:lnTo>
                <a:lnTo>
                  <a:pt x="10602159"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3400454"/>
            <a:ext cx="7315200" cy="2739875"/>
          </a:xfrm>
          <a:custGeom>
            <a:avLst/>
            <a:gdLst/>
            <a:ahLst/>
            <a:cxnLst/>
            <a:rect r="r" b="b" t="t" l="l"/>
            <a:pathLst>
              <a:path h="2739875" w="7315200">
                <a:moveTo>
                  <a:pt x="0" y="0"/>
                </a:moveTo>
                <a:lnTo>
                  <a:pt x="7315200" y="0"/>
                </a:lnTo>
                <a:lnTo>
                  <a:pt x="7315200" y="2739875"/>
                </a:lnTo>
                <a:lnTo>
                  <a:pt x="0" y="2739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475691">
            <a:off x="12020804" y="4829449"/>
            <a:ext cx="1932233" cy="1939285"/>
          </a:xfrm>
          <a:custGeom>
            <a:avLst/>
            <a:gdLst/>
            <a:ahLst/>
            <a:cxnLst/>
            <a:rect r="r" b="b" t="t" l="l"/>
            <a:pathLst>
              <a:path h="1939285" w="1932233">
                <a:moveTo>
                  <a:pt x="0" y="0"/>
                </a:moveTo>
                <a:lnTo>
                  <a:pt x="1932233" y="0"/>
                </a:lnTo>
                <a:lnTo>
                  <a:pt x="1932233" y="1939285"/>
                </a:lnTo>
                <a:lnTo>
                  <a:pt x="0" y="19392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46596" y="0"/>
            <a:ext cx="782104" cy="3400454"/>
          </a:xfrm>
          <a:custGeom>
            <a:avLst/>
            <a:gdLst/>
            <a:ahLst/>
            <a:cxnLst/>
            <a:rect r="r" b="b" t="t" l="l"/>
            <a:pathLst>
              <a:path h="3400454" w="782104">
                <a:moveTo>
                  <a:pt x="0" y="0"/>
                </a:moveTo>
                <a:lnTo>
                  <a:pt x="782104" y="0"/>
                </a:lnTo>
                <a:lnTo>
                  <a:pt x="782104" y="3400454"/>
                </a:lnTo>
                <a:lnTo>
                  <a:pt x="0" y="3400454"/>
                </a:lnTo>
                <a:lnTo>
                  <a:pt x="0" y="0"/>
                </a:lnTo>
                <a:close/>
              </a:path>
            </a:pathLst>
          </a:custGeom>
          <a:blipFill>
            <a:blip r:embed="rId8"/>
            <a:stretch>
              <a:fillRect l="0" t="0" r="0" b="0"/>
            </a:stretch>
          </a:blipFill>
        </p:spPr>
      </p:sp>
      <p:sp>
        <p:nvSpPr>
          <p:cNvPr name="Freeform 6" id="6"/>
          <p:cNvSpPr/>
          <p:nvPr/>
        </p:nvSpPr>
        <p:spPr>
          <a:xfrm flipH="false" flipV="false" rot="0">
            <a:off x="7685840" y="0"/>
            <a:ext cx="10602160" cy="10602160"/>
          </a:xfrm>
          <a:custGeom>
            <a:avLst/>
            <a:gdLst/>
            <a:ahLst/>
            <a:cxnLst/>
            <a:rect r="r" b="b" t="t" l="l"/>
            <a:pathLst>
              <a:path h="10602160" w="10602160">
                <a:moveTo>
                  <a:pt x="0" y="0"/>
                </a:moveTo>
                <a:lnTo>
                  <a:pt x="10602160" y="0"/>
                </a:lnTo>
                <a:lnTo>
                  <a:pt x="10602160"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00666" y="7574008"/>
            <a:ext cx="2658732" cy="2712992"/>
          </a:xfrm>
          <a:custGeom>
            <a:avLst/>
            <a:gdLst/>
            <a:ahLst/>
            <a:cxnLst/>
            <a:rect r="r" b="b" t="t" l="l"/>
            <a:pathLst>
              <a:path h="2712992" w="2658732">
                <a:moveTo>
                  <a:pt x="0" y="0"/>
                </a:moveTo>
                <a:lnTo>
                  <a:pt x="2658732" y="0"/>
                </a:lnTo>
                <a:lnTo>
                  <a:pt x="2658732" y="2712992"/>
                </a:lnTo>
                <a:lnTo>
                  <a:pt x="0" y="27129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true" flipV="false" rot="0">
            <a:off x="15416962" y="-714612"/>
            <a:ext cx="3684676" cy="3486625"/>
          </a:xfrm>
          <a:custGeom>
            <a:avLst/>
            <a:gdLst/>
            <a:ahLst/>
            <a:cxnLst/>
            <a:rect r="r" b="b" t="t" l="l"/>
            <a:pathLst>
              <a:path h="3486625" w="3684676">
                <a:moveTo>
                  <a:pt x="3684676" y="0"/>
                </a:moveTo>
                <a:lnTo>
                  <a:pt x="0" y="0"/>
                </a:lnTo>
                <a:lnTo>
                  <a:pt x="0" y="3486624"/>
                </a:lnTo>
                <a:lnTo>
                  <a:pt x="3684676" y="3486624"/>
                </a:lnTo>
                <a:lnTo>
                  <a:pt x="3684676" y="0"/>
                </a:lnTo>
                <a:close/>
              </a:path>
            </a:pathLst>
          </a:custGeom>
          <a:blipFill>
            <a:blip r:embed="rId11"/>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DAFo-tfqWZQ</dc:identifier>
  <dcterms:modified xsi:type="dcterms:W3CDTF">2011-08-01T06:04:30Z</dcterms:modified>
  <cp:revision>1</cp:revision>
  <dc:title>Project 2: Music Generation using Genetic Algorithms</dc:title>
</cp:coreProperties>
</file>