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1" autoAdjust="0"/>
    <p:restoredTop sz="73147" autoAdjust="0"/>
  </p:normalViewPr>
  <p:slideViewPr>
    <p:cSldViewPr>
      <p:cViewPr>
        <p:scale>
          <a:sx n="50" d="100"/>
          <a:sy n="50" d="100"/>
        </p:scale>
        <p:origin x="232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Presented By: </a:t>
            </a:r>
            <a:r>
              <a:rPr lang="en-US" i="1" dirty="0" err="1"/>
              <a:t>Louay</a:t>
            </a:r>
            <a:r>
              <a:rPr lang="en-US" i="1" dirty="0"/>
              <a:t> </a:t>
            </a:r>
            <a:r>
              <a:rPr lang="en-US" i="1" dirty="0" err="1"/>
              <a:t>FaraJ</a:t>
            </a:r>
            <a:endParaRPr lang="en-US" i="1" dirty="0"/>
          </a:p>
          <a:p>
            <a:pPr lvl="0"/>
            <a:r>
              <a:rPr lang="en-US" i="1" dirty="0"/>
              <a:t>Role: Data Analyst</a:t>
            </a:r>
          </a:p>
          <a:p>
            <a:pPr lvl="0"/>
            <a:r>
              <a:rPr lang="en-US" i="1" dirty="0"/>
              <a:t>Date: November  29,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>
              <a:buFont typeface="+mj-lt"/>
              <a:buNone/>
            </a:pPr>
            <a:r>
              <a:rPr lang="en-US" b="1" dirty="0"/>
              <a:t>Time Series of Scores (Line Chart)</a:t>
            </a:r>
          </a:p>
          <a:p>
            <a:pPr>
              <a:buFont typeface="+mj-lt"/>
              <a:buNone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line chart shows the </a:t>
            </a:r>
            <a:r>
              <a:rPr lang="en-US" b="1" dirty="0"/>
              <a:t>trend of engagement scores over time</a:t>
            </a:r>
            <a:r>
              <a:rPr lang="en-US" dirty="0"/>
              <a:t>, from </a:t>
            </a:r>
            <a:r>
              <a:rPr lang="en-US" b="1" dirty="0"/>
              <a:t>June 2020 to June 2021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Engagement peaked in </a:t>
            </a:r>
            <a:r>
              <a:rPr lang="en-US" b="1" dirty="0"/>
              <a:t>May 2021</a:t>
            </a:r>
            <a:r>
              <a:rPr lang="en-US" dirty="0"/>
              <a:t>, nearing a score of </a:t>
            </a:r>
            <a:r>
              <a:rPr lang="en-US" b="1" dirty="0"/>
              <a:t>35,479</a:t>
            </a:r>
            <a:r>
              <a:rPr lang="en-US" dirty="0"/>
              <a:t>, and remained relatively stable with minor fluctuations afterward. A notable decline occurred toward </a:t>
            </a:r>
            <a:r>
              <a:rPr lang="en-US" b="1" dirty="0"/>
              <a:t>June 2021</a:t>
            </a:r>
            <a:r>
              <a:rPr lang="en-US" dirty="0"/>
              <a:t>, signaling a potential drop in activity.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z="1400" b="1" dirty="0"/>
              <a:t>SocialBuzz faces challenges due to its rapid growth and massive data scale: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Data Overload</a:t>
            </a:r>
            <a:r>
              <a:rPr lang="en-US" dirty="0"/>
              <a:t>: Managing over 100,000 daily unstructured content posts and 500M monthly active users creates significant data processing and scalability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Lack of Expertise</a:t>
            </a:r>
            <a:r>
              <a:rPr lang="en-US" dirty="0"/>
              <a:t>: While their technical team is skilled, they lack the resources and experience to handle scaling effectively and implement best practices for big data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IPO Preparation</a:t>
            </a:r>
            <a:r>
              <a:rPr lang="en-US" dirty="0"/>
              <a:t>: SocialBuzz plans to go public next year and requires guidance on data-driven strategies to ensure a successful IPO.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Content Analysis</a:t>
            </a:r>
            <a:r>
              <a:rPr lang="en-US" dirty="0"/>
              <a:t>: Identifying top-performing content categories is critical for improving user engagement and demonstrating the platform's value to stakeholders.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>
              <a:buFont typeface="+mj-lt"/>
              <a:buAutoNum type="arabicPeriod"/>
            </a:pPr>
            <a:r>
              <a:rPr lang="en-US" b="1" dirty="0"/>
              <a:t>Data Extraction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relevant data from </a:t>
            </a:r>
            <a:r>
              <a:rPr lang="en-US" dirty="0" err="1"/>
              <a:t>SocialBuzz’s</a:t>
            </a:r>
            <a:r>
              <a:rPr lang="en-US" dirty="0"/>
              <a:t> databases using 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merging the Content, Reaction, and </a:t>
            </a:r>
            <a:r>
              <a:rPr lang="en-US" dirty="0" err="1"/>
              <a:t>ReactionTypes</a:t>
            </a:r>
            <a:r>
              <a:rPr lang="en-US" dirty="0"/>
              <a:t> tables to create a unified dataset for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Cleaning and Preparation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missing or inconsistent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cleaned data into Accenture's sandbox database for further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the aggregate popularity of content categories based on reaction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sentiment analysis (positive, neutral, negative) to categorize audience reactions.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Visualization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visualizations such as bar charts, scatter plots, and pie charts using Tableau to present findings and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Documentation and Recommendations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 all processes and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IPO guidance and recommendations for improving </a:t>
            </a:r>
            <a:r>
              <a:rPr lang="en-US" dirty="0" err="1"/>
              <a:t>SocialBuzz’s</a:t>
            </a:r>
            <a:r>
              <a:rPr lang="en-US" dirty="0"/>
              <a:t> data practices.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>
              <a:buFont typeface="+mj-lt"/>
              <a:buAutoNum type="arabicPeriod"/>
            </a:pPr>
            <a:r>
              <a:rPr lang="en-US" b="1" dirty="0"/>
              <a:t> Top Performing Categories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Animals</a:t>
            </a:r>
            <a:r>
              <a:rPr lang="en-US" dirty="0"/>
              <a:t> dominated the content categories with the highest score of </a:t>
            </a:r>
            <a:r>
              <a:rPr lang="en-US" b="1" dirty="0"/>
              <a:t>11,958</a:t>
            </a:r>
            <a:r>
              <a:rPr lang="en-US" dirty="0"/>
              <a:t>, followed by </a:t>
            </a:r>
            <a:r>
              <a:rPr lang="en-US" b="1" dirty="0"/>
              <a:t>Food (6,568)</a:t>
            </a:r>
            <a:r>
              <a:rPr lang="en-US" dirty="0"/>
              <a:t> and </a:t>
            </a:r>
            <a:r>
              <a:rPr lang="en-US" b="1" dirty="0"/>
              <a:t>Healthy Eating (6,105)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categories drive the most engagement and should be prioritized for content strategies.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Sentiment Breakdown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majority of user reactions (83.83%) are </a:t>
            </a:r>
            <a:r>
              <a:rPr lang="en-US" b="1" dirty="0"/>
              <a:t>positive</a:t>
            </a:r>
            <a:r>
              <a:rPr lang="en-US" dirty="0"/>
              <a:t>, indicating overall satisfaction with the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Neutral reactions (10.12%)</a:t>
            </a:r>
            <a:r>
              <a:rPr lang="en-US" dirty="0"/>
              <a:t> suggest areas for potential improvement, while </a:t>
            </a:r>
            <a:r>
              <a:rPr lang="en-US" b="1" dirty="0"/>
              <a:t>negative reactions (6.05%)</a:t>
            </a:r>
            <a:r>
              <a:rPr lang="en-US" dirty="0"/>
              <a:t> highlight specific pain points.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Engagement Trends Over 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peak engagement occurred in May 2021</a:t>
            </a:r>
            <a:r>
              <a:rPr lang="en-US" dirty="0"/>
              <a:t>, with a score nearing </a:t>
            </a:r>
            <a:r>
              <a:rPr lang="en-US" b="1" dirty="0"/>
              <a:t>35,479</a:t>
            </a:r>
            <a:r>
              <a:rPr lang="en-US" dirty="0"/>
              <a:t>, indicating a highly successful period for the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Engagement remained relatively consistent after the peak but showed minor fluctuations.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Actionable Insights for Strategy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 related to </a:t>
            </a:r>
            <a:r>
              <a:rPr lang="en-US" b="1" dirty="0"/>
              <a:t>animals</a:t>
            </a:r>
            <a:r>
              <a:rPr lang="en-US" dirty="0"/>
              <a:t>, </a:t>
            </a:r>
            <a:r>
              <a:rPr lang="en-US" b="1" dirty="0"/>
              <a:t>food</a:t>
            </a:r>
            <a:r>
              <a:rPr lang="en-US" dirty="0"/>
              <a:t>, and </a:t>
            </a:r>
            <a:r>
              <a:rPr lang="en-US" b="1" dirty="0"/>
              <a:t>healthy eating</a:t>
            </a:r>
            <a:r>
              <a:rPr lang="en-US" dirty="0"/>
              <a:t> should be emphasized to maintain high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the reasons behind lower engagement for categories like </a:t>
            </a:r>
            <a:r>
              <a:rPr lang="en-US" b="1" dirty="0"/>
              <a:t>science</a:t>
            </a:r>
            <a:r>
              <a:rPr lang="en-US" dirty="0"/>
              <a:t> and </a:t>
            </a:r>
            <a:r>
              <a:rPr lang="en-US" b="1" dirty="0"/>
              <a:t>technology</a:t>
            </a:r>
            <a:r>
              <a:rPr lang="en-US" dirty="0"/>
              <a:t> (bottom two in the top 5) to identify improvement opportunities.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Sentiment-Driven Content Refinement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or reactions driving negative sentiment should be reviewed to reduce dissatisfaction and enhance user experience.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b="1" dirty="0"/>
              <a:t>Top 5 Categories by Total Score (Bar Chart)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This bar chart highlights the </a:t>
            </a:r>
            <a:r>
              <a:rPr lang="en-US" b="1" dirty="0"/>
              <a:t>five highest-performing content categories</a:t>
            </a:r>
            <a:r>
              <a:rPr lang="en-US" dirty="0"/>
              <a:t> based on their aggregate popularity scores.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Insight</a:t>
            </a:r>
            <a:r>
              <a:rPr lang="en-US" dirty="0"/>
              <a:t>: The </a:t>
            </a:r>
            <a:r>
              <a:rPr lang="en-US" b="1" dirty="0"/>
              <a:t>Animals</a:t>
            </a:r>
            <a:r>
              <a:rPr lang="en-US" dirty="0"/>
              <a:t> category leads with a score of </a:t>
            </a:r>
            <a:r>
              <a:rPr lang="en-US" b="1" dirty="0"/>
              <a:t>11,958</a:t>
            </a:r>
            <a:r>
              <a:rPr lang="en-US" dirty="0"/>
              <a:t>, followed by </a:t>
            </a:r>
            <a:r>
              <a:rPr lang="en-US" b="1" dirty="0"/>
              <a:t>Food (6,568)</a:t>
            </a:r>
            <a:r>
              <a:rPr lang="en-US" dirty="0"/>
              <a:t>, </a:t>
            </a:r>
            <a:r>
              <a:rPr lang="en-US" b="1" dirty="0"/>
              <a:t>Healthy Eating (6,105)</a:t>
            </a:r>
            <a:r>
              <a:rPr lang="en-US" dirty="0"/>
              <a:t>, </a:t>
            </a:r>
            <a:r>
              <a:rPr lang="en-US" b="1" dirty="0"/>
              <a:t>Science (5,567)</a:t>
            </a:r>
            <a:r>
              <a:rPr lang="en-US" dirty="0"/>
              <a:t>, and </a:t>
            </a:r>
            <a:r>
              <a:rPr lang="en-US" b="1" dirty="0"/>
              <a:t>Technology (5,281)</a:t>
            </a:r>
            <a:r>
              <a:rPr lang="en-US" dirty="0"/>
              <a:t>. These categories represent the key drivers of engagement on the platform.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947B-F311-F298-49EE-1D149174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F6FB9-1926-7B5E-85FB-F7FAE45F7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0798-F29E-CFAC-9B30-448024829B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B09202-3289-A1CD-7572-4221B400B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067AEA-6D20-A45A-7B8A-6330A6193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b="1" dirty="0"/>
              <a:t>Sentiment Distribution (Pie Chart)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pie chart provides a breakdown of user reactions into </a:t>
            </a:r>
            <a:r>
              <a:rPr lang="en-US" b="1" dirty="0"/>
              <a:t>positive, neutral, and negative sentiments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The majority of reactions (83.83%) are </a:t>
            </a:r>
            <a:r>
              <a:rPr lang="en-US" b="1" dirty="0"/>
              <a:t>positive</a:t>
            </a:r>
            <a:r>
              <a:rPr lang="en-US" dirty="0"/>
              <a:t>, indicating high satisfaction with content. </a:t>
            </a:r>
            <a:r>
              <a:rPr lang="en-US" b="1" dirty="0"/>
              <a:t>Neutral reactions (10.12%)</a:t>
            </a:r>
            <a:r>
              <a:rPr lang="en-US" dirty="0"/>
              <a:t> suggest areas for exploration, while </a:t>
            </a:r>
            <a:r>
              <a:rPr lang="en-US" b="1" dirty="0"/>
              <a:t>negative reactions (6.05%)</a:t>
            </a:r>
            <a:r>
              <a:rPr lang="en-US" dirty="0"/>
              <a:t> pinpoint potential dissatisfaction.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C250-47A3-6E3C-6F9A-2B18D9E93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B451-92D9-9AD1-4BB7-5F497CB0F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99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TH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2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SocialBuzz Data Analysis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TH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FCBBD84A-C1AB-6743-97CF-815FF1C68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25" y="1904737"/>
            <a:ext cx="9223049" cy="64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1CCEF1-D7BE-22BE-D7E0-5BCFC9A8C8F8}"/>
              </a:ext>
            </a:extLst>
          </p:cNvPr>
          <p:cNvSpPr txBox="1"/>
          <p:nvPr/>
        </p:nvSpPr>
        <p:spPr>
          <a:xfrm>
            <a:off x="11523439" y="1567806"/>
            <a:ext cx="51139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ANALYSIS</a:t>
            </a:r>
          </a:p>
          <a:p>
            <a:endParaRPr lang="en-US" sz="1800" b="1" dirty="0"/>
          </a:p>
          <a:p>
            <a:r>
              <a:rPr lang="en-US" dirty="0"/>
              <a:t>The analysis revealed that the categories </a:t>
            </a:r>
            <a:r>
              <a:rPr lang="en-US" b="1" dirty="0"/>
              <a:t>Animals</a:t>
            </a:r>
            <a:r>
              <a:rPr lang="en-US" dirty="0"/>
              <a:t>, </a:t>
            </a:r>
            <a:r>
              <a:rPr lang="en-US" b="1" dirty="0"/>
              <a:t>Food</a:t>
            </a:r>
            <a:r>
              <a:rPr lang="en-US" dirty="0"/>
              <a:t>, and </a:t>
            </a:r>
            <a:r>
              <a:rPr lang="en-US" b="1" dirty="0"/>
              <a:t>Healthy Eating</a:t>
            </a:r>
            <a:r>
              <a:rPr lang="en-US" dirty="0"/>
              <a:t> consistently drive the highest engagement, making them critical for </a:t>
            </a:r>
            <a:r>
              <a:rPr lang="en-US" dirty="0" err="1"/>
              <a:t>SocialBuzz's</a:t>
            </a:r>
            <a:r>
              <a:rPr lang="en-US" dirty="0"/>
              <a:t> content strategy.</a:t>
            </a:r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43068-45AB-4583-12C8-53B8C084AAD0}"/>
              </a:ext>
            </a:extLst>
          </p:cNvPr>
          <p:cNvSpPr txBox="1"/>
          <p:nvPr/>
        </p:nvSpPr>
        <p:spPr>
          <a:xfrm>
            <a:off x="11581834" y="4775943"/>
            <a:ext cx="5113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 Strategy</a:t>
            </a:r>
          </a:p>
          <a:p>
            <a:endParaRPr lang="en-US" b="1" dirty="0"/>
          </a:p>
          <a:p>
            <a:r>
              <a:rPr lang="en-US" dirty="0"/>
              <a:t>To maintain and grow engagement, SocialBuzz should prioritize content creation in top-performing categories.</a:t>
            </a:r>
          </a:p>
          <a:p>
            <a:endParaRPr lang="en-T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BF3F2-4FF0-ED3A-3573-D01A5E99726C}"/>
              </a:ext>
            </a:extLst>
          </p:cNvPr>
          <p:cNvSpPr txBox="1"/>
          <p:nvPr/>
        </p:nvSpPr>
        <p:spPr>
          <a:xfrm>
            <a:off x="11465045" y="7319704"/>
            <a:ext cx="5172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Engagement Optimization</a:t>
            </a:r>
          </a:p>
          <a:p>
            <a:endParaRPr lang="en-US" b="1" dirty="0"/>
          </a:p>
          <a:p>
            <a:r>
              <a:rPr lang="en-US" dirty="0"/>
              <a:t>The peak engagement period in </a:t>
            </a:r>
            <a:r>
              <a:rPr lang="en-US" b="1" dirty="0"/>
              <a:t>May 2021</a:t>
            </a:r>
            <a:r>
              <a:rPr lang="en-US" dirty="0"/>
              <a:t> offers valuable insights into what drives user activity.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2005584"/>
            <a:ext cx="7852227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000" b="1" dirty="0"/>
              <a:t>Analyze content performance</a:t>
            </a:r>
            <a:r>
              <a:rPr lang="en-US" sz="3000" dirty="0"/>
              <a:t> by identifying the top 5 categories based on aggregate popularity.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000" b="1" dirty="0"/>
              <a:t>Audit big data practices</a:t>
            </a:r>
            <a:r>
              <a:rPr lang="en-US" sz="3000" dirty="0"/>
              <a:t> to enhance scalability and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000" b="1" dirty="0"/>
              <a:t>Provide actionable insights</a:t>
            </a:r>
            <a:r>
              <a:rPr lang="en-US" sz="3000" dirty="0"/>
              <a:t> for smoother IPO planning.</a:t>
            </a:r>
          </a:p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FC8E7-AB2C-6D9E-0675-C6755EE7B15F}"/>
              </a:ext>
            </a:extLst>
          </p:cNvPr>
          <p:cNvSpPr/>
          <p:nvPr/>
        </p:nvSpPr>
        <p:spPr>
          <a:xfrm>
            <a:off x="4724400" y="2005584"/>
            <a:ext cx="3712552" cy="62758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TH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TH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-23042" y="66269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3"/>
              <a:ext cx="6542158" cy="6245059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TH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TH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TH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2AAFE-709D-CE6F-A3E0-2947D9E0190B}"/>
              </a:ext>
            </a:extLst>
          </p:cNvPr>
          <p:cNvSpPr txBox="1"/>
          <p:nvPr/>
        </p:nvSpPr>
        <p:spPr>
          <a:xfrm>
            <a:off x="14321995" y="7537582"/>
            <a:ext cx="380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Andrew Fleming </a:t>
            </a:r>
          </a:p>
          <a:p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Chief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Technology Architect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72DA0B-9C22-026F-3369-865956FE7B63}"/>
              </a:ext>
            </a:extLst>
          </p:cNvPr>
          <p:cNvSpPr txBox="1"/>
          <p:nvPr/>
        </p:nvSpPr>
        <p:spPr>
          <a:xfrm>
            <a:off x="14245125" y="4686015"/>
            <a:ext cx="304198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Rompton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Senior Principal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8A533D-E7CA-F78B-3960-67974B6C3237}"/>
              </a:ext>
            </a:extLst>
          </p:cNvPr>
          <p:cNvSpPr txBox="1"/>
          <p:nvPr/>
        </p:nvSpPr>
        <p:spPr>
          <a:xfrm>
            <a:off x="14416163" y="1619955"/>
            <a:ext cx="269991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Mae Mulligan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Project Lead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875111" y="902698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9452B1-530C-57F9-5B63-F0D272B76AA4}"/>
              </a:ext>
            </a:extLst>
          </p:cNvPr>
          <p:cNvSpPr txBox="1"/>
          <p:nvPr/>
        </p:nvSpPr>
        <p:spPr>
          <a:xfrm>
            <a:off x="3916600" y="1283506"/>
            <a:ext cx="5195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Extraction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3A26F2-F2BD-8ED7-FA30-5084E2456AC2}"/>
              </a:ext>
            </a:extLst>
          </p:cNvPr>
          <p:cNvSpPr txBox="1"/>
          <p:nvPr/>
        </p:nvSpPr>
        <p:spPr>
          <a:xfrm>
            <a:off x="5820310" y="304567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&amp; Preparation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B2920B-3782-ACE0-16BC-2F8335898175}"/>
              </a:ext>
            </a:extLst>
          </p:cNvPr>
          <p:cNvSpPr txBox="1"/>
          <p:nvPr/>
        </p:nvSpPr>
        <p:spPr>
          <a:xfrm>
            <a:off x="7714481" y="4632958"/>
            <a:ext cx="36232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930B7C-7594-8C9B-6619-7E101DB50983}"/>
              </a:ext>
            </a:extLst>
          </p:cNvPr>
          <p:cNvSpPr txBox="1"/>
          <p:nvPr/>
        </p:nvSpPr>
        <p:spPr>
          <a:xfrm>
            <a:off x="9604883" y="6230897"/>
            <a:ext cx="41593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21A54-FA65-FA05-B931-C6A4B83A0BBD}"/>
              </a:ext>
            </a:extLst>
          </p:cNvPr>
          <p:cNvSpPr txBox="1"/>
          <p:nvPr/>
        </p:nvSpPr>
        <p:spPr>
          <a:xfrm>
            <a:off x="11239255" y="7626289"/>
            <a:ext cx="6071108" cy="134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&amp;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7E880B-E98A-686E-25DB-63E2252EF850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AE20C-D063-2B88-C471-B54A5226102C}"/>
              </a:ext>
            </a:extLst>
          </p:cNvPr>
          <p:cNvSpPr txBox="1"/>
          <p:nvPr/>
        </p:nvSpPr>
        <p:spPr>
          <a:xfrm>
            <a:off x="7714306" y="4058699"/>
            <a:ext cx="18868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70%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 audience satisfaction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9C010-BECC-A93D-3505-F394158DCD99}"/>
              </a:ext>
            </a:extLst>
          </p:cNvPr>
          <p:cNvSpPr txBox="1"/>
          <p:nvPr/>
        </p:nvSpPr>
        <p:spPr>
          <a:xfrm>
            <a:off x="12345302" y="4064943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May 2021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Most active </a:t>
            </a:r>
          </a:p>
          <a:p>
            <a:pPr algn="ctr"/>
            <a:r>
              <a:rPr lang="en-US" sz="2400" dirty="0"/>
              <a:t>Month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TH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AAE3013-3111-83D2-6D6B-E67A58980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35" y="1383832"/>
            <a:ext cx="7772400" cy="73843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6E468-BC45-44D7-84C0-884B1876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DA221D-6299-3B7C-5618-5C59AF6561F1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C49B7D3-6AAB-5592-096A-E04AA009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F8971CE-DAC0-0DBB-E051-E805F8C7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DBAD7A7-45AF-6B3C-E4D6-4E4F6C7B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48B344C-51B0-8C55-A539-5F3C2AA9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45869D3-05BE-BD5A-5C9E-7ED47B63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9E2145D-01C8-9DD5-CBB6-9A80C581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5AA0CB5-7D88-8490-E993-A97C79CD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467CC64-2E61-61F5-4717-F3E1D01C67F2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E61EC2D-9450-4304-BD4F-1DE3149233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73A3F4C-B0F5-6206-8D9B-65D3762A7AC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8C48F8EF-D9AD-7600-805C-DD5B07B8C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3E39335-8063-8556-C8CD-A6ABA1166178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719A0B9-1527-E4D7-7A07-19BFBEEDC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2AA7806-BA4C-6323-8863-06E1E085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8FDE2A6-850C-2239-3D16-0801FC29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FA6088D1-9829-D46B-F080-350C7016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EDA6BA67-E2D9-143D-7EC0-656FA4DC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ABA45416-5C09-6EAB-1129-54B354A86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6640143-4C12-8492-FD22-11618855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FDB304B7-7E70-20DC-DA95-32A189C2F618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TH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5FD650C-64B8-AA04-4185-6B9C75F175D3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E266CDA4-ECBB-5AA4-0693-41DAE993D7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E2F5C67E-34D9-8205-9F29-088EE7841B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TH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3CABB09E-FAB7-DB05-C294-B9A611BF5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80DEA6B7-9971-2131-7890-11E5D98B0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92" y="1662769"/>
            <a:ext cx="7696608" cy="73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0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830</Words>
  <Application>Microsoft Macintosh PowerPoint</Application>
  <PresentationFormat>Custom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Calibri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Louay Faraj</cp:lastModifiedBy>
  <cp:revision>9</cp:revision>
  <dcterms:created xsi:type="dcterms:W3CDTF">2006-08-16T00:00:00Z</dcterms:created>
  <dcterms:modified xsi:type="dcterms:W3CDTF">2024-11-29T16:36:49Z</dcterms:modified>
  <dc:identifier>DAEhDyfaYKE</dc:identifier>
</cp:coreProperties>
</file>