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0ABBFCD-87ED-4D46-B0E1-AA13D531EE60}">
          <p14:sldIdLst>
            <p14:sldId id="256"/>
          </p14:sldIdLst>
        </p14:section>
        <p14:section name="Untitled Section" id="{D3BC238B-17CC-4E77-9D96-7CDE4BD3565A}">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0D9F6"/>
    <a:srgbClr val="F8B3AE"/>
    <a:srgbClr val="5B9BD5"/>
    <a:srgbClr val="969696"/>
    <a:srgbClr val="FFFFFF"/>
    <a:srgbClr val="FFF2CC"/>
    <a:srgbClr val="FFD9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4013" autoAdjust="0"/>
    <p:restoredTop sz="94660"/>
  </p:normalViewPr>
  <p:slideViewPr>
    <p:cSldViewPr snapToGrid="0">
      <p:cViewPr varScale="1">
        <p:scale>
          <a:sx n="64" d="100"/>
          <a:sy n="64" d="100"/>
        </p:scale>
        <p:origin x="2717"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en-US" smtClean="0"/>
              <a:t>Click to edit Master title style</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07B22EB-E62A-48DA-8188-ED6FC1716C83}" type="datetimeFigureOut">
              <a:rPr lang="en-GB" smtClean="0"/>
              <a:t>22/05/2019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5DC08A5-209E-4021-A7EC-B3D9EE0D0364}" type="slidenum">
              <a:rPr lang="en-GB" smtClean="0"/>
              <a:t>‹#›</a:t>
            </a:fld>
            <a:endParaRPr lang="en-GB"/>
          </a:p>
        </p:txBody>
      </p:sp>
    </p:spTree>
    <p:extLst>
      <p:ext uri="{BB962C8B-B14F-4D97-AF65-F5344CB8AC3E}">
        <p14:creationId xmlns:p14="http://schemas.microsoft.com/office/powerpoint/2010/main" val="13645514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07B22EB-E62A-48DA-8188-ED6FC1716C83}" type="datetimeFigureOut">
              <a:rPr lang="en-GB" smtClean="0"/>
              <a:t>22/05/2019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5DC08A5-209E-4021-A7EC-B3D9EE0D0364}" type="slidenum">
              <a:rPr lang="en-GB" smtClean="0"/>
              <a:t>‹#›</a:t>
            </a:fld>
            <a:endParaRPr lang="en-GB"/>
          </a:p>
        </p:txBody>
      </p:sp>
    </p:spTree>
    <p:extLst>
      <p:ext uri="{BB962C8B-B14F-4D97-AF65-F5344CB8AC3E}">
        <p14:creationId xmlns:p14="http://schemas.microsoft.com/office/powerpoint/2010/main" val="32266101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07B22EB-E62A-48DA-8188-ED6FC1716C83}" type="datetimeFigureOut">
              <a:rPr lang="en-GB" smtClean="0"/>
              <a:t>22/05/2019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5DC08A5-209E-4021-A7EC-B3D9EE0D0364}" type="slidenum">
              <a:rPr lang="en-GB" smtClean="0"/>
              <a:t>‹#›</a:t>
            </a:fld>
            <a:endParaRPr lang="en-GB"/>
          </a:p>
        </p:txBody>
      </p:sp>
    </p:spTree>
    <p:extLst>
      <p:ext uri="{BB962C8B-B14F-4D97-AF65-F5344CB8AC3E}">
        <p14:creationId xmlns:p14="http://schemas.microsoft.com/office/powerpoint/2010/main" val="6191394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07B22EB-E62A-48DA-8188-ED6FC1716C83}" type="datetimeFigureOut">
              <a:rPr lang="en-GB" smtClean="0"/>
              <a:t>22/05/2019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5DC08A5-209E-4021-A7EC-B3D9EE0D0364}" type="slidenum">
              <a:rPr lang="en-GB" smtClean="0"/>
              <a:t>‹#›</a:t>
            </a:fld>
            <a:endParaRPr lang="en-GB"/>
          </a:p>
        </p:txBody>
      </p:sp>
    </p:spTree>
    <p:extLst>
      <p:ext uri="{BB962C8B-B14F-4D97-AF65-F5344CB8AC3E}">
        <p14:creationId xmlns:p14="http://schemas.microsoft.com/office/powerpoint/2010/main" val="27226919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en-US" smtClean="0"/>
              <a:t>Click to edit Master title style</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07B22EB-E62A-48DA-8188-ED6FC1716C83}" type="datetimeFigureOut">
              <a:rPr lang="en-GB" smtClean="0"/>
              <a:t>22/05/2019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5DC08A5-209E-4021-A7EC-B3D9EE0D0364}" type="slidenum">
              <a:rPr lang="en-GB" smtClean="0"/>
              <a:t>‹#›</a:t>
            </a:fld>
            <a:endParaRPr lang="en-GB"/>
          </a:p>
        </p:txBody>
      </p:sp>
    </p:spTree>
    <p:extLst>
      <p:ext uri="{BB962C8B-B14F-4D97-AF65-F5344CB8AC3E}">
        <p14:creationId xmlns:p14="http://schemas.microsoft.com/office/powerpoint/2010/main" val="5958493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07B22EB-E62A-48DA-8188-ED6FC1716C83}" type="datetimeFigureOut">
              <a:rPr lang="en-GB" smtClean="0"/>
              <a:t>22/05/2019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5DC08A5-209E-4021-A7EC-B3D9EE0D0364}" type="slidenum">
              <a:rPr lang="en-GB" smtClean="0"/>
              <a:t>‹#›</a:t>
            </a:fld>
            <a:endParaRPr lang="en-GB"/>
          </a:p>
        </p:txBody>
      </p:sp>
    </p:spTree>
    <p:extLst>
      <p:ext uri="{BB962C8B-B14F-4D97-AF65-F5344CB8AC3E}">
        <p14:creationId xmlns:p14="http://schemas.microsoft.com/office/powerpoint/2010/main" val="14706304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4" name="Content Placeholder 3"/>
          <p:cNvSpPr>
            <a:spLocks noGrp="1"/>
          </p:cNvSpPr>
          <p:nvPr>
            <p:ph sz="half" idx="2"/>
          </p:nvPr>
        </p:nvSpPr>
        <p:spPr>
          <a:xfrm>
            <a:off x="472381" y="3618442"/>
            <a:ext cx="2901255" cy="532218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6" name="Content Placeholder 5"/>
          <p:cNvSpPr>
            <a:spLocks noGrp="1"/>
          </p:cNvSpPr>
          <p:nvPr>
            <p:ph sz="quarter" idx="4"/>
          </p:nvPr>
        </p:nvSpPr>
        <p:spPr>
          <a:xfrm>
            <a:off x="3471863" y="3618442"/>
            <a:ext cx="2915543" cy="532218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07B22EB-E62A-48DA-8188-ED6FC1716C83}" type="datetimeFigureOut">
              <a:rPr lang="en-GB" smtClean="0"/>
              <a:t>22/05/2019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5DC08A5-209E-4021-A7EC-B3D9EE0D0364}" type="slidenum">
              <a:rPr lang="en-GB" smtClean="0"/>
              <a:t>‹#›</a:t>
            </a:fld>
            <a:endParaRPr lang="en-GB"/>
          </a:p>
        </p:txBody>
      </p:sp>
    </p:spTree>
    <p:extLst>
      <p:ext uri="{BB962C8B-B14F-4D97-AF65-F5344CB8AC3E}">
        <p14:creationId xmlns:p14="http://schemas.microsoft.com/office/powerpoint/2010/main" val="8622105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07B22EB-E62A-48DA-8188-ED6FC1716C83}" type="datetimeFigureOut">
              <a:rPr lang="en-GB" smtClean="0"/>
              <a:t>22/05/2019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5DC08A5-209E-4021-A7EC-B3D9EE0D0364}" type="slidenum">
              <a:rPr lang="en-GB" smtClean="0"/>
              <a:t>‹#›</a:t>
            </a:fld>
            <a:endParaRPr lang="en-GB"/>
          </a:p>
        </p:txBody>
      </p:sp>
    </p:spTree>
    <p:extLst>
      <p:ext uri="{BB962C8B-B14F-4D97-AF65-F5344CB8AC3E}">
        <p14:creationId xmlns:p14="http://schemas.microsoft.com/office/powerpoint/2010/main" val="4123196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7B22EB-E62A-48DA-8188-ED6FC1716C83}" type="datetimeFigureOut">
              <a:rPr lang="en-GB" smtClean="0"/>
              <a:t>22/05/2019</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25DC08A5-209E-4021-A7EC-B3D9EE0D0364}" type="slidenum">
              <a:rPr lang="en-GB" smtClean="0"/>
              <a:t>‹#›</a:t>
            </a:fld>
            <a:endParaRPr lang="en-GB"/>
          </a:p>
        </p:txBody>
      </p:sp>
    </p:spTree>
    <p:extLst>
      <p:ext uri="{BB962C8B-B14F-4D97-AF65-F5344CB8AC3E}">
        <p14:creationId xmlns:p14="http://schemas.microsoft.com/office/powerpoint/2010/main" val="8051173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smtClean="0"/>
              <a:t>Click to edit Master title style</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D07B22EB-E62A-48DA-8188-ED6FC1716C83}" type="datetimeFigureOut">
              <a:rPr lang="en-GB" smtClean="0"/>
              <a:t>22/05/2019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5DC08A5-209E-4021-A7EC-B3D9EE0D0364}" type="slidenum">
              <a:rPr lang="en-GB" smtClean="0"/>
              <a:t>‹#›</a:t>
            </a:fld>
            <a:endParaRPr lang="en-GB"/>
          </a:p>
        </p:txBody>
      </p:sp>
    </p:spTree>
    <p:extLst>
      <p:ext uri="{BB962C8B-B14F-4D97-AF65-F5344CB8AC3E}">
        <p14:creationId xmlns:p14="http://schemas.microsoft.com/office/powerpoint/2010/main" val="10367355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D07B22EB-E62A-48DA-8188-ED6FC1716C83}" type="datetimeFigureOut">
              <a:rPr lang="en-GB" smtClean="0"/>
              <a:t>22/05/2019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5DC08A5-209E-4021-A7EC-B3D9EE0D0364}" type="slidenum">
              <a:rPr lang="en-GB" smtClean="0"/>
              <a:t>‹#›</a:t>
            </a:fld>
            <a:endParaRPr lang="en-GB"/>
          </a:p>
        </p:txBody>
      </p:sp>
    </p:spTree>
    <p:extLst>
      <p:ext uri="{BB962C8B-B14F-4D97-AF65-F5344CB8AC3E}">
        <p14:creationId xmlns:p14="http://schemas.microsoft.com/office/powerpoint/2010/main" val="35875044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D07B22EB-E62A-48DA-8188-ED6FC1716C83}" type="datetimeFigureOut">
              <a:rPr lang="en-GB" smtClean="0"/>
              <a:t>22/05/2019</a:t>
            </a:fld>
            <a:endParaRPr lang="en-GB"/>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25DC08A5-209E-4021-A7EC-B3D9EE0D0364}" type="slidenum">
              <a:rPr lang="en-GB" smtClean="0"/>
              <a:t>‹#›</a:t>
            </a:fld>
            <a:endParaRPr lang="en-GB"/>
          </a:p>
        </p:txBody>
      </p:sp>
    </p:spTree>
    <p:extLst>
      <p:ext uri="{BB962C8B-B14F-4D97-AF65-F5344CB8AC3E}">
        <p14:creationId xmlns:p14="http://schemas.microsoft.com/office/powerpoint/2010/main" val="26107208"/>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5" name="Picture 2054"/>
          <p:cNvPicPr>
            <a:picLocks noChangeAspect="1"/>
          </p:cNvPicPr>
          <p:nvPr/>
        </p:nvPicPr>
        <p:blipFill rotWithShape="1">
          <a:blip r:embed="rId2" cstate="print">
            <a:extLst>
              <a:ext uri="{28A0092B-C50C-407E-A947-70E740481C1C}">
                <a14:useLocalDpi xmlns:a14="http://schemas.microsoft.com/office/drawing/2010/main" val="0"/>
              </a:ext>
            </a:extLst>
          </a:blip>
          <a:srcRect r="317"/>
          <a:stretch/>
        </p:blipFill>
        <p:spPr>
          <a:xfrm>
            <a:off x="1336151" y="1249724"/>
            <a:ext cx="4535422" cy="2105613"/>
          </a:xfrm>
          <a:prstGeom prst="rect">
            <a:avLst/>
          </a:prstGeom>
        </p:spPr>
      </p:pic>
      <p:sp>
        <p:nvSpPr>
          <p:cNvPr id="18" name="Oval 17"/>
          <p:cNvSpPr/>
          <p:nvPr/>
        </p:nvSpPr>
        <p:spPr>
          <a:xfrm>
            <a:off x="2334769" y="1563511"/>
            <a:ext cx="2157470" cy="2161642"/>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1934" tIns="20967" rIns="41934" bIns="20967" numCol="1" spcCol="0" rtlCol="0" fromWordArt="0" anchor="ctr" anchorCtr="0" forceAA="0" compatLnSpc="1">
            <a:prstTxWarp prst="textNoShape">
              <a:avLst/>
            </a:prstTxWarp>
            <a:noAutofit/>
          </a:bodyPr>
          <a:lstStyle/>
          <a:p>
            <a:pPr algn="ctr"/>
            <a:endParaRPr lang="en-GB" sz="826"/>
          </a:p>
        </p:txBody>
      </p:sp>
      <p:sp>
        <p:nvSpPr>
          <p:cNvPr id="19" name="Oval 18"/>
          <p:cNvSpPr/>
          <p:nvPr/>
        </p:nvSpPr>
        <p:spPr>
          <a:xfrm>
            <a:off x="2517648" y="1747687"/>
            <a:ext cx="1789452" cy="1826173"/>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1934" tIns="20967" rIns="41934" bIns="20967" numCol="1" spcCol="0" rtlCol="0" fromWordArt="0" anchor="ctr" anchorCtr="0" forceAA="0" compatLnSpc="1">
            <a:prstTxWarp prst="textNoShape">
              <a:avLst/>
            </a:prstTxWarp>
            <a:noAutofit/>
          </a:bodyPr>
          <a:lstStyle/>
          <a:p>
            <a:pPr algn="ctr"/>
            <a:endParaRPr lang="en-GB" sz="826"/>
          </a:p>
        </p:txBody>
      </p:sp>
      <p:sp>
        <p:nvSpPr>
          <p:cNvPr id="4" name="Oval 3"/>
          <p:cNvSpPr/>
          <p:nvPr/>
        </p:nvSpPr>
        <p:spPr>
          <a:xfrm>
            <a:off x="1917139" y="864522"/>
            <a:ext cx="1809164" cy="1749258"/>
          </a:xfrm>
          <a:prstGeom prst="ellipse">
            <a:avLst/>
          </a:prstGeom>
          <a:solidFill>
            <a:srgbClr val="F8B3AE">
              <a:alpha val="29804"/>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1934" tIns="20967" rIns="41934" bIns="20967" numCol="1" spcCol="0" rtlCol="0" fromWordArt="0" anchor="ctr" anchorCtr="0" forceAA="0" compatLnSpc="1">
            <a:prstTxWarp prst="textNoShape">
              <a:avLst/>
            </a:prstTxWarp>
            <a:noAutofit/>
          </a:bodyPr>
          <a:lstStyle/>
          <a:p>
            <a:pPr algn="ctr"/>
            <a:endParaRPr lang="en-GB" sz="826"/>
          </a:p>
        </p:txBody>
      </p:sp>
      <p:sp>
        <p:nvSpPr>
          <p:cNvPr id="5" name="Oval 4"/>
          <p:cNvSpPr/>
          <p:nvPr/>
        </p:nvSpPr>
        <p:spPr>
          <a:xfrm>
            <a:off x="3194527" y="879908"/>
            <a:ext cx="1809164" cy="1749258"/>
          </a:xfrm>
          <a:prstGeom prst="ellipse">
            <a:avLst/>
          </a:prstGeom>
          <a:solidFill>
            <a:schemeClr val="accent6">
              <a:lumMod val="40000"/>
              <a:lumOff val="60000"/>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1934" tIns="20967" rIns="41934" bIns="20967" numCol="1" spcCol="0" rtlCol="0" fromWordArt="0" anchor="ctr" anchorCtr="0" forceAA="0" compatLnSpc="1">
            <a:prstTxWarp prst="textNoShape">
              <a:avLst/>
            </a:prstTxWarp>
            <a:noAutofit/>
          </a:bodyPr>
          <a:lstStyle/>
          <a:p>
            <a:pPr algn="ctr"/>
            <a:endParaRPr lang="en-GB" sz="826"/>
          </a:p>
        </p:txBody>
      </p:sp>
      <p:sp>
        <p:nvSpPr>
          <p:cNvPr id="6" name="Rectangle 5"/>
          <p:cNvSpPr/>
          <p:nvPr/>
        </p:nvSpPr>
        <p:spPr>
          <a:xfrm>
            <a:off x="1343642" y="814508"/>
            <a:ext cx="4256663" cy="29802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1934" tIns="20967" rIns="41934" bIns="20967" numCol="1" spcCol="0" rtlCol="0" fromWordArt="0" anchor="ctr" anchorCtr="0" forceAA="0" compatLnSpc="1">
            <a:prstTxWarp prst="textNoShape">
              <a:avLst/>
            </a:prstTxWarp>
            <a:noAutofit/>
          </a:bodyPr>
          <a:lstStyle/>
          <a:p>
            <a:pPr algn="ctr"/>
            <a:endParaRPr lang="en-GB" sz="826"/>
          </a:p>
        </p:txBody>
      </p:sp>
      <p:sp>
        <p:nvSpPr>
          <p:cNvPr id="8" name="Oval 7"/>
          <p:cNvSpPr/>
          <p:nvPr/>
        </p:nvSpPr>
        <p:spPr>
          <a:xfrm>
            <a:off x="2701811" y="1961428"/>
            <a:ext cx="1450619" cy="1476942"/>
          </a:xfrm>
          <a:prstGeom prst="ellipse">
            <a:avLst/>
          </a:prstGeom>
          <a:solidFill>
            <a:srgbClr val="60D9F6">
              <a:alpha val="29804"/>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1934" tIns="20967" rIns="41934" bIns="20967" numCol="1" spcCol="0" rtlCol="0" fromWordArt="0" anchor="ctr" anchorCtr="0" forceAA="0" compatLnSpc="1">
            <a:prstTxWarp prst="textNoShape">
              <a:avLst/>
            </a:prstTxWarp>
            <a:noAutofit/>
          </a:bodyPr>
          <a:lstStyle/>
          <a:p>
            <a:pPr algn="ctr"/>
            <a:endParaRPr lang="en-GB" sz="826"/>
          </a:p>
        </p:txBody>
      </p:sp>
      <p:sp>
        <p:nvSpPr>
          <p:cNvPr id="9" name="TextBox 8"/>
          <p:cNvSpPr txBox="1"/>
          <p:nvPr/>
        </p:nvSpPr>
        <p:spPr>
          <a:xfrm>
            <a:off x="2417104" y="952865"/>
            <a:ext cx="809232" cy="441980"/>
          </a:xfrm>
          <a:prstGeom prst="rect">
            <a:avLst/>
          </a:prstGeom>
          <a:noFill/>
        </p:spPr>
        <p:txBody>
          <a:bodyPr wrap="square" rtlCol="0">
            <a:spAutoFit/>
          </a:bodyPr>
          <a:lstStyle/>
          <a:p>
            <a:pPr algn="ctr"/>
            <a:r>
              <a:rPr lang="en-GB" sz="826" dirty="0"/>
              <a:t>Abiotic</a:t>
            </a:r>
          </a:p>
          <a:p>
            <a:pPr algn="ctr"/>
            <a:r>
              <a:rPr lang="en-GB" sz="482" b="1" dirty="0" smtClean="0"/>
              <a:t>stress-tolerance</a:t>
            </a:r>
          </a:p>
          <a:p>
            <a:pPr algn="ctr"/>
            <a:r>
              <a:rPr lang="en-GB" sz="482" b="1" dirty="0"/>
              <a:t>avoiding detection</a:t>
            </a:r>
          </a:p>
          <a:p>
            <a:pPr algn="ctr"/>
            <a:endParaRPr lang="en-GB" sz="482" b="1" dirty="0"/>
          </a:p>
        </p:txBody>
      </p:sp>
      <p:sp>
        <p:nvSpPr>
          <p:cNvPr id="11" name="TextBox 10"/>
          <p:cNvSpPr txBox="1"/>
          <p:nvPr/>
        </p:nvSpPr>
        <p:spPr>
          <a:xfrm>
            <a:off x="3568610" y="921487"/>
            <a:ext cx="1228180" cy="642933"/>
          </a:xfrm>
          <a:prstGeom prst="rect">
            <a:avLst/>
          </a:prstGeom>
          <a:noFill/>
        </p:spPr>
        <p:txBody>
          <a:bodyPr wrap="square" rtlCol="0">
            <a:spAutoFit/>
          </a:bodyPr>
          <a:lstStyle/>
          <a:p>
            <a:pPr algn="ctr"/>
            <a:r>
              <a:rPr lang="en-GB" sz="826" dirty="0" smtClean="0"/>
              <a:t>Biotic</a:t>
            </a:r>
          </a:p>
          <a:p>
            <a:pPr algn="ctr"/>
            <a:r>
              <a:rPr lang="en-GB" sz="480" b="1" dirty="0" smtClean="0"/>
              <a:t>inter- and intra-specific interactions</a:t>
            </a:r>
            <a:endParaRPr lang="en-GB" sz="480" b="1" dirty="0"/>
          </a:p>
          <a:p>
            <a:pPr algn="ctr"/>
            <a:r>
              <a:rPr lang="en-GB" sz="482" b="1" dirty="0"/>
              <a:t>pathogenicity (pathogen-host) </a:t>
            </a:r>
          </a:p>
          <a:p>
            <a:pPr algn="ctr"/>
            <a:r>
              <a:rPr lang="en-GB" sz="482" b="1" dirty="0"/>
              <a:t>competitive ability (pathogen-pathogen</a:t>
            </a:r>
            <a:r>
              <a:rPr lang="en-GB" sz="482" b="1" dirty="0" smtClean="0"/>
              <a:t>)</a:t>
            </a:r>
          </a:p>
          <a:p>
            <a:pPr algn="ctr"/>
            <a:r>
              <a:rPr lang="en-GB" sz="482" b="1" dirty="0" smtClean="0"/>
              <a:t>predation (pathogen-natural enemy)</a:t>
            </a:r>
            <a:endParaRPr lang="en-GB" sz="482" b="1" dirty="0"/>
          </a:p>
          <a:p>
            <a:pPr algn="ctr"/>
            <a:endParaRPr lang="en-GB" sz="826" dirty="0"/>
          </a:p>
        </p:txBody>
      </p:sp>
      <p:sp>
        <p:nvSpPr>
          <p:cNvPr id="12" name="TextBox 11"/>
          <p:cNvSpPr txBox="1"/>
          <p:nvPr/>
        </p:nvSpPr>
        <p:spPr>
          <a:xfrm>
            <a:off x="2875952" y="2948836"/>
            <a:ext cx="1107518" cy="441980"/>
          </a:xfrm>
          <a:prstGeom prst="rect">
            <a:avLst/>
          </a:prstGeom>
          <a:noFill/>
        </p:spPr>
        <p:txBody>
          <a:bodyPr wrap="square" rtlCol="0">
            <a:spAutoFit/>
          </a:bodyPr>
          <a:lstStyle/>
          <a:p>
            <a:pPr algn="ctr"/>
            <a:r>
              <a:rPr lang="en-GB" sz="826" dirty="0"/>
              <a:t>Movement</a:t>
            </a:r>
          </a:p>
          <a:p>
            <a:pPr algn="ctr"/>
            <a:r>
              <a:rPr lang="en-GB" sz="482" b="1" dirty="0"/>
              <a:t>dispersal </a:t>
            </a:r>
          </a:p>
          <a:p>
            <a:pPr algn="ctr"/>
            <a:r>
              <a:rPr lang="en-GB" sz="482" b="1" dirty="0"/>
              <a:t>exploitation of transport pathways</a:t>
            </a:r>
          </a:p>
          <a:p>
            <a:pPr algn="ctr"/>
            <a:r>
              <a:rPr lang="en-GB" sz="482" b="1" dirty="0"/>
              <a:t>avoiding detection</a:t>
            </a:r>
          </a:p>
        </p:txBody>
      </p:sp>
      <p:sp>
        <p:nvSpPr>
          <p:cNvPr id="24" name="TextBox 23"/>
          <p:cNvSpPr txBox="1"/>
          <p:nvPr/>
        </p:nvSpPr>
        <p:spPr>
          <a:xfrm>
            <a:off x="2006196" y="1474075"/>
            <a:ext cx="1016287" cy="516295"/>
          </a:xfrm>
          <a:prstGeom prst="rect">
            <a:avLst/>
          </a:prstGeom>
          <a:noFill/>
        </p:spPr>
        <p:txBody>
          <a:bodyPr wrap="square" rtlCol="0">
            <a:spAutoFit/>
          </a:bodyPr>
          <a:lstStyle/>
          <a:p>
            <a:pPr algn="r"/>
            <a:r>
              <a:rPr lang="en-GB" sz="459" dirty="0" smtClean="0">
                <a:solidFill>
                  <a:srgbClr val="FF0000"/>
                </a:solidFill>
              </a:rPr>
              <a:t>     </a:t>
            </a:r>
            <a:r>
              <a:rPr lang="en-GB" sz="459" b="1" dirty="0" smtClean="0">
                <a:solidFill>
                  <a:srgbClr val="FF0000"/>
                </a:solidFill>
              </a:rPr>
              <a:t>outcrossing</a:t>
            </a:r>
          </a:p>
          <a:p>
            <a:r>
              <a:rPr lang="en-GB" sz="459" b="1" dirty="0" smtClean="0">
                <a:solidFill>
                  <a:srgbClr val="FF0000"/>
                </a:solidFill>
              </a:rPr>
              <a:t>                                         virulence</a:t>
            </a:r>
          </a:p>
          <a:p>
            <a:r>
              <a:rPr lang="en-GB" sz="459" b="1" dirty="0" smtClean="0">
                <a:solidFill>
                  <a:srgbClr val="FF0000"/>
                </a:solidFill>
              </a:rPr>
              <a:t>                     resting structures</a:t>
            </a:r>
            <a:endParaRPr lang="en-GB" sz="459" b="1" dirty="0">
              <a:solidFill>
                <a:srgbClr val="FF0000"/>
              </a:solidFill>
            </a:endParaRPr>
          </a:p>
          <a:p>
            <a:r>
              <a:rPr lang="en-GB" sz="459" b="1" dirty="0" smtClean="0">
                <a:solidFill>
                  <a:srgbClr val="FF0000"/>
                </a:solidFill>
              </a:rPr>
              <a:t>                  cold-tolerance</a:t>
            </a:r>
            <a:endParaRPr lang="en-GB" sz="459" b="1" dirty="0">
              <a:solidFill>
                <a:srgbClr val="FF0000"/>
              </a:solidFill>
            </a:endParaRPr>
          </a:p>
          <a:p>
            <a:r>
              <a:rPr lang="en-GB" sz="459" b="1" dirty="0" smtClean="0">
                <a:solidFill>
                  <a:srgbClr val="FF0000"/>
                </a:solidFill>
              </a:rPr>
              <a:t>desiccation </a:t>
            </a:r>
            <a:r>
              <a:rPr lang="en-GB" sz="459" b="1" dirty="0">
                <a:solidFill>
                  <a:srgbClr val="FF0000"/>
                </a:solidFill>
              </a:rPr>
              <a:t>resistance</a:t>
            </a:r>
          </a:p>
          <a:p>
            <a:endParaRPr lang="en-GB" sz="459" dirty="0"/>
          </a:p>
        </p:txBody>
      </p:sp>
      <p:sp>
        <p:nvSpPr>
          <p:cNvPr id="25" name="TextBox 24"/>
          <p:cNvSpPr txBox="1"/>
          <p:nvPr/>
        </p:nvSpPr>
        <p:spPr>
          <a:xfrm>
            <a:off x="3807606" y="1489649"/>
            <a:ext cx="1360799" cy="657616"/>
          </a:xfrm>
          <a:prstGeom prst="rect">
            <a:avLst/>
          </a:prstGeom>
          <a:noFill/>
        </p:spPr>
        <p:txBody>
          <a:bodyPr wrap="square" rtlCol="0">
            <a:spAutoFit/>
          </a:bodyPr>
          <a:lstStyle/>
          <a:p>
            <a:r>
              <a:rPr lang="en-GB" sz="459" b="1" dirty="0" smtClean="0">
                <a:solidFill>
                  <a:schemeClr val="accent6"/>
                </a:solidFill>
              </a:rPr>
              <a:t>growth rate</a:t>
            </a:r>
          </a:p>
          <a:p>
            <a:r>
              <a:rPr lang="en-GB" sz="459" b="1" dirty="0" smtClean="0">
                <a:solidFill>
                  <a:schemeClr val="accent6"/>
                </a:solidFill>
              </a:rPr>
              <a:t>         cell wall–degrading enzyme families</a:t>
            </a:r>
          </a:p>
          <a:p>
            <a:r>
              <a:rPr lang="en-GB" sz="459" b="1" dirty="0" smtClean="0">
                <a:solidFill>
                  <a:schemeClr val="accent6"/>
                </a:solidFill>
              </a:rPr>
              <a:t>                  host </a:t>
            </a:r>
            <a:r>
              <a:rPr lang="en-GB" sz="459" b="1" dirty="0">
                <a:solidFill>
                  <a:schemeClr val="accent6"/>
                </a:solidFill>
              </a:rPr>
              <a:t>encounter rates</a:t>
            </a:r>
          </a:p>
          <a:p>
            <a:r>
              <a:rPr lang="en-GB" sz="459" b="1" dirty="0" smtClean="0">
                <a:solidFill>
                  <a:schemeClr val="accent6"/>
                </a:solidFill>
              </a:rPr>
              <a:t>                         ability </a:t>
            </a:r>
            <a:r>
              <a:rPr lang="en-GB" sz="459" b="1" dirty="0">
                <a:solidFill>
                  <a:schemeClr val="accent6"/>
                </a:solidFill>
              </a:rPr>
              <a:t>to self</a:t>
            </a:r>
          </a:p>
          <a:p>
            <a:r>
              <a:rPr lang="en-GB" sz="459" b="1" dirty="0" smtClean="0">
                <a:solidFill>
                  <a:schemeClr val="accent6"/>
                </a:solidFill>
              </a:rPr>
              <a:t>                              outcrossing</a:t>
            </a:r>
          </a:p>
          <a:p>
            <a:r>
              <a:rPr lang="en-GB" sz="459" b="1" dirty="0" smtClean="0">
                <a:solidFill>
                  <a:schemeClr val="accent6"/>
                </a:solidFill>
              </a:rPr>
              <a:t>                                  virulence</a:t>
            </a:r>
          </a:p>
          <a:p>
            <a:r>
              <a:rPr lang="en-GB" sz="459" b="1" dirty="0" smtClean="0">
                <a:solidFill>
                  <a:schemeClr val="accent6"/>
                </a:solidFill>
              </a:rPr>
              <a:t>                                        transmission </a:t>
            </a:r>
            <a:endParaRPr lang="en-GB" sz="459" b="1" dirty="0">
              <a:solidFill>
                <a:schemeClr val="accent6"/>
              </a:solidFill>
            </a:endParaRPr>
          </a:p>
          <a:p>
            <a:r>
              <a:rPr lang="en-GB" sz="459" dirty="0" smtClean="0"/>
              <a:t>                                           </a:t>
            </a:r>
            <a:endParaRPr lang="en-GB" sz="459" dirty="0"/>
          </a:p>
        </p:txBody>
      </p:sp>
      <p:sp>
        <p:nvSpPr>
          <p:cNvPr id="26" name="TextBox 25"/>
          <p:cNvSpPr txBox="1"/>
          <p:nvPr/>
        </p:nvSpPr>
        <p:spPr>
          <a:xfrm>
            <a:off x="2665631" y="2643208"/>
            <a:ext cx="693557" cy="374974"/>
          </a:xfrm>
          <a:prstGeom prst="rect">
            <a:avLst/>
          </a:prstGeom>
          <a:noFill/>
        </p:spPr>
        <p:txBody>
          <a:bodyPr wrap="square" rtlCol="0">
            <a:spAutoFit/>
          </a:bodyPr>
          <a:lstStyle/>
          <a:p>
            <a:pPr algn="ctr"/>
            <a:r>
              <a:rPr lang="en-GB" sz="459" i="1" dirty="0">
                <a:solidFill>
                  <a:schemeClr val="accent5"/>
                </a:solidFill>
              </a:rPr>
              <a:t>local</a:t>
            </a:r>
            <a:r>
              <a:rPr lang="en-GB" sz="459" dirty="0">
                <a:solidFill>
                  <a:schemeClr val="accent5"/>
                </a:solidFill>
              </a:rPr>
              <a:t> </a:t>
            </a:r>
            <a:endParaRPr lang="en-GB" sz="459" dirty="0" smtClean="0">
              <a:solidFill>
                <a:schemeClr val="accent5"/>
              </a:solidFill>
            </a:endParaRPr>
          </a:p>
          <a:p>
            <a:pPr algn="ctr"/>
            <a:r>
              <a:rPr lang="en-GB" sz="459" b="1" dirty="0" smtClean="0">
                <a:solidFill>
                  <a:schemeClr val="accent5"/>
                </a:solidFill>
              </a:rPr>
              <a:t>aerial </a:t>
            </a:r>
            <a:r>
              <a:rPr lang="en-GB" sz="459" b="1" dirty="0">
                <a:solidFill>
                  <a:schemeClr val="accent5"/>
                </a:solidFill>
              </a:rPr>
              <a:t>spread</a:t>
            </a:r>
          </a:p>
          <a:p>
            <a:pPr algn="ctr"/>
            <a:r>
              <a:rPr lang="en-GB" sz="459" b="1" dirty="0">
                <a:solidFill>
                  <a:schemeClr val="accent5"/>
                </a:solidFill>
              </a:rPr>
              <a:t>surface water spread</a:t>
            </a:r>
          </a:p>
          <a:p>
            <a:pPr algn="ctr"/>
            <a:r>
              <a:rPr lang="en-GB" sz="459" b="1" dirty="0">
                <a:solidFill>
                  <a:schemeClr val="accent5"/>
                </a:solidFill>
              </a:rPr>
              <a:t>s</a:t>
            </a:r>
            <a:r>
              <a:rPr lang="en-GB" sz="459" b="1" dirty="0" smtClean="0">
                <a:solidFill>
                  <a:schemeClr val="accent5"/>
                </a:solidFill>
              </a:rPr>
              <a:t>oil--borne </a:t>
            </a:r>
            <a:endParaRPr lang="en-GB" sz="459" b="1" dirty="0">
              <a:solidFill>
                <a:schemeClr val="accent5"/>
              </a:solidFill>
            </a:endParaRPr>
          </a:p>
        </p:txBody>
      </p:sp>
      <p:sp>
        <p:nvSpPr>
          <p:cNvPr id="27" name="TextBox 26"/>
          <p:cNvSpPr txBox="1"/>
          <p:nvPr/>
        </p:nvSpPr>
        <p:spPr>
          <a:xfrm>
            <a:off x="3533329" y="2636257"/>
            <a:ext cx="656441" cy="374974"/>
          </a:xfrm>
          <a:prstGeom prst="rect">
            <a:avLst/>
          </a:prstGeom>
          <a:noFill/>
        </p:spPr>
        <p:txBody>
          <a:bodyPr wrap="square" rtlCol="0">
            <a:spAutoFit/>
          </a:bodyPr>
          <a:lstStyle/>
          <a:p>
            <a:pPr algn="ctr"/>
            <a:r>
              <a:rPr lang="en-GB" sz="459" i="1" dirty="0">
                <a:solidFill>
                  <a:schemeClr val="accent5"/>
                </a:solidFill>
              </a:rPr>
              <a:t>regional</a:t>
            </a:r>
          </a:p>
          <a:p>
            <a:pPr algn="ctr"/>
            <a:r>
              <a:rPr lang="en-GB" sz="459" b="1" dirty="0">
                <a:solidFill>
                  <a:schemeClr val="accent5"/>
                </a:solidFill>
              </a:rPr>
              <a:t>soil-borne</a:t>
            </a:r>
          </a:p>
          <a:p>
            <a:pPr algn="ctr"/>
            <a:r>
              <a:rPr lang="en-GB" sz="459" b="1" dirty="0" smtClean="0">
                <a:solidFill>
                  <a:schemeClr val="accent5"/>
                </a:solidFill>
              </a:rPr>
              <a:t>resting structures</a:t>
            </a:r>
            <a:endParaRPr lang="en-GB" sz="459" b="1" dirty="0">
              <a:solidFill>
                <a:schemeClr val="accent5"/>
              </a:solidFill>
            </a:endParaRPr>
          </a:p>
          <a:p>
            <a:pPr algn="ctr"/>
            <a:r>
              <a:rPr lang="en-GB" sz="459" b="1" dirty="0">
                <a:solidFill>
                  <a:schemeClr val="accent5"/>
                </a:solidFill>
              </a:rPr>
              <a:t>propagule pressur</a:t>
            </a:r>
            <a:r>
              <a:rPr lang="en-GB" sz="459" b="1" dirty="0">
                <a:solidFill>
                  <a:srgbClr val="5B9BD5"/>
                </a:solidFill>
              </a:rPr>
              <a:t>e</a:t>
            </a:r>
          </a:p>
        </p:txBody>
      </p:sp>
      <p:sp>
        <p:nvSpPr>
          <p:cNvPr id="38" name="TextBox 37"/>
          <p:cNvSpPr txBox="1"/>
          <p:nvPr/>
        </p:nvSpPr>
        <p:spPr>
          <a:xfrm>
            <a:off x="3200599" y="3447200"/>
            <a:ext cx="480128" cy="304314"/>
          </a:xfrm>
          <a:prstGeom prst="rect">
            <a:avLst/>
          </a:prstGeom>
          <a:solidFill>
            <a:schemeClr val="bg1"/>
          </a:solidFill>
        </p:spPr>
        <p:txBody>
          <a:bodyPr wrap="square" rtlCol="0">
            <a:spAutoFit/>
          </a:bodyPr>
          <a:lstStyle/>
          <a:p>
            <a:pPr algn="ctr"/>
            <a:r>
              <a:rPr lang="en-GB" sz="459" b="1" dirty="0">
                <a:solidFill>
                  <a:schemeClr val="accent1"/>
                </a:solidFill>
              </a:rPr>
              <a:t>increasing global connectivity</a:t>
            </a:r>
          </a:p>
        </p:txBody>
      </p:sp>
      <p:cxnSp>
        <p:nvCxnSpPr>
          <p:cNvPr id="42" name="Straight Arrow Connector 41"/>
          <p:cNvCxnSpPr/>
          <p:nvPr/>
        </p:nvCxnSpPr>
        <p:spPr>
          <a:xfrm flipH="1">
            <a:off x="3149565" y="3449100"/>
            <a:ext cx="92189" cy="27690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3636989" y="3441170"/>
            <a:ext cx="104657" cy="29513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60" name="Rounded Rectangle 59"/>
          <p:cNvSpPr/>
          <p:nvPr/>
        </p:nvSpPr>
        <p:spPr>
          <a:xfrm>
            <a:off x="3238833" y="1546884"/>
            <a:ext cx="440235" cy="162257"/>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1934" tIns="20967" rIns="41934" bIns="20967" numCol="1" spcCol="0" rtlCol="0" fromWordArt="0" anchor="ctr" anchorCtr="0" forceAA="0" compatLnSpc="1">
            <a:prstTxWarp prst="textNoShape">
              <a:avLst/>
            </a:prstTxWarp>
            <a:noAutofit/>
          </a:bodyPr>
          <a:lstStyle/>
          <a:p>
            <a:pPr algn="ctr"/>
            <a:endParaRPr lang="en-GB" sz="826"/>
          </a:p>
        </p:txBody>
      </p:sp>
      <p:sp>
        <p:nvSpPr>
          <p:cNvPr id="20" name="TextBox 19"/>
          <p:cNvSpPr txBox="1"/>
          <p:nvPr/>
        </p:nvSpPr>
        <p:spPr>
          <a:xfrm>
            <a:off x="3117366" y="1518263"/>
            <a:ext cx="707466" cy="224677"/>
          </a:xfrm>
          <a:prstGeom prst="rect">
            <a:avLst/>
          </a:prstGeom>
          <a:noFill/>
        </p:spPr>
        <p:txBody>
          <a:bodyPr wrap="square" rtlCol="0">
            <a:spAutoFit/>
          </a:bodyPr>
          <a:lstStyle/>
          <a:p>
            <a:pPr algn="ctr"/>
            <a:r>
              <a:rPr lang="en-GB" sz="430" b="1" dirty="0"/>
              <a:t>RISK </a:t>
            </a:r>
            <a:r>
              <a:rPr lang="en-GB" sz="430" b="1" dirty="0" smtClean="0"/>
              <a:t>OF </a:t>
            </a:r>
            <a:endParaRPr lang="en-GB" sz="430" b="1" dirty="0"/>
          </a:p>
          <a:p>
            <a:pPr algn="ctr"/>
            <a:r>
              <a:rPr lang="en-GB" sz="430" b="1" dirty="0"/>
              <a:t>ESTABLISHMENT</a:t>
            </a:r>
          </a:p>
        </p:txBody>
      </p:sp>
      <p:sp>
        <p:nvSpPr>
          <p:cNvPr id="61" name="Rounded Rectangle 60"/>
          <p:cNvSpPr/>
          <p:nvPr/>
        </p:nvSpPr>
        <p:spPr>
          <a:xfrm>
            <a:off x="3322811" y="2048968"/>
            <a:ext cx="244925" cy="137162"/>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1934" tIns="20967" rIns="41934" bIns="20967" numCol="1" spcCol="0" rtlCol="0" fromWordArt="0" anchor="ctr" anchorCtr="0" forceAA="0" compatLnSpc="1">
            <a:prstTxWarp prst="textNoShape">
              <a:avLst/>
            </a:prstTxWarp>
            <a:noAutofit/>
          </a:bodyPr>
          <a:lstStyle/>
          <a:p>
            <a:pPr algn="ctr"/>
            <a:endParaRPr lang="en-GB" sz="826"/>
          </a:p>
        </p:txBody>
      </p:sp>
      <p:sp>
        <p:nvSpPr>
          <p:cNvPr id="62" name="TextBox 61"/>
          <p:cNvSpPr txBox="1"/>
          <p:nvPr/>
        </p:nvSpPr>
        <p:spPr>
          <a:xfrm>
            <a:off x="3106375" y="2041579"/>
            <a:ext cx="670633" cy="158185"/>
          </a:xfrm>
          <a:prstGeom prst="rect">
            <a:avLst/>
          </a:prstGeom>
          <a:noFill/>
        </p:spPr>
        <p:txBody>
          <a:bodyPr wrap="square" rtlCol="0">
            <a:spAutoFit/>
          </a:bodyPr>
          <a:lstStyle/>
          <a:p>
            <a:pPr algn="ctr"/>
            <a:r>
              <a:rPr lang="en-GB" sz="428" b="1" dirty="0" smtClean="0"/>
              <a:t>IMPACT</a:t>
            </a:r>
            <a:endParaRPr lang="en-GB" sz="428" b="1" dirty="0"/>
          </a:p>
        </p:txBody>
      </p:sp>
      <p:sp>
        <p:nvSpPr>
          <p:cNvPr id="84" name="Rounded Rectangle 83"/>
          <p:cNvSpPr/>
          <p:nvPr/>
        </p:nvSpPr>
        <p:spPr>
          <a:xfrm>
            <a:off x="2884974" y="2278135"/>
            <a:ext cx="439988" cy="122436"/>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1934" tIns="20967" rIns="41934" bIns="20967" numCol="1" spcCol="0" rtlCol="0" fromWordArt="0" anchor="ctr" anchorCtr="0" forceAA="0" compatLnSpc="1">
            <a:prstTxWarp prst="textNoShape">
              <a:avLst/>
            </a:prstTxWarp>
            <a:noAutofit/>
          </a:bodyPr>
          <a:lstStyle/>
          <a:p>
            <a:pPr algn="ctr"/>
            <a:endParaRPr lang="en-GB" sz="826"/>
          </a:p>
        </p:txBody>
      </p:sp>
      <p:sp>
        <p:nvSpPr>
          <p:cNvPr id="85" name="TextBox 84"/>
          <p:cNvSpPr txBox="1"/>
          <p:nvPr/>
        </p:nvSpPr>
        <p:spPr>
          <a:xfrm>
            <a:off x="2828182" y="2265393"/>
            <a:ext cx="622230" cy="158185"/>
          </a:xfrm>
          <a:prstGeom prst="rect">
            <a:avLst/>
          </a:prstGeom>
          <a:noFill/>
          <a:effectLst/>
        </p:spPr>
        <p:txBody>
          <a:bodyPr wrap="square" rtlCol="0">
            <a:spAutoFit/>
          </a:bodyPr>
          <a:lstStyle/>
          <a:p>
            <a:r>
              <a:rPr lang="en-GB" sz="428" b="1" dirty="0"/>
              <a:t>RISK OF ARRIVAL</a:t>
            </a:r>
          </a:p>
        </p:txBody>
      </p:sp>
      <p:cxnSp>
        <p:nvCxnSpPr>
          <p:cNvPr id="44" name="Straight Arrow Connector 43"/>
          <p:cNvCxnSpPr/>
          <p:nvPr/>
        </p:nvCxnSpPr>
        <p:spPr>
          <a:xfrm>
            <a:off x="4013869" y="3132401"/>
            <a:ext cx="261871" cy="18073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a:off x="4159921" y="2716155"/>
            <a:ext cx="332318" cy="773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flipH="1">
            <a:off x="2572989" y="3150692"/>
            <a:ext cx="274599" cy="15544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flipH="1">
            <a:off x="2396416" y="2733687"/>
            <a:ext cx="29323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flipH="1" flipV="1">
            <a:off x="2469657" y="2299636"/>
            <a:ext cx="283685" cy="11527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flipH="1" flipV="1">
            <a:off x="2793596" y="1861647"/>
            <a:ext cx="200643" cy="24647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flipV="1">
            <a:off x="4082830" y="2214636"/>
            <a:ext cx="302303" cy="12847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flipV="1">
            <a:off x="3814348" y="1820514"/>
            <a:ext cx="195144" cy="23484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052" name="TextBox 2051"/>
          <p:cNvSpPr txBox="1"/>
          <p:nvPr/>
        </p:nvSpPr>
        <p:spPr>
          <a:xfrm>
            <a:off x="1285210" y="3831482"/>
            <a:ext cx="4389403" cy="3970318"/>
          </a:xfrm>
          <a:prstGeom prst="rect">
            <a:avLst/>
          </a:prstGeom>
          <a:noFill/>
        </p:spPr>
        <p:txBody>
          <a:bodyPr wrap="square" rtlCol="0">
            <a:spAutoFit/>
          </a:bodyPr>
          <a:lstStyle/>
          <a:p>
            <a:pPr algn="just"/>
            <a:r>
              <a:rPr lang="en-GB" sz="1200" b="1" dirty="0">
                <a:latin typeface="Times New Roman" panose="02020603050405020304" pitchFamily="18" charset="0"/>
                <a:cs typeface="Times New Roman" panose="02020603050405020304" pitchFamily="18" charset="0"/>
              </a:rPr>
              <a:t>Fig.</a:t>
            </a:r>
            <a:r>
              <a:rPr lang="en-GB" sz="1200" dirty="0">
                <a:latin typeface="Times New Roman" panose="02020603050405020304" pitchFamily="18" charset="0"/>
                <a:cs typeface="Times New Roman" panose="02020603050405020304" pitchFamily="18" charset="0"/>
              </a:rPr>
              <a:t> </a:t>
            </a:r>
            <a:r>
              <a:rPr lang="en-GB" sz="1200" b="1" dirty="0">
                <a:latin typeface="Times New Roman" panose="02020603050405020304" pitchFamily="18" charset="0"/>
                <a:cs typeface="Times New Roman" panose="02020603050405020304" pitchFamily="18" charset="0"/>
              </a:rPr>
              <a:t>1</a:t>
            </a:r>
            <a:r>
              <a:rPr lang="en-GB" sz="1200" dirty="0">
                <a:latin typeface="Times New Roman" panose="02020603050405020304" pitchFamily="18" charset="0"/>
                <a:cs typeface="Times New Roman" panose="02020603050405020304" pitchFamily="18" charset="0"/>
              </a:rPr>
              <a:t> A conceptual trait-based framework for risk assessment of invasion potential and global impacts of plant pathogenic fungi and oomycetes. The BAM approach (biotic, abiotic, movement: </a:t>
            </a:r>
            <a:r>
              <a:rPr lang="en-GB" sz="1200" dirty="0" err="1">
                <a:latin typeface="Times New Roman" panose="02020603050405020304" pitchFamily="18" charset="0"/>
                <a:cs typeface="Times New Roman" panose="02020603050405020304" pitchFamily="18" charset="0"/>
              </a:rPr>
              <a:t>Soberon</a:t>
            </a:r>
            <a:r>
              <a:rPr lang="en-GB" sz="1200" dirty="0">
                <a:latin typeface="Times New Roman" panose="02020603050405020304" pitchFamily="18" charset="0"/>
                <a:cs typeface="Times New Roman" panose="02020603050405020304" pitchFamily="18" charset="0"/>
              </a:rPr>
              <a:t> et al. 2007, 2009) identifies three filters restricting species distributions in geographic space. The </a:t>
            </a:r>
            <a:r>
              <a:rPr lang="en-GB" sz="1200" b="1" dirty="0">
                <a:latin typeface="Times New Roman" panose="02020603050405020304" pitchFamily="18" charset="0"/>
                <a:cs typeface="Times New Roman" panose="02020603050405020304" pitchFamily="18" charset="0"/>
              </a:rPr>
              <a:t>abiotic</a:t>
            </a:r>
            <a:r>
              <a:rPr lang="en-GB" sz="1200" dirty="0">
                <a:latin typeface="Times New Roman" panose="02020603050405020304" pitchFamily="18" charset="0"/>
                <a:cs typeface="Times New Roman" panose="02020603050405020304" pitchFamily="18" charset="0"/>
              </a:rPr>
              <a:t> niche (red circle) represents suitable environmental conditions for a species to persist. The </a:t>
            </a:r>
            <a:r>
              <a:rPr lang="en-GB" sz="1200" b="1" dirty="0">
                <a:latin typeface="Times New Roman" panose="02020603050405020304" pitchFamily="18" charset="0"/>
                <a:cs typeface="Times New Roman" panose="02020603050405020304" pitchFamily="18" charset="0"/>
              </a:rPr>
              <a:t>biotic</a:t>
            </a:r>
            <a:r>
              <a:rPr lang="en-GB" sz="1200" dirty="0">
                <a:latin typeface="Times New Roman" panose="02020603050405020304" pitchFamily="18" charset="0"/>
                <a:cs typeface="Times New Roman" panose="02020603050405020304" pitchFamily="18" charset="0"/>
              </a:rPr>
              <a:t> niche (green circle) represents favourable inter- and intra-specific interactions. The </a:t>
            </a:r>
            <a:r>
              <a:rPr lang="en-GB" sz="1200" b="1" dirty="0">
                <a:latin typeface="Times New Roman" panose="02020603050405020304" pitchFamily="18" charset="0"/>
                <a:cs typeface="Times New Roman" panose="02020603050405020304" pitchFamily="18" charset="0"/>
              </a:rPr>
              <a:t>movement</a:t>
            </a:r>
            <a:r>
              <a:rPr lang="en-GB" sz="1200" dirty="0">
                <a:latin typeface="Times New Roman" panose="02020603050405020304" pitchFamily="18" charset="0"/>
                <a:cs typeface="Times New Roman" panose="02020603050405020304" pitchFamily="18" charset="0"/>
              </a:rPr>
              <a:t> niche (blue circle) represents accessibility via dispersal and human transport (</a:t>
            </a:r>
            <a:r>
              <a:rPr lang="en-GB" sz="1200" b="1" dirty="0">
                <a:latin typeface="Times New Roman" panose="02020603050405020304" pitchFamily="18" charset="0"/>
                <a:cs typeface="Times New Roman" panose="02020603050405020304" pitchFamily="18" charset="0"/>
              </a:rPr>
              <a:t>risk of arrival</a:t>
            </a:r>
            <a:r>
              <a:rPr lang="en-GB" sz="1200" dirty="0">
                <a:latin typeface="Times New Roman" panose="02020603050405020304" pitchFamily="18" charset="0"/>
                <a:cs typeface="Times New Roman" panose="02020603050405020304" pitchFamily="18" charset="0"/>
              </a:rPr>
              <a:t>). Adaptive traits (red, blue and green text) mediate how species are filtered by these abiotic, biotic and movement processes. A species </a:t>
            </a:r>
            <a:r>
              <a:rPr lang="en-GB" sz="1200" b="1" dirty="0">
                <a:latin typeface="Times New Roman" panose="02020603050405020304" pitchFamily="18" charset="0"/>
                <a:cs typeface="Times New Roman" panose="02020603050405020304" pitchFamily="18" charset="0"/>
              </a:rPr>
              <a:t>realised</a:t>
            </a:r>
            <a:r>
              <a:rPr lang="en-GB" sz="1200" dirty="0">
                <a:latin typeface="Times New Roman" panose="02020603050405020304" pitchFamily="18" charset="0"/>
                <a:cs typeface="Times New Roman" panose="02020603050405020304" pitchFamily="18" charset="0"/>
              </a:rPr>
              <a:t> range is the intersection of these three niches. The intersection between the abiotic and the biotic niches includes both the realised range and also suitable, but currently inaccessible geographic space. This is a useful quantity to predict for the purposes of risk mapping (</a:t>
            </a:r>
            <a:r>
              <a:rPr lang="en-GB" sz="1200" b="1" dirty="0">
                <a:latin typeface="Times New Roman" panose="02020603050405020304" pitchFamily="18" charset="0"/>
                <a:cs typeface="Times New Roman" panose="02020603050405020304" pitchFamily="18" charset="0"/>
              </a:rPr>
              <a:t>risk of establishment</a:t>
            </a:r>
            <a:r>
              <a:rPr lang="en-GB" sz="1200" dirty="0">
                <a:latin typeface="Times New Roman" panose="02020603050405020304" pitchFamily="18" charset="0"/>
                <a:cs typeface="Times New Roman" panose="02020603050405020304" pitchFamily="18" charset="0"/>
              </a:rPr>
              <a:t>). Increasing global connectivity (blue arrows) erodes the movement filter and increases the geographic space that is accessible (blue dashed circles). Measuring the extent of this incursion is an indicator of pathogen global </a:t>
            </a:r>
            <a:r>
              <a:rPr lang="en-GB" sz="1200" b="1" dirty="0">
                <a:latin typeface="Times New Roman" panose="02020603050405020304" pitchFamily="18" charset="0"/>
                <a:cs typeface="Times New Roman" panose="02020603050405020304" pitchFamily="18" charset="0"/>
              </a:rPr>
              <a:t>impact</a:t>
            </a:r>
            <a:r>
              <a:rPr lang="en-GB" sz="1200" dirty="0">
                <a:latin typeface="Times New Roman" panose="02020603050405020304" pitchFamily="18" charset="0"/>
                <a:cs typeface="Times New Roman" panose="02020603050405020304" pitchFamily="18" charset="0"/>
              </a:rPr>
              <a:t> (e.g. geographic spread, host range expansion, novel host mortality). </a:t>
            </a:r>
            <a:endParaRPr lang="en-GB" sz="400" dirty="0">
              <a:latin typeface="Times New Roman" panose="02020603050405020304" pitchFamily="18" charset="0"/>
              <a:cs typeface="Times New Roman" panose="02020603050405020304" pitchFamily="18" charset="0"/>
            </a:endParaRPr>
          </a:p>
        </p:txBody>
      </p:sp>
      <p:sp>
        <p:nvSpPr>
          <p:cNvPr id="97" name="Rounded Rectangle 96"/>
          <p:cNvSpPr/>
          <p:nvPr/>
        </p:nvSpPr>
        <p:spPr>
          <a:xfrm>
            <a:off x="3553974" y="2283084"/>
            <a:ext cx="440235" cy="135087"/>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1934" tIns="20967" rIns="41934" bIns="20967" numCol="1" spcCol="0" rtlCol="0" fromWordArt="0" anchor="ctr" anchorCtr="0" forceAA="0" compatLnSpc="1">
            <a:prstTxWarp prst="textNoShape">
              <a:avLst/>
            </a:prstTxWarp>
            <a:noAutofit/>
          </a:bodyPr>
          <a:lstStyle/>
          <a:p>
            <a:pPr algn="ctr"/>
            <a:endParaRPr lang="en-GB" sz="826"/>
          </a:p>
        </p:txBody>
      </p:sp>
      <p:sp>
        <p:nvSpPr>
          <p:cNvPr id="96" name="TextBox 95"/>
          <p:cNvSpPr txBox="1"/>
          <p:nvPr/>
        </p:nvSpPr>
        <p:spPr>
          <a:xfrm>
            <a:off x="3494433" y="2275252"/>
            <a:ext cx="641847" cy="158185"/>
          </a:xfrm>
          <a:prstGeom prst="rect">
            <a:avLst/>
          </a:prstGeom>
          <a:noFill/>
          <a:effectLst/>
        </p:spPr>
        <p:txBody>
          <a:bodyPr wrap="square" rtlCol="0">
            <a:spAutoFit/>
          </a:bodyPr>
          <a:lstStyle/>
          <a:p>
            <a:r>
              <a:rPr lang="en-GB" sz="428" b="1" dirty="0"/>
              <a:t>RISK OF ARRIVAL</a:t>
            </a:r>
          </a:p>
        </p:txBody>
      </p:sp>
      <p:sp>
        <p:nvSpPr>
          <p:cNvPr id="98" name="TextBox 97"/>
          <p:cNvSpPr txBox="1"/>
          <p:nvPr/>
        </p:nvSpPr>
        <p:spPr>
          <a:xfrm>
            <a:off x="3178241" y="2015331"/>
            <a:ext cx="554804" cy="158024"/>
          </a:xfrm>
          <a:prstGeom prst="rect">
            <a:avLst/>
          </a:prstGeom>
          <a:noFill/>
          <a:effectLst/>
        </p:spPr>
        <p:txBody>
          <a:bodyPr wrap="square" rtlCol="0">
            <a:prstTxWarp prst="textArchUp">
              <a:avLst/>
            </a:prstTxWarp>
            <a:spAutoFit/>
          </a:bodyPr>
          <a:lstStyle/>
          <a:p>
            <a:pPr algn="ctr"/>
            <a:r>
              <a:rPr lang="en-GB" sz="428" b="1" dirty="0" smtClean="0"/>
              <a:t>realised range</a:t>
            </a:r>
            <a:endParaRPr lang="en-GB" sz="428" b="1" dirty="0"/>
          </a:p>
        </p:txBody>
      </p:sp>
      <p:sp>
        <p:nvSpPr>
          <p:cNvPr id="41" name="Rounded Rectangle 40"/>
          <p:cNvSpPr/>
          <p:nvPr/>
        </p:nvSpPr>
        <p:spPr>
          <a:xfrm>
            <a:off x="3238833" y="2568492"/>
            <a:ext cx="440235" cy="135087"/>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1934" tIns="20967" rIns="41934" bIns="20967" numCol="1" spcCol="0" rtlCol="0" fromWordArt="0" anchor="ctr" anchorCtr="0" forceAA="0" compatLnSpc="1">
            <a:prstTxWarp prst="textNoShape">
              <a:avLst/>
            </a:prstTxWarp>
            <a:noAutofit/>
          </a:bodyPr>
          <a:lstStyle/>
          <a:p>
            <a:pPr algn="ctr"/>
            <a:endParaRPr lang="en-GB" sz="826"/>
          </a:p>
        </p:txBody>
      </p:sp>
      <p:sp>
        <p:nvSpPr>
          <p:cNvPr id="40" name="TextBox 39"/>
          <p:cNvSpPr txBox="1"/>
          <p:nvPr/>
        </p:nvSpPr>
        <p:spPr>
          <a:xfrm>
            <a:off x="3173143" y="2568299"/>
            <a:ext cx="641847" cy="158185"/>
          </a:xfrm>
          <a:prstGeom prst="rect">
            <a:avLst/>
          </a:prstGeom>
          <a:noFill/>
          <a:effectLst/>
        </p:spPr>
        <p:txBody>
          <a:bodyPr wrap="square" rtlCol="0">
            <a:spAutoFit/>
          </a:bodyPr>
          <a:lstStyle/>
          <a:p>
            <a:r>
              <a:rPr lang="en-GB" sz="428" b="1" dirty="0"/>
              <a:t>RISK OF ARRIVAL</a:t>
            </a:r>
          </a:p>
        </p:txBody>
      </p:sp>
    </p:spTree>
    <p:extLst>
      <p:ext uri="{BB962C8B-B14F-4D97-AF65-F5344CB8AC3E}">
        <p14:creationId xmlns:p14="http://schemas.microsoft.com/office/powerpoint/2010/main" val="71692021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4437</TotalTime>
  <Words>327</Words>
  <Application>Microsoft Office PowerPoint</Application>
  <PresentationFormat>A4 Paper (210x297 mm)</PresentationFormat>
  <Paragraphs>42</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Times New Roman</vt:lpstr>
      <vt:lpstr>Office Theme</vt:lpstr>
      <vt:lpstr>PowerPoint Presentation</vt:lpstr>
    </vt:vector>
  </TitlesOfParts>
  <Company>Centre for Ecology and Hydrology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Barwell, Louise J.</dc:creator>
  <cp:lastModifiedBy>Barwell, Louise J.</cp:lastModifiedBy>
  <cp:revision>123</cp:revision>
  <dcterms:created xsi:type="dcterms:W3CDTF">2019-04-04T10:20:31Z</dcterms:created>
  <dcterms:modified xsi:type="dcterms:W3CDTF">2019-05-22T11:44:03Z</dcterms:modified>
</cp:coreProperties>
</file>