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9525" cap="flat">
              <a:solidFill>
                <a:srgbClr val="4A7EBB"/>
              </a:solidFill>
              <a:prstDash val="solid"/>
              <a:round/>
            </a:ln>
          </a:left>
          <a:right>
            <a:ln w="9525" cap="flat">
              <a:solidFill>
                <a:srgbClr val="4A7EBB"/>
              </a:solidFill>
              <a:prstDash val="solid"/>
              <a:round/>
            </a:ln>
          </a:right>
          <a:top>
            <a:ln w="9525" cap="flat">
              <a:solidFill>
                <a:srgbClr val="4A7EBB"/>
              </a:solidFill>
              <a:prstDash val="solid"/>
              <a:round/>
            </a:ln>
          </a:top>
          <a:bottom>
            <a:ln w="9525" cap="flat">
              <a:solidFill>
                <a:srgbClr val="4A7EBB"/>
              </a:solidFill>
              <a:prstDash val="solid"/>
              <a:round/>
            </a:ln>
          </a:bottom>
          <a:insideH>
            <a:ln w="9525" cap="flat">
              <a:solidFill>
                <a:srgbClr val="4A7EBB"/>
              </a:solidFill>
              <a:prstDash val="solid"/>
              <a:round/>
            </a:ln>
          </a:insideH>
          <a:insideV>
            <a:ln w="9525" cap="flat">
              <a:solidFill>
                <a:srgbClr val="4A7EBB"/>
              </a:solidFill>
              <a:prstDash val="solid"/>
              <a:round/>
            </a:ln>
          </a:insideV>
        </a:tcBdr>
        <a:fill>
          <a:solidFill>
            <a:schemeClr val="accent1">
              <a:alpha val="4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9525" cap="flat">
              <a:solidFill>
                <a:srgbClr val="4A7EBB"/>
              </a:solidFill>
              <a:prstDash val="solid"/>
              <a:round/>
            </a:ln>
          </a:left>
          <a:right>
            <a:ln w="25400" cap="flat">
              <a:solidFill>
                <a:schemeClr val="accent1"/>
              </a:solidFill>
              <a:prstDash val="solid"/>
              <a:round/>
            </a:ln>
          </a:right>
          <a:top>
            <a:ln w="9525" cap="flat">
              <a:solidFill>
                <a:srgbClr val="4A7EBB"/>
              </a:solidFill>
              <a:prstDash val="solid"/>
              <a:round/>
            </a:ln>
          </a:top>
          <a:bottom>
            <a:ln w="9525" cap="flat">
              <a:solidFill>
                <a:srgbClr val="4A7EBB"/>
              </a:solidFill>
              <a:prstDash val="solid"/>
              <a:round/>
            </a:ln>
          </a:bottom>
          <a:insideH>
            <a:ln w="9525" cap="flat">
              <a:solidFill>
                <a:srgbClr val="4A7EBB"/>
              </a:solidFill>
              <a:prstDash val="solid"/>
              <a:round/>
            </a:ln>
          </a:insideH>
          <a:insideV>
            <a:ln w="9525" cap="flat">
              <a:solidFill>
                <a:srgbClr val="4A7EBB"/>
              </a:solidFill>
              <a:prstDash val="solid"/>
              <a:round/>
            </a:ln>
          </a:insideV>
        </a:tcBdr>
        <a:fill>
          <a:solidFill>
            <a:schemeClr val="accent1">
              <a:alpha val="40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4A7EBB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Shape 14"/>
          <p:cNvSpPr/>
          <p:nvPr>
            <p:ph type="title"/>
          </p:nvPr>
        </p:nvSpPr>
        <p:spPr>
          <a:xfrm>
            <a:off x="3851919" y="2756718"/>
            <a:ext cx="4606281" cy="672282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" name="Shape 15"/>
          <p:cNvSpPr/>
          <p:nvPr>
            <p:ph type="body" sz="quarter" idx="1"/>
          </p:nvPr>
        </p:nvSpPr>
        <p:spPr>
          <a:xfrm>
            <a:off x="3851919" y="3429000"/>
            <a:ext cx="4608514" cy="40689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Shape 16"/>
          <p:cNvSpPr/>
          <p:nvPr/>
        </p:nvSpPr>
        <p:spPr>
          <a:xfrm>
            <a:off x="3740003" y="2657813"/>
            <a:ext cx="1" cy="1275244"/>
          </a:xfrm>
          <a:prstGeom prst="line">
            <a:avLst/>
          </a:prstGeom>
          <a:ln w="28575">
            <a:solidFill>
              <a:srgbClr val="80808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7" name="image2.png" descr="D:\PPT\个人制作\大华内训\让你的PPT会说话\母版设计\大华\LOGO-JP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7624" y="2959293"/>
            <a:ext cx="2080425" cy="672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457200" y="123478"/>
            <a:ext cx="6851105" cy="5432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457200" y="836712"/>
            <a:ext cx="8229600" cy="5289452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8" name="Group 118"/>
          <p:cNvGrpSpPr/>
          <p:nvPr/>
        </p:nvGrpSpPr>
        <p:grpSpPr>
          <a:xfrm>
            <a:off x="2699791" y="2636911"/>
            <a:ext cx="3711576" cy="546101"/>
            <a:chOff x="0" y="0"/>
            <a:chExt cx="3711575" cy="546100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3711575" cy="546100"/>
            </a:xfrm>
            <a:prstGeom prst="rect">
              <a:avLst/>
            </a:prstGeom>
            <a:solidFill>
              <a:srgbClr val="E6001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44450"/>
              <a:ext cx="3711575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b="1" sz="25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社会的安全   我们的责任</a:t>
              </a:r>
            </a:p>
          </p:txBody>
        </p:sp>
      </p:grpSp>
      <p:sp>
        <p:nvSpPr>
          <p:cNvPr id="119" name="Shape 119"/>
          <p:cNvSpPr/>
          <p:nvPr/>
        </p:nvSpPr>
        <p:spPr>
          <a:xfrm>
            <a:off x="3131171" y="3356991"/>
            <a:ext cx="2880321" cy="449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defRPr sz="1400">
                <a:solidFill>
                  <a:srgbClr val="E60013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浙江大华技术股份有限公司</a:t>
            </a:r>
          </a:p>
          <a:p>
            <a:pPr algn="just">
              <a:defRPr sz="1400">
                <a:solidFill>
                  <a:srgbClr val="E6001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ZheJiang Dahua Technology CO.,LTD.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269308" y="320840"/>
            <a:ext cx="7161396" cy="590350"/>
          </a:xfrm>
          <a:prstGeom prst="rect">
            <a:avLst/>
          </a:prstGeom>
        </p:spPr>
        <p:txBody>
          <a:bodyPr lIns="60957" tIns="60957" rIns="60957" bIns="60957" anchor="t"/>
          <a:lstStyle>
            <a:lvl1pPr defTabSz="914377">
              <a:lnSpc>
                <a:spcPct val="90000"/>
              </a:lnSpc>
              <a:defRPr sz="2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8" name="Shape 128"/>
          <p:cNvSpPr/>
          <p:nvPr/>
        </p:nvSpPr>
        <p:spPr>
          <a:xfrm>
            <a:off x="3132137" y="827514"/>
            <a:ext cx="6011865" cy="60959"/>
          </a:xfrm>
          <a:prstGeom prst="rect">
            <a:avLst/>
          </a:prstGeom>
          <a:solidFill>
            <a:srgbClr val="ACAC9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b="1" sz="2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-1" y="827514"/>
            <a:ext cx="3132141" cy="60959"/>
          </a:xfrm>
          <a:prstGeom prst="rect">
            <a:avLst/>
          </a:prstGeom>
          <a:solidFill>
            <a:srgbClr val="E60013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378">
              <a:defRPr b="1" sz="24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pic>
        <p:nvPicPr>
          <p:cNvPr id="130" name="image3.png" descr="D:\PPT\个人制作\大华内训\让你的PPT会说话\母版设计\大华\LOGO-JP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9815" y="319156"/>
            <a:ext cx="1517186" cy="49027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457200" y="123478"/>
            <a:ext cx="6851105" cy="5432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457200" y="836712"/>
            <a:ext cx="8229600" cy="5289452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57200" y="123478"/>
            <a:ext cx="6851105" cy="5432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4" name="Shape 44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200" y="123478"/>
            <a:ext cx="6851105" cy="54327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4" name="Shape 5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/>
            </a:pP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57200" y="123478"/>
            <a:ext cx="6851105" cy="49721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Shape 79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8" name="Shape 88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666750"/>
            <a:ext cx="8763000" cy="0"/>
          </a:xfrm>
          <a:prstGeom prst="line">
            <a:avLst/>
          </a:prstGeom>
          <a:ln w="28575">
            <a:solidFill>
              <a:srgbClr val="A6A6A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7600" y="123478"/>
            <a:ext cx="1238250" cy="48577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388885" y="6397942"/>
            <a:ext cx="297916" cy="281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loubinfeng2013/kotlinLesson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6"/>
          <p:cNvGrpSpPr/>
          <p:nvPr/>
        </p:nvGrpSpPr>
        <p:grpSpPr>
          <a:xfrm>
            <a:off x="714348" y="1928801"/>
            <a:ext cx="7923214" cy="3312367"/>
            <a:chOff x="0" y="0"/>
            <a:chExt cx="7923213" cy="3312365"/>
          </a:xfrm>
        </p:grpSpPr>
        <p:pic>
          <p:nvPicPr>
            <p:cNvPr id="147" name="image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801638" y="-1"/>
              <a:ext cx="4121576" cy="3012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Shape 148"/>
            <p:cNvSpPr/>
            <p:nvPr/>
          </p:nvSpPr>
          <p:spPr>
            <a:xfrm>
              <a:off x="0" y="-1"/>
              <a:ext cx="3802064" cy="301195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378"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55" name="Group 155"/>
            <p:cNvGrpSpPr/>
            <p:nvPr/>
          </p:nvGrpSpPr>
          <p:grpSpPr>
            <a:xfrm>
              <a:off x="0" y="3015823"/>
              <a:ext cx="7923214" cy="296543"/>
              <a:chOff x="0" y="0"/>
              <a:chExt cx="7923213" cy="296541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0" y="0"/>
                <a:ext cx="1323975" cy="296542"/>
              </a:xfrm>
              <a:prstGeom prst="rect">
                <a:avLst/>
              </a:prstGeom>
              <a:solidFill>
                <a:srgbClr val="E953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1319213" y="0"/>
                <a:ext cx="1323975" cy="296542"/>
              </a:xfrm>
              <a:prstGeom prst="rect">
                <a:avLst/>
              </a:prstGeom>
              <a:solidFill>
                <a:srgbClr val="C1DD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2640013" y="0"/>
                <a:ext cx="1323975" cy="296542"/>
              </a:xfrm>
              <a:prstGeom prst="rect">
                <a:avLst/>
              </a:prstGeom>
              <a:solidFill>
                <a:srgbClr val="4ABD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3959225" y="0"/>
                <a:ext cx="1323975" cy="296542"/>
              </a:xfrm>
              <a:prstGeom prst="rect">
                <a:avLst/>
              </a:prstGeom>
              <a:solidFill>
                <a:srgbClr val="723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5280026" y="0"/>
                <a:ext cx="1323975" cy="296542"/>
              </a:xfrm>
              <a:prstGeom prst="rect">
                <a:avLst/>
              </a:prstGeom>
              <a:solidFill>
                <a:srgbClr val="FDCC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6599239" y="0"/>
                <a:ext cx="1323975" cy="296542"/>
              </a:xfrm>
              <a:prstGeom prst="rect">
                <a:avLst/>
              </a:prstGeom>
              <a:solidFill>
                <a:srgbClr val="F693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sp>
        <p:nvSpPr>
          <p:cNvPr id="157" name="Shape 157"/>
          <p:cNvSpPr/>
          <p:nvPr/>
        </p:nvSpPr>
        <p:spPr>
          <a:xfrm>
            <a:off x="3370799" y="4070189"/>
            <a:ext cx="93047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150000"/>
              </a:lnSpc>
              <a:defRPr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2017.10</a:t>
            </a:r>
          </a:p>
        </p:txBody>
      </p:sp>
      <p:pic>
        <p:nvPicPr>
          <p:cNvPr id="158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244" y="1056851"/>
            <a:ext cx="1981201" cy="63984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992049" y="2952743"/>
            <a:ext cx="457200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kotlin入门1</a:t>
            </a:r>
          </a:p>
        </p:txBody>
      </p:sp>
      <p:sp>
        <p:nvSpPr>
          <p:cNvPr id="160" name="Shape 160"/>
          <p:cNvSpPr/>
          <p:nvPr/>
        </p:nvSpPr>
        <p:spPr>
          <a:xfrm>
            <a:off x="3373339" y="3721889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ct val="150000"/>
              </a:lnSpc>
              <a:defRPr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楼滨峰</a:t>
            </a:r>
          </a:p>
        </p:txBody>
      </p:sp>
      <p:sp>
        <p:nvSpPr>
          <p:cNvPr id="161" name="Shape 161"/>
          <p:cNvSpPr/>
          <p:nvPr/>
        </p:nvSpPr>
        <p:spPr>
          <a:xfrm>
            <a:off x="6215074" y="5500701"/>
            <a:ext cx="15716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课程编号：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1800"/>
            </a:lvl1pPr>
          </a:lstStyle>
          <a:p>
            <a:pPr/>
            <a:r>
              <a:t>空类型和智能类型转化</a:t>
            </a:r>
          </a:p>
        </p:txBody>
      </p:sp>
      <p:sp>
        <p:nvSpPr>
          <p:cNvPr id="198" name="Shape 198"/>
          <p:cNvSpPr/>
          <p:nvPr/>
        </p:nvSpPr>
        <p:spPr>
          <a:xfrm>
            <a:off x="506730" y="1116330"/>
            <a:ext cx="7752418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空类型保护是kotlin中特有的语言特性，比如String(字符串类型),String?(</a:t>
            </a:r>
          </a:p>
          <a:p>
            <a:pPr/>
            <a:r>
              <a:t>字符串可空类型),在kotlin中任何一种类型都有与之对应的可空类型。</a:t>
            </a:r>
          </a:p>
          <a:p>
            <a:pPr/>
            <a:r>
              <a:t>不可空类型的变量可以给可空类型的变量赋值，反之无效。</a:t>
            </a:r>
          </a:p>
          <a:p>
            <a:pPr/>
            <a:r>
              <a:t>空类型保护能大大减低程序空指针崩溃发生的概率</a:t>
            </a:r>
          </a:p>
        </p:txBody>
      </p:sp>
      <p:sp>
        <p:nvSpPr>
          <p:cNvPr id="199" name="Shape 199"/>
          <p:cNvSpPr/>
          <p:nvPr/>
        </p:nvSpPr>
        <p:spPr>
          <a:xfrm>
            <a:off x="214629" y="2360929"/>
            <a:ext cx="9025495" cy="4908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CC7831"/>
                </a:solidFill>
              </a:rPr>
              <a:t>var </a:t>
            </a:r>
            <a:r>
              <a:t>string1 : String = </a:t>
            </a:r>
            <a:r>
              <a:rPr>
                <a:solidFill>
                  <a:srgbClr val="6A8759"/>
                </a:solidFill>
              </a:rPr>
              <a:t>"aaa"</a:t>
            </a:r>
            <a:endParaRPr>
              <a:solidFill>
                <a:srgbClr val="6A8759"/>
              </a:solidFill>
            </a:endParaRPr>
          </a:p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CC7831"/>
                </a:solidFill>
              </a:rPr>
              <a:t>var </a:t>
            </a:r>
            <a:r>
              <a:t>string2 : String? = </a:t>
            </a:r>
            <a:r>
              <a:rPr>
                <a:solidFill>
                  <a:srgbClr val="6A8759"/>
                </a:solidFill>
              </a:rPr>
              <a:t>"bbb"</a:t>
            </a:r>
            <a:endParaRPr>
              <a:solidFill>
                <a:srgbClr val="6A8759"/>
              </a:solidFill>
            </a:endParaRPr>
          </a:p>
          <a:p>
            <a:pPr>
              <a:spcBef>
                <a:spcPts val="500"/>
              </a:spcBef>
              <a:defRPr b="1" sz="2400"/>
            </a:pPr>
            <a:r>
              <a:t>//string1 = string2 编译通不过</a:t>
            </a:r>
          </a:p>
          <a:p>
            <a:pPr>
              <a:spcBef>
                <a:spcPts val="500"/>
              </a:spcBef>
              <a:defRPr b="1" sz="2400"/>
            </a:pPr>
            <a:r>
              <a:t>//string2 = string1 编译通过</a:t>
            </a:r>
          </a:p>
          <a:p>
            <a:pPr>
              <a:spcBef>
                <a:spcPts val="500"/>
              </a:spcBef>
              <a:defRPr b="1" sz="2400"/>
            </a:pPr>
            <a:r>
              <a:rPr i="1"/>
              <a:t>println</a:t>
            </a:r>
            <a:r>
              <a:t>(string1.</a:t>
            </a:r>
            <a:r>
              <a:rPr>
                <a:solidFill>
                  <a:srgbClr val="9876AA"/>
                </a:solidFill>
              </a:rPr>
              <a:t>length</a:t>
            </a:r>
            <a:r>
              <a:t>)</a:t>
            </a:r>
          </a:p>
          <a:p>
            <a:pPr>
              <a:spcBef>
                <a:spcPts val="500"/>
              </a:spcBef>
              <a:defRPr b="1" sz="2400"/>
            </a:pPr>
            <a:r>
              <a:rPr i="1">
                <a:solidFill>
                  <a:srgbClr val="A9B7C6"/>
                </a:solidFill>
              </a:rPr>
              <a:t>println</a:t>
            </a:r>
            <a:r>
              <a:rPr>
                <a:solidFill>
                  <a:srgbClr val="A9B7C6"/>
                </a:solidFill>
              </a:rPr>
              <a:t>(string2?.</a:t>
            </a:r>
            <a:r>
              <a:rPr>
                <a:solidFill>
                  <a:srgbClr val="9876AA"/>
                </a:solidFill>
              </a:rPr>
              <a:t>length</a:t>
            </a:r>
            <a:r>
              <a:rPr>
                <a:solidFill>
                  <a:srgbClr val="A9B7C6"/>
                </a:solidFill>
              </a:rPr>
              <a:t>)</a:t>
            </a:r>
            <a:r>
              <a:t>//如果对象是null,调用其方法也是null</a:t>
            </a:r>
          </a:p>
          <a:p>
            <a:pPr>
              <a:spcBef>
                <a:spcPts val="500"/>
              </a:spcBef>
              <a:defRPr b="1" sz="2400"/>
            </a:pPr>
            <a:r>
              <a:rPr i="1">
                <a:solidFill>
                  <a:srgbClr val="A9B7C6"/>
                </a:solidFill>
              </a:rPr>
              <a:t>println</a:t>
            </a:r>
            <a:r>
              <a:rPr>
                <a:solidFill>
                  <a:srgbClr val="A9B7C6"/>
                </a:solidFill>
              </a:rPr>
              <a:t>(string2!!.</a:t>
            </a:r>
            <a:r>
              <a:rPr>
                <a:solidFill>
                  <a:srgbClr val="9876AA"/>
                </a:solidFill>
              </a:rPr>
              <a:t>length</a:t>
            </a:r>
            <a:r>
              <a:rPr>
                <a:solidFill>
                  <a:srgbClr val="A9B7C6"/>
                </a:solidFill>
              </a:rPr>
              <a:t>)</a:t>
            </a:r>
            <a:r>
              <a:t>//这种写法表示使用该对象时放弃空类型保护 Exception in thread "main" kotlin.KotlinNullPointerException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1800"/>
            </a:lvl1pPr>
          </a:lstStyle>
          <a:p>
            <a:pPr/>
            <a:r>
              <a:t>空类型和智能类型转化</a:t>
            </a:r>
          </a:p>
        </p:txBody>
      </p:sp>
      <p:sp>
        <p:nvSpPr>
          <p:cNvPr id="202" name="Shape 202"/>
          <p:cNvSpPr/>
          <p:nvPr/>
        </p:nvSpPr>
        <p:spPr>
          <a:xfrm>
            <a:off x="532130" y="1027430"/>
            <a:ext cx="836856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kotlin中用is关键字来判断类型是否一致，跟java中的instanceof有相同的作用，</a:t>
            </a:r>
          </a:p>
          <a:p>
            <a:pPr/>
            <a:r>
              <a:t>但是kotlin比java多做了一步，当is结果是true时，会将对象实例自动转化，这样</a:t>
            </a:r>
          </a:p>
          <a:p>
            <a:pPr/>
            <a:r>
              <a:t>就省去了强转的工作了。</a:t>
            </a:r>
          </a:p>
        </p:txBody>
      </p:sp>
      <p:sp>
        <p:nvSpPr>
          <p:cNvPr id="203" name="Shape 203"/>
          <p:cNvSpPr/>
          <p:nvPr/>
        </p:nvSpPr>
        <p:spPr>
          <a:xfrm>
            <a:off x="544830" y="2095500"/>
            <a:ext cx="5536069" cy="266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CC7831"/>
                </a:solidFill>
              </a:rPr>
              <a:t>var </a:t>
            </a:r>
            <a:r>
              <a:t>p : Person = Man(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</a:t>
            </a:r>
            <a:r>
              <a:rPr>
                <a:solidFill>
                  <a:srgbClr val="6A8759"/>
                </a:solidFill>
              </a:rPr>
              <a:t>"man"</a:t>
            </a:r>
            <a:r>
              <a:t>)</a:t>
            </a:r>
          </a:p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CC7831"/>
                </a:solidFill>
              </a:rPr>
              <a:t>if </a:t>
            </a:r>
            <a:r>
              <a:t>(p </a:t>
            </a:r>
            <a:r>
              <a:rPr>
                <a:solidFill>
                  <a:srgbClr val="CC7831"/>
                </a:solidFill>
              </a:rPr>
              <a:t>is </a:t>
            </a:r>
            <a:r>
              <a:t>Man)</a:t>
            </a:r>
          </a:p>
          <a:p>
            <a:pPr>
              <a:spcBef>
                <a:spcPts val="500"/>
              </a:spcBef>
              <a:defRPr b="1" sz="2400"/>
            </a:pPr>
            <a:r>
              <a:t>    </a:t>
            </a:r>
            <a:r>
              <a:t>println</a:t>
            </a:r>
            <a:r>
              <a:t>(</a:t>
            </a:r>
            <a:r>
              <a:t>p</a:t>
            </a:r>
            <a:r>
              <a:t>.</a:t>
            </a:r>
            <a:r>
              <a:rPr>
                <a:solidFill>
                  <a:srgbClr val="9876AA"/>
                </a:solidFill>
              </a:rPr>
              <a:t>a</a:t>
            </a:r>
            <a:r>
              <a:t>)</a:t>
            </a:r>
          </a:p>
          <a:p>
            <a:pPr>
              <a:spcBef>
                <a:spcPts val="500"/>
              </a:spcBef>
              <a:defRPr b="1" sz="2400"/>
            </a:pPr>
            <a:r>
              <a:t>else if</a:t>
            </a:r>
            <a:r>
              <a:rPr>
                <a:solidFill>
                  <a:srgbClr val="A9B7C6"/>
                </a:solidFill>
              </a:rPr>
              <a:t>(p </a:t>
            </a:r>
            <a:r>
              <a:t>is </a:t>
            </a:r>
            <a:r>
              <a:rPr>
                <a:solidFill>
                  <a:srgbClr val="A9B7C6"/>
                </a:solidFill>
              </a:rPr>
              <a:t>Woman)</a:t>
            </a:r>
            <a:endParaRPr>
              <a:solidFill>
                <a:srgbClr val="A9B7C6"/>
              </a:solidFill>
            </a:endParaRPr>
          </a:p>
          <a:p>
            <a:pPr>
              <a:spcBef>
                <a:spcPts val="500"/>
              </a:spcBef>
              <a:defRPr b="1" sz="2400"/>
            </a:pPr>
            <a:r>
              <a:t>    </a:t>
            </a:r>
            <a:r>
              <a:t>println</a:t>
            </a:r>
            <a:r>
              <a:t>(</a:t>
            </a:r>
            <a:r>
              <a:t>p</a:t>
            </a:r>
            <a:r>
              <a:t>.</a:t>
            </a:r>
            <a:r>
              <a:rPr>
                <a:solidFill>
                  <a:srgbClr val="9876AA"/>
                </a:solidFill>
              </a:rPr>
              <a:t>b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1800"/>
            </a:lvl1pPr>
          </a:lstStyle>
          <a:p>
            <a:pPr/>
            <a:r>
              <a:t>空类型和智能类型转化</a:t>
            </a:r>
          </a:p>
        </p:txBody>
      </p:sp>
      <p:sp>
        <p:nvSpPr>
          <p:cNvPr id="206" name="Shape 206"/>
          <p:cNvSpPr/>
          <p:nvPr/>
        </p:nvSpPr>
        <p:spPr>
          <a:xfrm>
            <a:off x="532130" y="1002030"/>
            <a:ext cx="8562899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虽然kotlin有智能转化的功能，这并不代表不需要强转语法，而kotlin中强转使用as</a:t>
            </a:r>
          </a:p>
          <a:p>
            <a:pPr/>
            <a:r>
              <a:t>关键字。</a:t>
            </a:r>
          </a:p>
        </p:txBody>
      </p:sp>
      <p:sp>
        <p:nvSpPr>
          <p:cNvPr id="207" name="Shape 207"/>
          <p:cNvSpPr/>
          <p:nvPr/>
        </p:nvSpPr>
        <p:spPr>
          <a:xfrm>
            <a:off x="286247" y="2121247"/>
            <a:ext cx="9054664" cy="2355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CC7831"/>
                </a:solidFill>
              </a:rPr>
              <a:t>var </a:t>
            </a:r>
            <a:r>
              <a:t>m : Man = p </a:t>
            </a:r>
            <a:r>
              <a:rPr>
                <a:solidFill>
                  <a:srgbClr val="CC7831"/>
                </a:solidFill>
              </a:rPr>
              <a:t>as </a:t>
            </a:r>
            <a:r>
              <a:t>Man </a:t>
            </a:r>
            <a:r>
              <a:rPr>
                <a:solidFill>
                  <a:srgbClr val="808080"/>
                </a:solidFill>
              </a:rPr>
              <a:t>//编译通过，运行通过</a:t>
            </a:r>
            <a:endParaRPr>
              <a:solidFill>
                <a:srgbClr val="808080"/>
              </a:solidFill>
            </a:endParaRPr>
          </a:p>
          <a:p>
            <a:pPr>
              <a:spcBef>
                <a:spcPts val="500"/>
              </a:spcBef>
              <a:defRPr b="1" sz="2400"/>
            </a:pPr>
            <a:r>
              <a:t>//var w : Woman = p as Woman //编译通过，运行失败</a:t>
            </a:r>
          </a:p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A9B7C6"/>
                </a:solidFill>
              </a:rPr>
              <a:t>w : Woman? = p </a:t>
            </a:r>
            <a:r>
              <a:rPr>
                <a:solidFill>
                  <a:srgbClr val="CC7831"/>
                </a:solidFill>
              </a:rPr>
              <a:t>as? </a:t>
            </a:r>
            <a:r>
              <a:rPr>
                <a:solidFill>
                  <a:srgbClr val="A9B7C6"/>
                </a:solidFill>
              </a:rPr>
              <a:t>Woman </a:t>
            </a:r>
            <a:r>
              <a:t>//当不确定类型时，可使用空类型保护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1800"/>
            </a:lvl1pPr>
          </a:lstStyle>
          <a:p>
            <a:pPr/>
            <a:r>
              <a:t>条件控制和循环控制</a:t>
            </a:r>
          </a:p>
        </p:txBody>
      </p:sp>
      <p:sp>
        <p:nvSpPr>
          <p:cNvPr id="210" name="Shape 210"/>
          <p:cNvSpPr/>
          <p:nvPr/>
        </p:nvSpPr>
        <p:spPr>
          <a:xfrm>
            <a:off x="468630" y="989330"/>
            <a:ext cx="849882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kotlin中，使用if,when关键字做条件控制，除了做条件控制之外，还可以作为条件</a:t>
            </a:r>
          </a:p>
          <a:p>
            <a:pPr/>
            <a:r>
              <a:t>表达式给变量赋值，在函数式编程中很方便</a:t>
            </a:r>
          </a:p>
        </p:txBody>
      </p:sp>
      <p:sp>
        <p:nvSpPr>
          <p:cNvPr id="211" name="Shape 211"/>
          <p:cNvSpPr/>
          <p:nvPr/>
        </p:nvSpPr>
        <p:spPr>
          <a:xfrm>
            <a:off x="506730" y="1725929"/>
            <a:ext cx="3995860" cy="215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if条件语句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CC7831"/>
                </a:solidFill>
              </a:rPr>
              <a:t>if</a:t>
            </a:r>
            <a:r>
              <a:t>(args.</a:t>
            </a:r>
            <a:r>
              <a:rPr>
                <a:solidFill>
                  <a:srgbClr val="9876AA"/>
                </a:solidFill>
              </a:rPr>
              <a:t>size </a:t>
            </a:r>
            <a:r>
              <a:t>== </a:t>
            </a:r>
            <a:r>
              <a:rPr>
                <a:solidFill>
                  <a:srgbClr val="6897BB"/>
                </a:solidFill>
              </a:rPr>
              <a:t>0</a:t>
            </a:r>
            <a:r>
              <a:t>)</a:t>
            </a:r>
          </a:p>
          <a:p>
            <a:pPr>
              <a:spcBef>
                <a:spcPts val="300"/>
              </a:spcBef>
              <a:defRPr sz="1400"/>
            </a:pPr>
            <a:r>
              <a:t>    </a:t>
            </a:r>
            <a:r>
              <a:rPr i="1"/>
              <a:t>println</a:t>
            </a:r>
            <a:r>
              <a:t>(</a:t>
            </a:r>
            <a:r>
              <a:rPr>
                <a:solidFill>
                  <a:srgbClr val="6A8759"/>
                </a:solidFill>
              </a:rPr>
              <a:t>"no args"</a:t>
            </a:r>
            <a:r>
              <a:t>)</a:t>
            </a:r>
          </a:p>
          <a:p>
            <a:pPr>
              <a:spcBef>
                <a:spcPts val="300"/>
              </a:spcBef>
              <a:defRPr sz="1400"/>
            </a:pPr>
            <a:r>
              <a:t>else</a:t>
            </a: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CC7831"/>
                </a:solidFill>
              </a:rPr>
              <a:t>    </a:t>
            </a:r>
            <a:r>
              <a:rPr i="1">
                <a:solidFill>
                  <a:srgbClr val="A9B7C6"/>
                </a:solidFill>
              </a:rPr>
              <a:t>println</a:t>
            </a:r>
            <a:r>
              <a:rPr>
                <a:solidFill>
                  <a:srgbClr val="A9B7C6"/>
                </a:solidFill>
              </a:rPr>
              <a:t>(</a:t>
            </a:r>
            <a:r>
              <a:t>"args's number is </a:t>
            </a:r>
            <a:r>
              <a:rPr>
                <a:solidFill>
                  <a:srgbClr val="CC7831"/>
                </a:solidFill>
              </a:rPr>
              <a:t>${</a:t>
            </a:r>
            <a:r>
              <a:rPr>
                <a:solidFill>
                  <a:srgbClr val="A9B7C6"/>
                </a:solidFill>
              </a:rPr>
              <a:t>args.</a:t>
            </a:r>
            <a:r>
              <a:rPr>
                <a:solidFill>
                  <a:srgbClr val="9876AA"/>
                </a:solidFill>
              </a:rPr>
              <a:t>size</a:t>
            </a:r>
            <a:r>
              <a:rPr>
                <a:solidFill>
                  <a:srgbClr val="CC7831"/>
                </a:solidFill>
              </a:rPr>
              <a:t>}</a:t>
            </a:r>
            <a:r>
              <a:t>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56010" y="4227829"/>
            <a:ext cx="8231980" cy="1557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if条件表达式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A9B7C6"/>
                </a:solidFill>
              </a:rPr>
              <a:t>toast : String = </a:t>
            </a:r>
            <a:r>
              <a:rPr>
                <a:solidFill>
                  <a:srgbClr val="CC7831"/>
                </a:solidFill>
              </a:rPr>
              <a:t>if </a:t>
            </a:r>
            <a:r>
              <a:rPr>
                <a:solidFill>
                  <a:srgbClr val="A9B7C6"/>
                </a:solidFill>
              </a:rPr>
              <a:t>(args.</a:t>
            </a:r>
            <a:r>
              <a:rPr>
                <a:solidFill>
                  <a:srgbClr val="9876AA"/>
                </a:solidFill>
              </a:rPr>
              <a:t>size </a:t>
            </a:r>
            <a:r>
              <a:rPr>
                <a:solidFill>
                  <a:srgbClr val="A9B7C6"/>
                </a:solidFill>
              </a:rPr>
              <a:t>== </a:t>
            </a:r>
            <a:r>
              <a:rPr>
                <a:solidFill>
                  <a:srgbClr val="6897BB"/>
                </a:solidFill>
              </a:rPr>
              <a:t>0</a:t>
            </a:r>
            <a:r>
              <a:rPr>
                <a:solidFill>
                  <a:srgbClr val="A9B7C6"/>
                </a:solidFill>
              </a:rPr>
              <a:t>){ </a:t>
            </a:r>
            <a:r>
              <a:t>"no args"</a:t>
            </a:r>
            <a:r>
              <a:rPr>
                <a:solidFill>
                  <a:srgbClr val="A9B7C6"/>
                </a:solidFill>
              </a:rPr>
              <a:t>}</a:t>
            </a:r>
            <a:r>
              <a:rPr>
                <a:solidFill>
                  <a:srgbClr val="CC7831"/>
                </a:solidFill>
              </a:rPr>
              <a:t>else</a:t>
            </a:r>
            <a:r>
              <a:rPr>
                <a:solidFill>
                  <a:srgbClr val="A9B7C6"/>
                </a:solidFill>
              </a:rPr>
              <a:t>{ </a:t>
            </a:r>
            <a:r>
              <a:t>"args's number is </a:t>
            </a:r>
            <a:r>
              <a:rPr>
                <a:solidFill>
                  <a:srgbClr val="CC7831"/>
                </a:solidFill>
              </a:rPr>
              <a:t>${</a:t>
            </a:r>
            <a:r>
              <a:rPr>
                <a:solidFill>
                  <a:srgbClr val="A9B7C6"/>
                </a:solidFill>
              </a:rPr>
              <a:t>args.</a:t>
            </a:r>
            <a:r>
              <a:rPr>
                <a:solidFill>
                  <a:srgbClr val="9876AA"/>
                </a:solidFill>
              </a:rPr>
              <a:t>size</a:t>
            </a:r>
            <a:r>
              <a:rPr>
                <a:solidFill>
                  <a:srgbClr val="CC7831"/>
                </a:solidFill>
              </a:rPr>
              <a:t>}</a:t>
            </a:r>
            <a:r>
              <a:t>"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>
              <a:spcBef>
                <a:spcPts val="300"/>
              </a:spcBef>
              <a:defRPr sz="1400"/>
            </a:pPr>
            <a:r>
              <a:rPr i="1"/>
              <a:t>println</a:t>
            </a:r>
            <a:r>
              <a:t>(toast)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1800"/>
            </a:lvl1pPr>
          </a:lstStyle>
          <a:p>
            <a:pPr/>
            <a:r>
              <a:t>条件控制和循环控制</a:t>
            </a:r>
          </a:p>
        </p:txBody>
      </p:sp>
      <p:sp>
        <p:nvSpPr>
          <p:cNvPr id="215" name="Shape 215"/>
          <p:cNvSpPr/>
          <p:nvPr/>
        </p:nvSpPr>
        <p:spPr>
          <a:xfrm>
            <a:off x="544830" y="724246"/>
            <a:ext cx="4937383" cy="267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when条件语句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CC7831"/>
                </a:solidFill>
              </a:rPr>
              <a:t>when</a:t>
            </a:r>
            <a:r>
              <a:t>(args[</a:t>
            </a:r>
            <a:r>
              <a:rPr>
                <a:solidFill>
                  <a:srgbClr val="6897BB"/>
                </a:solidFill>
              </a:rPr>
              <a:t>0</a:t>
            </a:r>
            <a:r>
              <a:t>]){</a:t>
            </a:r>
          </a:p>
          <a:p>
            <a:pPr>
              <a:spcBef>
                <a:spcPts val="300"/>
              </a:spcBef>
              <a:defRPr sz="1400"/>
            </a:pPr>
            <a:r>
              <a:t>    </a:t>
            </a:r>
            <a:r>
              <a:rPr>
                <a:solidFill>
                  <a:srgbClr val="CC7831"/>
                </a:solidFill>
              </a:rPr>
              <a:t>is </a:t>
            </a:r>
            <a:r>
              <a:t>String -&gt; </a:t>
            </a:r>
            <a:r>
              <a:rPr i="1"/>
              <a:t>println</a:t>
            </a:r>
            <a:r>
              <a:t>(</a:t>
            </a:r>
            <a:r>
              <a:rPr>
                <a:solidFill>
                  <a:srgbClr val="6A8759"/>
                </a:solidFill>
              </a:rPr>
              <a:t>"is String"</a:t>
            </a:r>
            <a:r>
              <a:t>)</a:t>
            </a: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A9B7C6"/>
                </a:solidFill>
              </a:rPr>
              <a:t>    </a:t>
            </a:r>
            <a:r>
              <a:t>"1" </a:t>
            </a:r>
            <a:r>
              <a:rPr>
                <a:solidFill>
                  <a:srgbClr val="A9B7C6"/>
                </a:solidFill>
              </a:rPr>
              <a:t>-&gt; </a:t>
            </a:r>
            <a:r>
              <a:rPr i="1">
                <a:solidFill>
                  <a:srgbClr val="A9B7C6"/>
                </a:solidFill>
              </a:rPr>
              <a:t>println</a:t>
            </a:r>
            <a:r>
              <a:rPr>
                <a:solidFill>
                  <a:srgbClr val="A9B7C6"/>
                </a:solidFill>
              </a:rPr>
              <a:t>(</a:t>
            </a:r>
            <a:r>
              <a:t>"args[0] is 1"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CC7831"/>
                </a:solidFill>
              </a:rPr>
              <a:t>in </a:t>
            </a:r>
            <a:r>
              <a:rPr i="1">
                <a:solidFill>
                  <a:srgbClr val="A9B7C6"/>
                </a:solidFill>
              </a:rPr>
              <a:t>arrayOf</a:t>
            </a:r>
            <a:r>
              <a:rPr>
                <a:solidFill>
                  <a:srgbClr val="A9B7C6"/>
                </a:solidFill>
              </a:rPr>
              <a:t>(</a:t>
            </a:r>
            <a:r>
              <a:t>"1"</a:t>
            </a:r>
            <a:r>
              <a:rPr>
                <a:solidFill>
                  <a:srgbClr val="CC7831"/>
                </a:solidFill>
              </a:rPr>
              <a:t>,</a:t>
            </a:r>
            <a:r>
              <a:t>"2"</a:t>
            </a:r>
            <a:r>
              <a:rPr>
                <a:solidFill>
                  <a:srgbClr val="A9B7C6"/>
                </a:solidFill>
              </a:rPr>
              <a:t>) -&gt; </a:t>
            </a:r>
            <a:r>
              <a:rPr i="1">
                <a:solidFill>
                  <a:srgbClr val="A9B7C6"/>
                </a:solidFill>
              </a:rPr>
              <a:t>println</a:t>
            </a:r>
            <a:r>
              <a:rPr>
                <a:solidFill>
                  <a:srgbClr val="A9B7C6"/>
                </a:solidFill>
              </a:rPr>
              <a:t>(</a:t>
            </a:r>
            <a:r>
              <a:t>"args[0] in ['1','2']"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CC7831"/>
                </a:solidFill>
              </a:rPr>
              <a:t>else </a:t>
            </a:r>
            <a:r>
              <a:rPr>
                <a:solidFill>
                  <a:srgbClr val="A9B7C6"/>
                </a:solidFill>
              </a:rPr>
              <a:t>-&gt; </a:t>
            </a:r>
            <a:r>
              <a:rPr i="1">
                <a:solidFill>
                  <a:srgbClr val="A9B7C6"/>
                </a:solidFill>
              </a:rPr>
              <a:t>println</a:t>
            </a:r>
            <a:r>
              <a:rPr>
                <a:solidFill>
                  <a:srgbClr val="A9B7C6"/>
                </a:solidFill>
              </a:rPr>
              <a:t>(</a:t>
            </a:r>
            <a:r>
              <a:t>"no message"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>
              <a:spcBef>
                <a:spcPts val="300"/>
              </a:spcBef>
              <a:defRPr sz="1400"/>
            </a:pPr>
            <a:r>
              <a:t>}</a:t>
            </a:r>
          </a:p>
        </p:txBody>
      </p:sp>
      <p:sp>
        <p:nvSpPr>
          <p:cNvPr id="216" name="Shape 216"/>
          <p:cNvSpPr/>
          <p:nvPr/>
        </p:nvSpPr>
        <p:spPr>
          <a:xfrm>
            <a:off x="595630" y="3300729"/>
            <a:ext cx="4196579" cy="2850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when条件表达式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CC7831"/>
                </a:solidFill>
              </a:rPr>
              <a:t>var </a:t>
            </a:r>
            <a:r>
              <a:t>msg = </a:t>
            </a:r>
            <a:r>
              <a:rPr>
                <a:solidFill>
                  <a:srgbClr val="CC7831"/>
                </a:solidFill>
              </a:rPr>
              <a:t>when</a:t>
            </a:r>
            <a:r>
              <a:t>(args[</a:t>
            </a:r>
            <a:r>
              <a:rPr>
                <a:solidFill>
                  <a:srgbClr val="6897BB"/>
                </a:solidFill>
              </a:rPr>
              <a:t>0</a:t>
            </a:r>
            <a:r>
              <a:t>]){</a:t>
            </a: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CC7831"/>
                </a:solidFill>
              </a:rPr>
              <a:t>is </a:t>
            </a:r>
            <a:r>
              <a:rPr>
                <a:solidFill>
                  <a:srgbClr val="A9B7C6"/>
                </a:solidFill>
              </a:rPr>
              <a:t>String -&gt; </a:t>
            </a:r>
            <a:r>
              <a:t>"is String"</a:t>
            </a:r>
          </a:p>
          <a:p>
            <a:pPr>
              <a:spcBef>
                <a:spcPts val="300"/>
              </a:spcBef>
              <a:defRPr sz="1400"/>
            </a:pPr>
            <a:r>
              <a:t>    "1" </a:t>
            </a:r>
            <a:r>
              <a:rPr>
                <a:solidFill>
                  <a:srgbClr val="A9B7C6"/>
                </a:solidFill>
              </a:rPr>
              <a:t>-&gt; </a:t>
            </a:r>
            <a:r>
              <a:t>"args[0] is 1"</a:t>
            </a:r>
          </a:p>
          <a:p>
            <a:pPr>
              <a:spcBef>
                <a:spcPts val="300"/>
              </a:spcBef>
              <a:defRPr sz="1400"/>
            </a:pPr>
            <a:r>
              <a:t>    </a:t>
            </a:r>
            <a:r>
              <a:rPr>
                <a:solidFill>
                  <a:srgbClr val="CC7831"/>
                </a:solidFill>
              </a:rPr>
              <a:t>in </a:t>
            </a:r>
            <a:r>
              <a:rPr i="1">
                <a:solidFill>
                  <a:srgbClr val="A9B7C6"/>
                </a:solidFill>
              </a:rPr>
              <a:t>arrayOf</a:t>
            </a:r>
            <a:r>
              <a:rPr>
                <a:solidFill>
                  <a:srgbClr val="A9B7C6"/>
                </a:solidFill>
              </a:rPr>
              <a:t>(</a:t>
            </a:r>
            <a:r>
              <a:t>"1"</a:t>
            </a:r>
            <a:r>
              <a:rPr>
                <a:solidFill>
                  <a:srgbClr val="CC7831"/>
                </a:solidFill>
              </a:rPr>
              <a:t>,</a:t>
            </a:r>
            <a:r>
              <a:t>"2"</a:t>
            </a:r>
            <a:r>
              <a:rPr>
                <a:solidFill>
                  <a:srgbClr val="A9B7C6"/>
                </a:solidFill>
              </a:rPr>
              <a:t>) -&gt; </a:t>
            </a:r>
            <a:r>
              <a:t>"args[0] in ['1','2']"</a:t>
            </a:r>
          </a:p>
          <a:p>
            <a:pPr>
              <a:spcBef>
                <a:spcPts val="300"/>
              </a:spcBef>
              <a:defRPr sz="1400"/>
            </a:pPr>
            <a:r>
              <a:t>    </a:t>
            </a:r>
            <a:r>
              <a:rPr>
                <a:solidFill>
                  <a:srgbClr val="CC7831"/>
                </a:solidFill>
              </a:rPr>
              <a:t>else </a:t>
            </a:r>
            <a:r>
              <a:rPr>
                <a:solidFill>
                  <a:srgbClr val="A9B7C6"/>
                </a:solidFill>
              </a:rPr>
              <a:t>-&gt; </a:t>
            </a:r>
            <a:r>
              <a:t>"no message"</a:t>
            </a:r>
          </a:p>
          <a:p>
            <a:pPr>
              <a:spcBef>
                <a:spcPts val="300"/>
              </a:spcBef>
              <a:defRPr sz="1400"/>
            </a:pPr>
            <a:r>
              <a:t>}</a:t>
            </a:r>
          </a:p>
          <a:p>
            <a:pPr>
              <a:spcBef>
                <a:spcPts val="300"/>
              </a:spcBef>
              <a:defRPr sz="1400"/>
            </a:pPr>
            <a:r>
              <a:t>println</a:t>
            </a:r>
            <a:r>
              <a:t>(msg)</a:t>
            </a:r>
          </a:p>
        </p:txBody>
      </p:sp>
      <p:sp>
        <p:nvSpPr>
          <p:cNvPr id="217" name="Shape 217"/>
          <p:cNvSpPr/>
          <p:nvPr/>
        </p:nvSpPr>
        <p:spPr>
          <a:xfrm>
            <a:off x="468630" y="6158229"/>
            <a:ext cx="664141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/>
            </a:lvl1pPr>
          </a:lstStyle>
          <a:p>
            <a:pPr/>
            <a:r>
              <a:t>总结：kotlin中用when关键字来替代switch，而且是switch的加强版，灵活度很高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1800"/>
            </a:lvl1pPr>
          </a:lstStyle>
          <a:p>
            <a:pPr/>
            <a:r>
              <a:t>条件控制和循环控制</a:t>
            </a:r>
          </a:p>
        </p:txBody>
      </p:sp>
      <p:sp>
        <p:nvSpPr>
          <p:cNvPr id="220" name="Shape 220"/>
          <p:cNvSpPr/>
          <p:nvPr/>
        </p:nvSpPr>
        <p:spPr>
          <a:xfrm>
            <a:off x="481330" y="951230"/>
            <a:ext cx="8461100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循环语句，一般情况下，我们用for...in语句来迭代对象，也可以使用while，do...</a:t>
            </a:r>
          </a:p>
          <a:p>
            <a:pPr/>
            <a:r>
              <a:t>while语句，使用方法和java一样。除此之外，kotlin内置来foreach等高阶函数来</a:t>
            </a:r>
          </a:p>
          <a:p>
            <a:pPr/>
            <a:r>
              <a:t>帮助迭代。</a:t>
            </a:r>
          </a:p>
        </p:txBody>
      </p:sp>
      <p:sp>
        <p:nvSpPr>
          <p:cNvPr id="221" name="Shape 221"/>
          <p:cNvSpPr/>
          <p:nvPr/>
        </p:nvSpPr>
        <p:spPr>
          <a:xfrm>
            <a:off x="506730" y="2081529"/>
            <a:ext cx="7199224" cy="196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CC7831"/>
                </a:solidFill>
              </a:rPr>
              <a:t>var </a:t>
            </a:r>
            <a:r>
              <a:t>array = </a:t>
            </a:r>
            <a:r>
              <a:rPr i="1"/>
              <a:t>intArrayOf</a:t>
            </a:r>
            <a:r>
              <a:t>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CC7831"/>
                </a:solidFill>
              </a:rPr>
              <a:t>,</a:t>
            </a:r>
            <a:r>
              <a:rPr>
                <a:solidFill>
                  <a:srgbClr val="6897BB"/>
                </a:solidFill>
              </a:rPr>
              <a:t>3</a:t>
            </a:r>
            <a:r>
              <a:rPr>
                <a:solidFill>
                  <a:srgbClr val="CC7831"/>
                </a:solidFill>
              </a:rPr>
              <a:t>,</a:t>
            </a:r>
            <a:r>
              <a:rPr>
                <a:solidFill>
                  <a:srgbClr val="6897BB"/>
                </a:solidFill>
              </a:rPr>
              <a:t>4</a:t>
            </a:r>
            <a:r>
              <a:rPr>
                <a:solidFill>
                  <a:srgbClr val="CC7831"/>
                </a:solidFill>
              </a:rPr>
              <a:t>,</a:t>
            </a:r>
            <a:r>
              <a:rPr>
                <a:solidFill>
                  <a:srgbClr val="6897BB"/>
                </a:solidFill>
              </a:rPr>
              <a:t>5</a:t>
            </a:r>
            <a:r>
              <a:rPr>
                <a:solidFill>
                  <a:srgbClr val="CC7831"/>
                </a:solidFill>
              </a:rPr>
              <a:t>,</a:t>
            </a:r>
            <a:r>
              <a:rPr>
                <a:solidFill>
                  <a:srgbClr val="6897BB"/>
                </a:solidFill>
              </a:rPr>
              <a:t>6</a:t>
            </a:r>
            <a:r>
              <a:rPr>
                <a:solidFill>
                  <a:srgbClr val="CC7831"/>
                </a:solidFill>
              </a:rPr>
              <a:t>,</a:t>
            </a:r>
            <a:r>
              <a:rPr>
                <a:solidFill>
                  <a:srgbClr val="6897BB"/>
                </a:solidFill>
              </a:rPr>
              <a:t>7</a:t>
            </a:r>
            <a:r>
              <a:rPr>
                <a:solidFill>
                  <a:srgbClr val="CC7831"/>
                </a:solidFill>
              </a:rPr>
              <a:t>,</a:t>
            </a:r>
            <a:r>
              <a:rPr>
                <a:solidFill>
                  <a:srgbClr val="6897BB"/>
                </a:solidFill>
              </a:rPr>
              <a:t>8</a:t>
            </a:r>
            <a:r>
              <a:rPr>
                <a:solidFill>
                  <a:srgbClr val="CC7831"/>
                </a:solidFill>
              </a:rPr>
              <a:t>,</a:t>
            </a:r>
            <a:r>
              <a:rPr>
                <a:solidFill>
                  <a:srgbClr val="6897BB"/>
                </a:solidFill>
              </a:rPr>
              <a:t>9</a:t>
            </a:r>
            <a:r>
              <a:t>)</a:t>
            </a:r>
          </a:p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CC7831"/>
                </a:solidFill>
              </a:rPr>
              <a:t>for </a:t>
            </a:r>
            <a:r>
              <a:t>(i </a:t>
            </a:r>
            <a:r>
              <a:rPr>
                <a:solidFill>
                  <a:srgbClr val="CC7831"/>
                </a:solidFill>
              </a:rPr>
              <a:t>in </a:t>
            </a:r>
            <a:r>
              <a:t>array){</a:t>
            </a:r>
          </a:p>
          <a:p>
            <a:pPr>
              <a:spcBef>
                <a:spcPts val="500"/>
              </a:spcBef>
              <a:defRPr b="1" sz="2400"/>
            </a:pPr>
            <a:r>
              <a:t>    </a:t>
            </a:r>
            <a:r>
              <a:t>println</a:t>
            </a:r>
            <a:r>
              <a:t>(</a:t>
            </a:r>
            <a:r>
              <a:rPr>
                <a:solidFill>
                  <a:srgbClr val="6A8759"/>
                </a:solidFill>
              </a:rPr>
              <a:t>"</a:t>
            </a:r>
            <a:r>
              <a:rPr>
                <a:solidFill>
                  <a:srgbClr val="CC7831"/>
                </a:solidFill>
              </a:rPr>
              <a:t>$</a:t>
            </a:r>
            <a:r>
              <a:t>i</a:t>
            </a:r>
            <a:r>
              <a:rPr>
                <a:solidFill>
                  <a:srgbClr val="6A8759"/>
                </a:solidFill>
              </a:rPr>
              <a:t>"</a:t>
            </a:r>
            <a:r>
              <a:t>)</a:t>
            </a:r>
          </a:p>
          <a:p>
            <a:pPr>
              <a:spcBef>
                <a:spcPts val="500"/>
              </a:spcBef>
              <a:defRPr b="1" sz="2400"/>
            </a:pPr>
            <a:r>
              <a:t>}</a:t>
            </a:r>
          </a:p>
        </p:txBody>
      </p:sp>
      <p:sp>
        <p:nvSpPr>
          <p:cNvPr id="222" name="Shape 222"/>
          <p:cNvSpPr/>
          <p:nvPr/>
        </p:nvSpPr>
        <p:spPr>
          <a:xfrm>
            <a:off x="532130" y="4129785"/>
            <a:ext cx="840707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for…in语句的工作原理，遍历的不是对象本身，而是对象内部的迭代器，只要循环</a:t>
            </a:r>
          </a:p>
          <a:p>
            <a:pPr/>
            <a:r>
              <a:t>的对象有iterator方法，并返回正常的迭代器就能使用for...in遍历，其实for...in</a:t>
            </a:r>
          </a:p>
          <a:p>
            <a:pPr/>
            <a:r>
              <a:t>就是一个操作符重载。具体代码实现，详见demo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1800"/>
            </a:lvl1pPr>
          </a:lstStyle>
          <a:p>
            <a:pPr/>
            <a:r>
              <a:t>异常捕获</a:t>
            </a:r>
          </a:p>
        </p:txBody>
      </p:sp>
      <p:sp>
        <p:nvSpPr>
          <p:cNvPr id="225" name="Shape 225"/>
          <p:cNvSpPr/>
          <p:nvPr/>
        </p:nvSpPr>
        <p:spPr>
          <a:xfrm>
            <a:off x="532130" y="608330"/>
            <a:ext cx="6170003" cy="6589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kotlin中也使用try{}catch(Exception){}finally{}语句来处理异常捕获</a:t>
            </a:r>
          </a:p>
          <a:p>
            <a:pPr>
              <a:spcBef>
                <a:spcPts val="300"/>
              </a:spcBef>
              <a:defRPr sz="1400"/>
            </a:pPr>
            <a:r>
              <a:t> * 跟其他控制语句一样，也可以作为表达式使用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  <a:p>
            <a:pPr>
              <a:spcBef>
                <a:spcPts val="300"/>
              </a:spcBef>
              <a:defRPr sz="1400"/>
            </a:pP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 : Array&lt;String&gt;){</a:t>
            </a:r>
          </a:p>
          <a:p>
            <a:pPr>
              <a:spcBef>
                <a:spcPts val="300"/>
              </a:spcBef>
              <a:defRPr sz="1400"/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t>s = </a:t>
            </a:r>
            <a:r>
              <a:rPr>
                <a:solidFill>
                  <a:srgbClr val="6A8759"/>
                </a:solidFill>
              </a:rPr>
              <a:t>""</a:t>
            </a:r>
            <a:endParaRPr>
              <a:solidFill>
                <a:srgbClr val="6A8759"/>
              </a:solidFill>
            </a:endParaRPr>
          </a:p>
          <a:p>
            <a:pPr>
              <a:spcBef>
                <a:spcPts val="300"/>
              </a:spcBef>
              <a:defRPr sz="1400"/>
            </a:pPr>
            <a:r>
              <a:t>    </a:t>
            </a:r>
            <a:r>
              <a:rPr>
                <a:solidFill>
                  <a:srgbClr val="CC7831"/>
                </a:solidFill>
              </a:rPr>
              <a:t>try 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>
              <a:spcBef>
                <a:spcPts val="300"/>
              </a:spcBef>
              <a:defRPr sz="1400"/>
            </a:pPr>
            <a:r>
              <a:t>        s.</a:t>
            </a:r>
            <a:r>
              <a:rPr i="1">
                <a:solidFill>
                  <a:srgbClr val="FFC66E"/>
                </a:solidFill>
              </a:rPr>
              <a:t>toInt</a:t>
            </a:r>
            <a:r>
              <a:t>()</a:t>
            </a:r>
          </a:p>
          <a:p>
            <a:pPr>
              <a:spcBef>
                <a:spcPts val="300"/>
              </a:spcBef>
              <a:defRPr sz="1400"/>
            </a:pPr>
            <a:r>
              <a:t>    }</a:t>
            </a:r>
            <a:r>
              <a:rPr>
                <a:solidFill>
                  <a:srgbClr val="CC7831"/>
                </a:solidFill>
              </a:rPr>
              <a:t>catch </a:t>
            </a:r>
            <a:r>
              <a:t>(e : Exception){</a:t>
            </a:r>
          </a:p>
          <a:p>
            <a:pPr>
              <a:spcBef>
                <a:spcPts val="300"/>
              </a:spcBef>
              <a:defRPr sz="1400"/>
            </a:pPr>
            <a:r>
              <a:t>        </a:t>
            </a:r>
            <a:r>
              <a:rPr i="1"/>
              <a:t>println</a:t>
            </a:r>
            <a:r>
              <a:t>(e.</a:t>
            </a:r>
            <a:r>
              <a:rPr>
                <a:solidFill>
                  <a:srgbClr val="9876AA"/>
                </a:solidFill>
              </a:rPr>
              <a:t>message</a:t>
            </a:r>
            <a:r>
              <a:t>)</a:t>
            </a: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A9B7C6"/>
                </a:solidFill>
              </a:rPr>
              <a:t>    }</a:t>
            </a:r>
            <a:r>
              <a:t>finally 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>
              <a:spcBef>
                <a:spcPts val="300"/>
              </a:spcBef>
              <a:defRPr sz="1400"/>
            </a:pPr>
            <a:r>
              <a:t>        </a:t>
            </a:r>
            <a:r>
              <a:rPr i="1"/>
              <a:t>println</a:t>
            </a:r>
            <a:r>
              <a:t>(</a:t>
            </a:r>
            <a:r>
              <a:rPr>
                <a:solidFill>
                  <a:srgbClr val="6A8759"/>
                </a:solidFill>
              </a:rPr>
              <a:t>"over"</a:t>
            </a:r>
            <a:r>
              <a:t>)</a:t>
            </a:r>
          </a:p>
          <a:p>
            <a:pPr>
              <a:spcBef>
                <a:spcPts val="300"/>
              </a:spcBef>
              <a:defRPr sz="1400"/>
            </a:pPr>
            <a:r>
              <a:t>    }</a:t>
            </a:r>
          </a:p>
          <a:p>
            <a:pPr>
              <a:spcBef>
                <a:spcPts val="300"/>
              </a:spcBef>
              <a:defRPr sz="1400"/>
            </a:pPr>
          </a:p>
          <a:p>
            <a:pPr>
              <a:spcBef>
                <a:spcPts val="300"/>
              </a:spcBef>
              <a:defRPr sz="1400"/>
            </a:pPr>
            <a:r>
              <a:t>    </a:t>
            </a:r>
            <a:r>
              <a:rPr>
                <a:solidFill>
                  <a:srgbClr val="CC7831"/>
                </a:solidFill>
              </a:rPr>
              <a:t>var </a:t>
            </a:r>
            <a:r>
              <a:t>msg = </a:t>
            </a:r>
            <a:r>
              <a:rPr>
                <a:solidFill>
                  <a:srgbClr val="CC7831"/>
                </a:solidFill>
              </a:rPr>
              <a:t>try </a:t>
            </a:r>
            <a:r>
              <a:t>{</a:t>
            </a:r>
          </a:p>
          <a:p>
            <a:pPr>
              <a:spcBef>
                <a:spcPts val="300"/>
              </a:spcBef>
              <a:defRPr sz="1400"/>
            </a:pPr>
            <a:r>
              <a:t>        s.</a:t>
            </a:r>
            <a:r>
              <a:rPr i="1">
                <a:solidFill>
                  <a:srgbClr val="FFC66E"/>
                </a:solidFill>
              </a:rPr>
              <a:t>toInt</a:t>
            </a:r>
            <a:r>
              <a:t>()</a:t>
            </a:r>
          </a:p>
          <a:p>
            <a:pPr>
              <a:spcBef>
                <a:spcPts val="300"/>
              </a:spcBef>
              <a:defRPr sz="1400"/>
            </a:pPr>
            <a:r>
              <a:t>    }</a:t>
            </a:r>
            <a:r>
              <a:rPr>
                <a:solidFill>
                  <a:srgbClr val="CC7831"/>
                </a:solidFill>
              </a:rPr>
              <a:t>catch </a:t>
            </a:r>
            <a:r>
              <a:t>(e : Exception){</a:t>
            </a:r>
          </a:p>
          <a:p>
            <a:pPr>
              <a:spcBef>
                <a:spcPts val="300"/>
              </a:spcBef>
              <a:defRPr sz="1400"/>
            </a:pPr>
            <a:r>
              <a:t>        e.</a:t>
            </a:r>
            <a:r>
              <a:rPr>
                <a:solidFill>
                  <a:srgbClr val="9876AA"/>
                </a:solidFill>
              </a:rPr>
              <a:t>message</a:t>
            </a:r>
            <a:endParaRPr>
              <a:solidFill>
                <a:srgbClr val="9876AA"/>
              </a:solidFill>
            </a:endParaRP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9876AA"/>
                </a:solidFill>
              </a:rPr>
              <a:t>    </a:t>
            </a:r>
            <a:r>
              <a:rPr>
                <a:solidFill>
                  <a:srgbClr val="A9B7C6"/>
                </a:solidFill>
              </a:rPr>
              <a:t>}</a:t>
            </a:r>
            <a:r>
              <a:t>finally </a:t>
            </a:r>
            <a:r>
              <a:rPr>
                <a:solidFill>
                  <a:srgbClr val="A9B7C6"/>
                </a:solidFill>
              </a:rPr>
              <a:t>{</a:t>
            </a:r>
            <a:endParaRPr>
              <a:solidFill>
                <a:srgbClr val="A9B7C6"/>
              </a:solidFill>
            </a:endParaRPr>
          </a:p>
          <a:p>
            <a:pPr>
              <a:spcBef>
                <a:spcPts val="300"/>
              </a:spcBef>
              <a:defRPr sz="1400"/>
            </a:pPr>
            <a:r>
              <a:t>        </a:t>
            </a:r>
            <a:r>
              <a:rPr i="1"/>
              <a:t>println</a:t>
            </a:r>
            <a:r>
              <a:t>(</a:t>
            </a:r>
            <a:r>
              <a:rPr>
                <a:solidFill>
                  <a:srgbClr val="6A8759"/>
                </a:solidFill>
              </a:rPr>
              <a:t>"over2"</a:t>
            </a:r>
            <a:r>
              <a:t>)</a:t>
            </a:r>
          </a:p>
          <a:p>
            <a:pPr>
              <a:spcBef>
                <a:spcPts val="300"/>
              </a:spcBef>
              <a:defRPr sz="1400"/>
            </a:pPr>
            <a:r>
              <a:t>    }</a:t>
            </a:r>
          </a:p>
          <a:p>
            <a:pPr>
              <a:spcBef>
                <a:spcPts val="300"/>
              </a:spcBef>
              <a:defRPr sz="1400"/>
            </a:pPr>
            <a:r>
              <a:t>    </a:t>
            </a:r>
            <a:r>
              <a:t>println</a:t>
            </a:r>
            <a:r>
              <a:t>(msg)</a:t>
            </a:r>
          </a:p>
          <a:p>
            <a:pPr>
              <a:spcBef>
                <a:spcPts val="300"/>
              </a:spcBef>
              <a:defRPr sz="14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pPr/>
            <a:r>
              <a:t>简单函数</a:t>
            </a:r>
          </a:p>
        </p:txBody>
      </p:sp>
      <p:sp>
        <p:nvSpPr>
          <p:cNvPr id="228" name="Shape 228"/>
          <p:cNvSpPr/>
          <p:nvPr/>
        </p:nvSpPr>
        <p:spPr>
          <a:xfrm>
            <a:off x="399573" y="724246"/>
            <a:ext cx="6671629" cy="2566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kotlin中的函数申明</a:t>
            </a:r>
          </a:p>
          <a:p>
            <a:pPr>
              <a:spcBef>
                <a:spcPts val="300"/>
              </a:spcBef>
              <a:defRPr sz="1400"/>
            </a:pPr>
            <a:r>
              <a:t> * fun [函数名](参数列表):</a:t>
            </a:r>
            <a:r>
              <a:rPr>
                <a:solidFill>
                  <a:srgbClr val="8A653B"/>
                </a:solidFill>
              </a:rPr>
              <a:t>[返回值类型]</a:t>
            </a:r>
            <a:r>
              <a:t>{函数体}</a:t>
            </a:r>
          </a:p>
          <a:p>
            <a:pPr>
              <a:spcBef>
                <a:spcPts val="300"/>
              </a:spcBef>
              <a:defRPr sz="1400"/>
            </a:pPr>
            <a:r>
              <a:t> * 也可以是</a:t>
            </a:r>
          </a:p>
          <a:p>
            <a:pPr>
              <a:spcBef>
                <a:spcPts val="300"/>
              </a:spcBef>
              <a:defRPr sz="1400"/>
            </a:pPr>
            <a:r>
              <a:t> * fun [函数名](参数列表) = </a:t>
            </a:r>
            <a:r>
              <a:rPr>
                <a:solidFill>
                  <a:srgbClr val="8A653B"/>
                </a:solidFill>
              </a:rPr>
              <a:t>[表达式]</a:t>
            </a:r>
            <a:endParaRPr>
              <a:solidFill>
                <a:srgbClr val="8A653B"/>
              </a:solidFill>
            </a:endParaRP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8A653B"/>
                </a:solidFill>
              </a:rPr>
              <a:t> </a:t>
            </a:r>
            <a:r>
              <a:t>*</a:t>
            </a:r>
          </a:p>
          <a:p>
            <a:pPr>
              <a:spcBef>
                <a:spcPts val="300"/>
              </a:spcBef>
              <a:defRPr sz="1400"/>
            </a:pPr>
            <a:r>
              <a:t> * 在kotlin中，函数可以理解成一个类型，跟String，Int一样，可以被赋值，传递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</p:txBody>
      </p:sp>
      <p:sp>
        <p:nvSpPr>
          <p:cNvPr id="229" name="Shape 229"/>
          <p:cNvSpPr/>
          <p:nvPr/>
        </p:nvSpPr>
        <p:spPr>
          <a:xfrm>
            <a:off x="392429" y="3333872"/>
            <a:ext cx="5013002" cy="296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add函数就是一个标准的函数，拥有最完整的函数结构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add</a:t>
            </a:r>
            <a:r>
              <a:t>(a: Int</a:t>
            </a:r>
            <a:r>
              <a:rPr>
                <a:solidFill>
                  <a:srgbClr val="CC7831"/>
                </a:solidFill>
              </a:rPr>
              <a:t>, </a:t>
            </a:r>
            <a:r>
              <a:t>b: Int): Int {</a:t>
            </a: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A9B7C6"/>
                </a:solidFill>
              </a:rPr>
              <a:t>    </a:t>
            </a:r>
            <a:r>
              <a:t>return </a:t>
            </a:r>
            <a:r>
              <a:rPr>
                <a:solidFill>
                  <a:srgbClr val="A9B7C6"/>
                </a:solidFill>
              </a:rPr>
              <a:t>a + b</a:t>
            </a:r>
            <a:endParaRPr>
              <a:solidFill>
                <a:srgbClr val="A9B7C6"/>
              </a:solidFill>
            </a:endParaRPr>
          </a:p>
          <a:p>
            <a:pPr>
              <a:spcBef>
                <a:spcPts val="300"/>
              </a:spcBef>
              <a:defRPr sz="1400"/>
            </a:pPr>
            <a:r>
              <a:t>}</a:t>
            </a:r>
          </a:p>
          <a:p>
            <a:pPr>
              <a:spcBef>
                <a:spcPts val="300"/>
              </a:spcBef>
              <a:defRPr sz="1400"/>
            </a:pPr>
          </a:p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可以将函数add简写成fun add2(a: Int, b: Int) = a + b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pPr/>
            <a:r>
              <a:t>简单函数</a:t>
            </a:r>
          </a:p>
        </p:txBody>
      </p:sp>
      <p:sp>
        <p:nvSpPr>
          <p:cNvPr id="232" name="Shape 232"/>
          <p:cNvSpPr/>
          <p:nvPr/>
        </p:nvSpPr>
        <p:spPr>
          <a:xfrm>
            <a:off x="455930" y="976630"/>
            <a:ext cx="7983858" cy="2931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Unit类型可以理解成java中void类型，当没有返回值的时候，Unit作为返回值类型使用,可以省略</a:t>
            </a:r>
          </a:p>
          <a:p>
            <a:pPr>
              <a:spcBef>
                <a:spcPts val="300"/>
              </a:spcBef>
              <a:defRPr sz="1400"/>
            </a:pPr>
            <a:r>
              <a:t> *</a:t>
            </a:r>
          </a:p>
          <a:p>
            <a:pPr>
              <a:spcBef>
                <a:spcPts val="300"/>
              </a:spcBef>
              <a:defRPr sz="1400"/>
            </a:pPr>
            <a:r>
              <a:t> * fun add_print(a: Int, b: Int){</a:t>
            </a:r>
          </a:p>
          <a:p>
            <a:pPr>
              <a:spcBef>
                <a:spcPts val="300"/>
              </a:spcBef>
              <a:defRPr sz="1400"/>
            </a:pPr>
            <a:r>
              <a:t> *  println(a + b)</a:t>
            </a:r>
          </a:p>
          <a:p>
            <a:pPr>
              <a:spcBef>
                <a:spcPts val="300"/>
              </a:spcBef>
              <a:defRPr sz="1400"/>
            </a:pPr>
            <a:r>
              <a:t> *   }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add_print</a:t>
            </a:r>
            <a:r>
              <a:t>(a: Int</a:t>
            </a:r>
            <a:r>
              <a:rPr>
                <a:solidFill>
                  <a:srgbClr val="CC7831"/>
                </a:solidFill>
              </a:rPr>
              <a:t>, </a:t>
            </a:r>
            <a:r>
              <a:t>b: Int): Unit {</a:t>
            </a:r>
          </a:p>
          <a:p>
            <a:pPr>
              <a:spcBef>
                <a:spcPts val="300"/>
              </a:spcBef>
              <a:defRPr sz="1400"/>
            </a:pPr>
            <a:r>
              <a:t>    </a:t>
            </a:r>
            <a:r>
              <a:rPr i="1"/>
              <a:t>println</a:t>
            </a:r>
            <a:r>
              <a:t>(a + b)</a:t>
            </a:r>
          </a:p>
          <a:p>
            <a:pPr>
              <a:spcBef>
                <a:spcPts val="300"/>
              </a:spcBef>
              <a:defRPr sz="14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1800"/>
            </a:lvl1pPr>
          </a:lstStyle>
          <a:p>
            <a:pPr/>
            <a:r>
              <a:t>lambda表达式</a:t>
            </a:r>
          </a:p>
        </p:txBody>
      </p:sp>
      <p:sp>
        <p:nvSpPr>
          <p:cNvPr id="235" name="Shape 235"/>
          <p:cNvSpPr/>
          <p:nvPr/>
        </p:nvSpPr>
        <p:spPr>
          <a:xfrm>
            <a:off x="443230" y="1002030"/>
            <a:ext cx="7598306" cy="2227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lambda表达式就是匿名函数，只不过进一步的简写，kotlin内部定义来许多常用的高级函数</a:t>
            </a:r>
          </a:p>
          <a:p>
            <a:pPr>
              <a:spcBef>
                <a:spcPts val="300"/>
              </a:spcBef>
              <a:defRPr sz="1400"/>
            </a:pPr>
            <a:r>
              <a:t> * 比如</a:t>
            </a:r>
          </a:p>
          <a:p>
            <a:pPr>
              <a:spcBef>
                <a:spcPts val="300"/>
              </a:spcBef>
              <a:defRPr sz="1400"/>
            </a:pPr>
            <a:r>
              <a:t> * filter函数用来过滤</a:t>
            </a:r>
          </a:p>
          <a:p>
            <a:pPr>
              <a:spcBef>
                <a:spcPts val="300"/>
              </a:spcBef>
              <a:defRPr sz="1400"/>
            </a:pPr>
            <a:r>
              <a:t> * map函数用来批量处理</a:t>
            </a:r>
          </a:p>
          <a:p>
            <a:pPr>
              <a:spcBef>
                <a:spcPts val="300"/>
              </a:spcBef>
              <a:defRPr sz="1400"/>
            </a:pPr>
            <a:r>
              <a:t> * forEach函数用来遍历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</p:txBody>
      </p:sp>
      <p:sp>
        <p:nvSpPr>
          <p:cNvPr id="236" name="Shape 236"/>
          <p:cNvSpPr/>
          <p:nvPr/>
        </p:nvSpPr>
        <p:spPr>
          <a:xfrm>
            <a:off x="443230" y="3321494"/>
            <a:ext cx="7370587" cy="223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CC7831"/>
                </a:solidFill>
              </a:rPr>
              <a:t>val </a:t>
            </a:r>
            <a:r>
              <a:t>array = </a:t>
            </a:r>
            <a:r>
              <a:rPr i="1"/>
              <a:t>arrayOf</a:t>
            </a:r>
            <a:r>
              <a:t>(</a:t>
            </a:r>
            <a:r>
              <a:rPr>
                <a:solidFill>
                  <a:srgbClr val="6A8759"/>
                </a:solidFill>
              </a:rPr>
              <a:t>"aa"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"bb"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"cc"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"abc"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"bc"</a:t>
            </a:r>
            <a:r>
              <a:t>)</a:t>
            </a:r>
          </a:p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第一步，过滤元素里面含"a"</a:t>
            </a:r>
          </a:p>
          <a:p>
            <a:pPr>
              <a:spcBef>
                <a:spcPts val="300"/>
              </a:spcBef>
              <a:defRPr sz="1400"/>
            </a:pPr>
            <a:r>
              <a:t> * 第二步，将所有元素改成大写</a:t>
            </a:r>
          </a:p>
          <a:p>
            <a:pPr>
              <a:spcBef>
                <a:spcPts val="300"/>
              </a:spcBef>
              <a:defRPr sz="1400"/>
            </a:pPr>
            <a:r>
              <a:t> * 第三步，打印所有元素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  <a:p>
            <a:pPr>
              <a:spcBef>
                <a:spcPts val="300"/>
              </a:spcBef>
              <a:defRPr sz="1400"/>
            </a:pPr>
            <a:r>
              <a:t>array.</a:t>
            </a:r>
            <a:r>
              <a:rPr>
                <a:solidFill>
                  <a:srgbClr val="FFC66E"/>
                </a:solidFill>
              </a:rPr>
              <a:t>filter </a:t>
            </a:r>
            <a:r>
              <a:rPr b="1"/>
              <a:t>{ it</a:t>
            </a:r>
            <a:r>
              <a:t>.</a:t>
            </a:r>
            <a:r>
              <a:rPr>
                <a:solidFill>
                  <a:srgbClr val="FFC66E"/>
                </a:solidFill>
              </a:rPr>
              <a:t>contains</a:t>
            </a:r>
            <a:r>
              <a:t>(</a:t>
            </a:r>
            <a:r>
              <a:rPr>
                <a:solidFill>
                  <a:srgbClr val="6A8759"/>
                </a:solidFill>
              </a:rPr>
              <a:t>"a"</a:t>
            </a:r>
            <a:r>
              <a:t>) </a:t>
            </a:r>
            <a:r>
              <a:rPr b="1"/>
              <a:t>}</a:t>
            </a:r>
            <a:r>
              <a:t>.</a:t>
            </a:r>
            <a:r>
              <a:rPr>
                <a:solidFill>
                  <a:srgbClr val="FFC66E"/>
                </a:solidFill>
              </a:rPr>
              <a:t>map </a:t>
            </a:r>
            <a:r>
              <a:rPr b="1"/>
              <a:t>{ it</a:t>
            </a:r>
            <a:r>
              <a:t>.</a:t>
            </a:r>
            <a:r>
              <a:rPr>
                <a:solidFill>
                  <a:srgbClr val="FFC66E"/>
                </a:solidFill>
              </a:rPr>
              <a:t>toUpperCase</a:t>
            </a:r>
            <a:r>
              <a:t>() </a:t>
            </a:r>
            <a:r>
              <a:rPr b="1"/>
              <a:t>}</a:t>
            </a:r>
            <a:r>
              <a:t>.</a:t>
            </a:r>
            <a:r>
              <a:rPr>
                <a:solidFill>
                  <a:srgbClr val="FFC66E"/>
                </a:solidFill>
              </a:rPr>
              <a:t>forEach </a:t>
            </a:r>
            <a:r>
              <a:rPr b="1"/>
              <a:t>{ </a:t>
            </a:r>
            <a:r>
              <a:t>println</a:t>
            </a:r>
            <a:r>
              <a:t>(</a:t>
            </a:r>
            <a:r>
              <a:rPr b="1"/>
              <a:t>it</a:t>
            </a:r>
            <a:r>
              <a:t>) </a:t>
            </a:r>
            <a:r>
              <a:rPr b="1"/>
              <a:t>}</a:t>
            </a:r>
            <a:endParaRPr b="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457199" y="123478"/>
            <a:ext cx="6851106" cy="497211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 defTabSz="749808">
              <a:defRPr sz="2296">
                <a:solidFill>
                  <a:srgbClr val="FFFFFF"/>
                </a:solidFill>
              </a:defRPr>
            </a:lvl1pPr>
          </a:lstStyle>
          <a:p>
            <a:pPr/>
            <a:r>
              <a:t>kotlin入门</a:t>
            </a:r>
          </a:p>
        </p:txBody>
      </p:sp>
      <p:sp>
        <p:nvSpPr>
          <p:cNvPr id="164" name="Shape 164"/>
          <p:cNvSpPr/>
          <p:nvPr/>
        </p:nvSpPr>
        <p:spPr>
          <a:xfrm>
            <a:off x="561846" y="1357630"/>
            <a:ext cx="763930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1.kotlin环境的搭建</a:t>
            </a:r>
          </a:p>
        </p:txBody>
      </p:sp>
      <p:sp>
        <p:nvSpPr>
          <p:cNvPr id="165" name="Shape 165"/>
          <p:cNvSpPr/>
          <p:nvPr/>
        </p:nvSpPr>
        <p:spPr>
          <a:xfrm>
            <a:off x="561845" y="1929129"/>
            <a:ext cx="763930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2.创建第一个kotlin程序</a:t>
            </a:r>
          </a:p>
        </p:txBody>
      </p:sp>
      <p:sp>
        <p:nvSpPr>
          <p:cNvPr id="166" name="Shape 166"/>
          <p:cNvSpPr/>
          <p:nvPr/>
        </p:nvSpPr>
        <p:spPr>
          <a:xfrm>
            <a:off x="561845" y="2443162"/>
            <a:ext cx="763930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3.变量与常量</a:t>
            </a:r>
          </a:p>
        </p:txBody>
      </p:sp>
      <p:sp>
        <p:nvSpPr>
          <p:cNvPr id="167" name="Shape 167"/>
          <p:cNvSpPr/>
          <p:nvPr/>
        </p:nvSpPr>
        <p:spPr>
          <a:xfrm>
            <a:off x="561845" y="3020060"/>
            <a:ext cx="763930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4.空类型和智能类型转化</a:t>
            </a:r>
          </a:p>
        </p:txBody>
      </p:sp>
      <p:sp>
        <p:nvSpPr>
          <p:cNvPr id="168" name="Shape 168"/>
          <p:cNvSpPr/>
          <p:nvPr/>
        </p:nvSpPr>
        <p:spPr>
          <a:xfrm>
            <a:off x="561845" y="3657946"/>
            <a:ext cx="763930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5.条件控制和循环控制</a:t>
            </a:r>
          </a:p>
        </p:txBody>
      </p:sp>
      <p:sp>
        <p:nvSpPr>
          <p:cNvPr id="169" name="Shape 169"/>
          <p:cNvSpPr/>
          <p:nvPr/>
        </p:nvSpPr>
        <p:spPr>
          <a:xfrm>
            <a:off x="561845" y="4232889"/>
            <a:ext cx="763930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6.异常捕获</a:t>
            </a:r>
          </a:p>
        </p:txBody>
      </p:sp>
      <p:sp>
        <p:nvSpPr>
          <p:cNvPr id="170" name="Shape 170"/>
          <p:cNvSpPr/>
          <p:nvPr/>
        </p:nvSpPr>
        <p:spPr>
          <a:xfrm>
            <a:off x="561845" y="4872731"/>
            <a:ext cx="763930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7.简单函数</a:t>
            </a:r>
          </a:p>
        </p:txBody>
      </p:sp>
      <p:sp>
        <p:nvSpPr>
          <p:cNvPr id="171" name="Shape 171"/>
          <p:cNvSpPr/>
          <p:nvPr/>
        </p:nvSpPr>
        <p:spPr>
          <a:xfrm>
            <a:off x="561845" y="5445719"/>
            <a:ext cx="763930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8.lambda表达式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1800"/>
            </a:lvl1pPr>
          </a:lstStyle>
          <a:p>
            <a:pPr/>
            <a:r>
              <a:t>lambda表达式</a:t>
            </a:r>
          </a:p>
        </p:txBody>
      </p:sp>
      <p:sp>
        <p:nvSpPr>
          <p:cNvPr id="239" name="Shape 239"/>
          <p:cNvSpPr/>
          <p:nvPr/>
        </p:nvSpPr>
        <p:spPr>
          <a:xfrm>
            <a:off x="379729" y="913130"/>
            <a:ext cx="8707647" cy="2452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filter函数的定义</a:t>
            </a:r>
          </a:p>
          <a:p>
            <a:pPr>
              <a:spcBef>
                <a:spcPts val="300"/>
              </a:spcBef>
              <a:defRPr sz="1400"/>
            </a:pPr>
            <a:r>
              <a:t> *</a:t>
            </a:r>
          </a:p>
          <a:p>
            <a:pPr>
              <a:spcBef>
                <a:spcPts val="300"/>
              </a:spcBef>
              <a:defRPr sz="1400"/>
            </a:pPr>
            <a:r>
              <a:t> * public inline fun &lt;T&gt; Array&lt;out T&gt;.filter(predicate: (T) -&gt; Boolean): List&lt;T&gt; {</a:t>
            </a:r>
          </a:p>
          <a:p>
            <a:pPr>
              <a:spcBef>
                <a:spcPts val="300"/>
              </a:spcBef>
              <a:defRPr sz="1400"/>
            </a:pPr>
            <a:r>
              <a:t>return filterTo(ArrayList&lt;T&gt;(), predicate)</a:t>
            </a:r>
          </a:p>
          <a:p>
            <a:pPr>
              <a:spcBef>
                <a:spcPts val="300"/>
              </a:spcBef>
              <a:defRPr sz="1400"/>
            </a:pPr>
            <a:r>
              <a:t>}</a:t>
            </a:r>
          </a:p>
          <a:p>
            <a:pPr>
              <a:spcBef>
                <a:spcPts val="300"/>
              </a:spcBef>
              <a:defRPr sz="1400"/>
            </a:pPr>
          </a:p>
          <a:p>
            <a:pPr>
              <a:spcBef>
                <a:spcPts val="300"/>
              </a:spcBef>
              <a:defRPr sz="1400"/>
            </a:pPr>
            <a:r>
              <a:t>这是一个Array类的扩展内联函数，它的入参接受一个T类型返回一个Boolean类型，函数返回一个List T类型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1800"/>
            </a:lvl1pPr>
          </a:lstStyle>
          <a:p>
            <a:pPr/>
            <a:r>
              <a:t>lambda表达式</a:t>
            </a:r>
          </a:p>
        </p:txBody>
      </p:sp>
      <p:sp>
        <p:nvSpPr>
          <p:cNvPr id="242" name="Shape 242"/>
          <p:cNvSpPr/>
          <p:nvPr/>
        </p:nvSpPr>
        <p:spPr>
          <a:xfrm>
            <a:off x="379729" y="913130"/>
            <a:ext cx="8057740" cy="2710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map函数的定义</a:t>
            </a:r>
          </a:p>
          <a:p>
            <a:pPr>
              <a:spcBef>
                <a:spcPts val="300"/>
              </a:spcBef>
              <a:defRPr sz="1400"/>
            </a:pPr>
            <a:r>
              <a:t> *</a:t>
            </a:r>
          </a:p>
          <a:p>
            <a:pPr>
              <a:spcBef>
                <a:spcPts val="300"/>
              </a:spcBef>
              <a:defRPr sz="1400"/>
            </a:pPr>
            <a:r>
              <a:t> * public inline fun &lt;T, R&gt; Iterable&lt;T&gt;.map(transform: (T) -&gt; R): List&lt;R&gt; {</a:t>
            </a:r>
          </a:p>
          <a:p>
            <a:pPr>
              <a:spcBef>
                <a:spcPts val="300"/>
              </a:spcBef>
              <a:defRPr sz="1400"/>
            </a:pPr>
            <a:r>
              <a:t>return mapTo(ArrayList&lt;R&gt;(collectionSizeOrDefault(10)), transform)</a:t>
            </a:r>
          </a:p>
          <a:p>
            <a:pPr>
              <a:spcBef>
                <a:spcPts val="300"/>
              </a:spcBef>
              <a:defRPr sz="1400"/>
            </a:pPr>
            <a:r>
              <a:t>}</a:t>
            </a:r>
          </a:p>
          <a:p>
            <a:pPr>
              <a:spcBef>
                <a:spcPts val="300"/>
              </a:spcBef>
              <a:defRPr sz="1400"/>
            </a:pPr>
          </a:p>
          <a:p>
            <a:pPr>
              <a:spcBef>
                <a:spcPts val="300"/>
              </a:spcBef>
              <a:defRPr sz="1400"/>
            </a:pPr>
            <a:r>
              <a:t>这是Iterable类的扩展内联函数，它的入参接受一个T类型,返回一个R类型，函数返回一个List R类型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1800"/>
            </a:lvl1pPr>
          </a:lstStyle>
          <a:p>
            <a:pPr/>
            <a:r>
              <a:t>lambda表达式</a:t>
            </a:r>
          </a:p>
        </p:txBody>
      </p:sp>
      <p:sp>
        <p:nvSpPr>
          <p:cNvPr id="245" name="Shape 245"/>
          <p:cNvSpPr/>
          <p:nvPr/>
        </p:nvSpPr>
        <p:spPr>
          <a:xfrm>
            <a:off x="379729" y="913130"/>
            <a:ext cx="8987023" cy="3223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t>/**</a:t>
            </a:r>
          </a:p>
          <a:p>
            <a:pPr>
              <a:spcBef>
                <a:spcPts val="300"/>
              </a:spcBef>
              <a:defRPr sz="1400"/>
            </a:pPr>
            <a:r>
              <a:t> * foreach函数的定义</a:t>
            </a:r>
          </a:p>
          <a:p>
            <a:pPr>
              <a:spcBef>
                <a:spcPts val="300"/>
              </a:spcBef>
              <a:defRPr sz="1400"/>
            </a:pPr>
            <a:r>
              <a:t> *</a:t>
            </a:r>
          </a:p>
          <a:p>
            <a:pPr>
              <a:spcBef>
                <a:spcPts val="300"/>
              </a:spcBef>
              <a:defRPr sz="1400"/>
            </a:pPr>
            <a:r>
              <a:t> * public inline fun &lt;T&gt; Iterable&lt;T&gt;.forEach(action: (T) -&gt; Unit): Unit {</a:t>
            </a:r>
          </a:p>
          <a:p>
            <a:pPr>
              <a:spcBef>
                <a:spcPts val="300"/>
              </a:spcBef>
              <a:defRPr sz="1400"/>
            </a:pPr>
            <a:r>
              <a:t>for (element in this) action(element)</a:t>
            </a:r>
          </a:p>
          <a:p>
            <a:pPr>
              <a:spcBef>
                <a:spcPts val="300"/>
              </a:spcBef>
              <a:defRPr sz="1400"/>
            </a:pPr>
            <a:r>
              <a:t>}</a:t>
            </a:r>
          </a:p>
          <a:p>
            <a:pPr>
              <a:spcBef>
                <a:spcPts val="300"/>
              </a:spcBef>
              <a:defRPr sz="1400"/>
            </a:pPr>
          </a:p>
          <a:p>
            <a:pPr>
              <a:spcBef>
                <a:spcPts val="300"/>
              </a:spcBef>
              <a:defRPr sz="1400"/>
            </a:pPr>
            <a:r>
              <a:t>这同样是一个Iterable类的扩展内联函数，它的入参接受一个T类型，返回一个Unit类型,函数返回一个Unit类型，所以foreach函数要放在最后面</a:t>
            </a:r>
          </a:p>
          <a:p>
            <a:pPr>
              <a:spcBef>
                <a:spcPts val="300"/>
              </a:spcBef>
              <a:defRPr sz="1400"/>
            </a:pPr>
            <a:r>
              <a:t> */</a:t>
            </a:r>
          </a:p>
          <a:p>
            <a:pPr>
              <a:spcBef>
                <a:spcPts val="300"/>
              </a:spcBef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1800"/>
            </a:lvl1pPr>
          </a:lstStyle>
          <a:p>
            <a:pPr/>
            <a:r>
              <a:t>lambda表达式</a:t>
            </a:r>
          </a:p>
        </p:txBody>
      </p:sp>
      <p:sp>
        <p:nvSpPr>
          <p:cNvPr id="248" name="Shape 248"/>
          <p:cNvSpPr/>
          <p:nvPr/>
        </p:nvSpPr>
        <p:spPr>
          <a:xfrm>
            <a:off x="494030" y="2111755"/>
            <a:ext cx="4756371" cy="263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CC7831"/>
                </a:solidFill>
              </a:rPr>
              <a:t>class </a:t>
            </a:r>
            <a:r>
              <a:t>Student(</a:t>
            </a: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9876AA"/>
                </a:solidFill>
              </a:rPr>
              <a:t>name</a:t>
            </a:r>
            <a:r>
              <a:t>:String</a:t>
            </a:r>
            <a:r>
              <a:rPr>
                <a:solidFill>
                  <a:srgbClr val="CC7831"/>
                </a:solidFill>
              </a:rPr>
              <a:t>, var </a:t>
            </a:r>
            <a:r>
              <a:rPr>
                <a:solidFill>
                  <a:srgbClr val="9876AA"/>
                </a:solidFill>
              </a:rPr>
              <a:t>age</a:t>
            </a:r>
            <a:r>
              <a:t>:Int){</a:t>
            </a:r>
          </a:p>
          <a:p>
            <a:pPr>
              <a:spcBef>
                <a:spcPts val="300"/>
              </a:spcBef>
              <a:defRPr sz="1400"/>
            </a:pPr>
            <a:r>
              <a:t>    </a:t>
            </a: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filter</a:t>
            </a:r>
            <a:r>
              <a:t>(action:(Student)-&gt;Boolean):Student?{</a:t>
            </a:r>
          </a:p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A9B7C6"/>
                </a:solidFill>
              </a:rPr>
              <a:t>        </a:t>
            </a:r>
            <a:r>
              <a:t>return if</a:t>
            </a:r>
            <a:r>
              <a:rPr>
                <a:solidFill>
                  <a:srgbClr val="A9B7C6"/>
                </a:solidFill>
              </a:rPr>
              <a:t>(action(</a:t>
            </a:r>
            <a:r>
              <a:t>this</a:t>
            </a:r>
            <a:r>
              <a:rPr>
                <a:solidFill>
                  <a:srgbClr val="A9B7C6"/>
                </a:solidFill>
              </a:rPr>
              <a:t>)){ </a:t>
            </a:r>
            <a:r>
              <a:t>this </a:t>
            </a:r>
            <a:r>
              <a:rPr>
                <a:solidFill>
                  <a:srgbClr val="A9B7C6"/>
                </a:solidFill>
              </a:rPr>
              <a:t>}</a:t>
            </a:r>
            <a:r>
              <a:t>else</a:t>
            </a:r>
            <a:r>
              <a:rPr>
                <a:solidFill>
                  <a:srgbClr val="A9B7C6"/>
                </a:solidFill>
              </a:rPr>
              <a:t>{ </a:t>
            </a:r>
            <a:r>
              <a:t>null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>
              <a:spcBef>
                <a:spcPts val="300"/>
              </a:spcBef>
              <a:defRPr sz="1400"/>
            </a:pPr>
            <a:r>
              <a:t>    }</a:t>
            </a:r>
          </a:p>
          <a:p>
            <a:pPr>
              <a:spcBef>
                <a:spcPts val="300"/>
              </a:spcBef>
              <a:defRPr sz="1400"/>
            </a:pPr>
          </a:p>
          <a:p>
            <a:pPr>
              <a:spcBef>
                <a:spcPts val="300"/>
              </a:spcBef>
              <a:defRPr sz="1400"/>
            </a:pPr>
            <a:r>
              <a:t>    </a:t>
            </a: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todo</a:t>
            </a:r>
            <a:r>
              <a:t>(action:(Student)-&gt;Unit):Unit{</a:t>
            </a:r>
          </a:p>
          <a:p>
            <a:pPr>
              <a:spcBef>
                <a:spcPts val="300"/>
              </a:spcBef>
              <a:defRPr sz="1400"/>
            </a:pPr>
            <a:r>
              <a:t>        action.invoke(</a:t>
            </a:r>
            <a:r>
              <a:rPr>
                <a:solidFill>
                  <a:srgbClr val="CC7831"/>
                </a:solidFill>
              </a:rPr>
              <a:t>this</a:t>
            </a:r>
            <a:r>
              <a:t>)</a:t>
            </a:r>
          </a:p>
          <a:p>
            <a:pPr>
              <a:spcBef>
                <a:spcPts val="300"/>
              </a:spcBef>
              <a:defRPr sz="1400"/>
            </a:pPr>
            <a:r>
              <a:t>    }</a:t>
            </a:r>
          </a:p>
          <a:p>
            <a:pPr>
              <a:spcBef>
                <a:spcPts val="300"/>
              </a:spcBef>
              <a:defRPr sz="1400"/>
            </a:pPr>
            <a:r>
              <a:t>}</a:t>
            </a:r>
          </a:p>
        </p:txBody>
      </p:sp>
      <p:sp>
        <p:nvSpPr>
          <p:cNvPr id="249" name="Shape 249"/>
          <p:cNvSpPr/>
          <p:nvPr/>
        </p:nvSpPr>
        <p:spPr>
          <a:xfrm>
            <a:off x="481330" y="5040629"/>
            <a:ext cx="6092997" cy="1083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/>
            </a:pPr>
            <a:r>
              <a:rPr>
                <a:solidFill>
                  <a:srgbClr val="CC7831"/>
                </a:solidFill>
              </a:rPr>
              <a:t>var </a:t>
            </a:r>
            <a:r>
              <a:t>s = Student(</a:t>
            </a:r>
            <a:r>
              <a:rPr>
                <a:solidFill>
                  <a:srgbClr val="6A8759"/>
                </a:solidFill>
              </a:rPr>
              <a:t>"lili"</a:t>
            </a:r>
            <a:r>
              <a:rPr>
                <a:solidFill>
                  <a:srgbClr val="CC7831"/>
                </a:solidFill>
              </a:rPr>
              <a:t>,</a:t>
            </a:r>
            <a:r>
              <a:rPr>
                <a:solidFill>
                  <a:srgbClr val="6897BB"/>
                </a:solidFill>
              </a:rPr>
              <a:t>20</a:t>
            </a:r>
            <a:r>
              <a:t>)</a:t>
            </a:r>
          </a:p>
          <a:p>
            <a:pPr>
              <a:spcBef>
                <a:spcPts val="300"/>
              </a:spcBef>
              <a:defRPr sz="1400"/>
            </a:pPr>
            <a:r>
              <a:t>s.filter </a:t>
            </a:r>
            <a:r>
              <a:rPr b="1"/>
              <a:t>{ it</a:t>
            </a:r>
            <a:r>
              <a:t>.</a:t>
            </a:r>
            <a:r>
              <a:rPr>
                <a:solidFill>
                  <a:srgbClr val="9876AA"/>
                </a:solidFill>
              </a:rPr>
              <a:t>age </a:t>
            </a:r>
            <a:r>
              <a:t>&gt; </a:t>
            </a:r>
            <a:r>
              <a:rPr>
                <a:solidFill>
                  <a:srgbClr val="6897BB"/>
                </a:solidFill>
              </a:rPr>
              <a:t>15 </a:t>
            </a:r>
            <a:r>
              <a:rPr b="1"/>
              <a:t>}</a:t>
            </a:r>
            <a:r>
              <a:t>?.todo </a:t>
            </a:r>
            <a:r>
              <a:rPr b="1"/>
              <a:t>{ </a:t>
            </a:r>
            <a:r>
              <a:rPr i="1"/>
              <a:t>println</a:t>
            </a:r>
            <a:r>
              <a:t>(</a:t>
            </a:r>
            <a:r>
              <a:rPr>
                <a:solidFill>
                  <a:srgbClr val="6A8759"/>
                </a:solidFill>
              </a:rPr>
              <a:t>"</a:t>
            </a:r>
            <a:r>
              <a:rPr>
                <a:solidFill>
                  <a:srgbClr val="CC7831"/>
                </a:solidFill>
              </a:rPr>
              <a:t>${</a:t>
            </a:r>
            <a:r>
              <a:rPr b="1"/>
              <a:t>it</a:t>
            </a:r>
            <a:r>
              <a:t>.</a:t>
            </a:r>
            <a:r>
              <a:rPr>
                <a:solidFill>
                  <a:srgbClr val="9876AA"/>
                </a:solidFill>
              </a:rPr>
              <a:t>name</a:t>
            </a:r>
            <a:r>
              <a:rPr>
                <a:solidFill>
                  <a:srgbClr val="CC7831"/>
                </a:solidFill>
              </a:rPr>
              <a:t>}</a:t>
            </a:r>
            <a:r>
              <a:rPr>
                <a:solidFill>
                  <a:srgbClr val="6A8759"/>
                </a:solidFill>
              </a:rPr>
              <a:t>-</a:t>
            </a:r>
            <a:r>
              <a:rPr>
                <a:solidFill>
                  <a:srgbClr val="CC7831"/>
                </a:solidFill>
              </a:rPr>
              <a:t>${</a:t>
            </a:r>
            <a:r>
              <a:rPr b="1"/>
              <a:t>it</a:t>
            </a:r>
            <a:r>
              <a:t>.</a:t>
            </a:r>
            <a:r>
              <a:rPr>
                <a:solidFill>
                  <a:srgbClr val="9876AA"/>
                </a:solidFill>
              </a:rPr>
              <a:t>age</a:t>
            </a:r>
            <a:r>
              <a:rPr>
                <a:solidFill>
                  <a:srgbClr val="CC7831"/>
                </a:solidFill>
              </a:rPr>
              <a:t>}</a:t>
            </a:r>
            <a:r>
              <a:rPr>
                <a:solidFill>
                  <a:srgbClr val="6A8759"/>
                </a:solidFill>
              </a:rPr>
              <a:t>"</a:t>
            </a:r>
            <a:r>
              <a:t>) </a:t>
            </a:r>
            <a:r>
              <a:rPr b="1"/>
              <a:t>}</a:t>
            </a:r>
            <a:endParaRPr b="1"/>
          </a:p>
          <a:p>
            <a:pPr>
              <a:spcBef>
                <a:spcPts val="300"/>
              </a:spcBef>
              <a:defRPr sz="1400"/>
            </a:pPr>
            <a:r>
              <a:t>s.filter </a:t>
            </a:r>
            <a:r>
              <a:rPr b="1"/>
              <a:t>{ it</a:t>
            </a:r>
            <a:r>
              <a:t>.</a:t>
            </a:r>
            <a:r>
              <a:rPr>
                <a:solidFill>
                  <a:srgbClr val="9876AA"/>
                </a:solidFill>
              </a:rPr>
              <a:t>age </a:t>
            </a:r>
            <a:r>
              <a:t>&gt; </a:t>
            </a:r>
            <a:r>
              <a:rPr>
                <a:solidFill>
                  <a:srgbClr val="6897BB"/>
                </a:solidFill>
              </a:rPr>
              <a:t>20 </a:t>
            </a:r>
            <a:r>
              <a:rPr b="1"/>
              <a:t>}</a:t>
            </a:r>
            <a:r>
              <a:t>?.todo </a:t>
            </a:r>
            <a:r>
              <a:rPr b="1"/>
              <a:t>{ </a:t>
            </a:r>
            <a:r>
              <a:rPr i="1"/>
              <a:t>println</a:t>
            </a:r>
            <a:r>
              <a:t>(</a:t>
            </a:r>
            <a:r>
              <a:rPr>
                <a:solidFill>
                  <a:srgbClr val="6A8759"/>
                </a:solidFill>
              </a:rPr>
              <a:t>"</a:t>
            </a:r>
            <a:r>
              <a:rPr>
                <a:solidFill>
                  <a:srgbClr val="CC7831"/>
                </a:solidFill>
              </a:rPr>
              <a:t>${</a:t>
            </a:r>
            <a:r>
              <a:rPr b="1"/>
              <a:t>it</a:t>
            </a:r>
            <a:r>
              <a:t>.</a:t>
            </a:r>
            <a:r>
              <a:rPr>
                <a:solidFill>
                  <a:srgbClr val="9876AA"/>
                </a:solidFill>
              </a:rPr>
              <a:t>name</a:t>
            </a:r>
            <a:r>
              <a:rPr>
                <a:solidFill>
                  <a:srgbClr val="CC7831"/>
                </a:solidFill>
              </a:rPr>
              <a:t>}</a:t>
            </a:r>
            <a:r>
              <a:rPr>
                <a:solidFill>
                  <a:srgbClr val="6A8759"/>
                </a:solidFill>
              </a:rPr>
              <a:t>-</a:t>
            </a:r>
            <a:r>
              <a:rPr>
                <a:solidFill>
                  <a:srgbClr val="CC7831"/>
                </a:solidFill>
              </a:rPr>
              <a:t>${</a:t>
            </a:r>
            <a:r>
              <a:rPr b="1"/>
              <a:t>it</a:t>
            </a:r>
            <a:r>
              <a:t>.</a:t>
            </a:r>
            <a:r>
              <a:rPr>
                <a:solidFill>
                  <a:srgbClr val="9876AA"/>
                </a:solidFill>
              </a:rPr>
              <a:t>age</a:t>
            </a:r>
            <a:r>
              <a:rPr>
                <a:solidFill>
                  <a:srgbClr val="CC7831"/>
                </a:solidFill>
              </a:rPr>
              <a:t>}</a:t>
            </a:r>
            <a:r>
              <a:rPr>
                <a:solidFill>
                  <a:srgbClr val="6A8759"/>
                </a:solidFill>
              </a:rPr>
              <a:t>"</a:t>
            </a:r>
            <a:r>
              <a:t>) </a:t>
            </a:r>
            <a:r>
              <a:rPr b="1"/>
              <a:t>}</a:t>
            </a:r>
            <a:endParaRPr b="1"/>
          </a:p>
        </p:txBody>
      </p:sp>
      <p:sp>
        <p:nvSpPr>
          <p:cNvPr id="250" name="Shape 250"/>
          <p:cNvSpPr/>
          <p:nvPr/>
        </p:nvSpPr>
        <p:spPr>
          <a:xfrm>
            <a:off x="468630" y="1014730"/>
            <a:ext cx="529206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我们尝试自己定义一些函数来用于写lambda表达式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pPr/>
            <a:r>
              <a:t>总结</a:t>
            </a:r>
          </a:p>
        </p:txBody>
      </p:sp>
      <p:sp>
        <p:nvSpPr>
          <p:cNvPr id="253" name="Shape 253"/>
          <p:cNvSpPr/>
          <p:nvPr/>
        </p:nvSpPr>
        <p:spPr>
          <a:xfrm>
            <a:off x="519430" y="925830"/>
            <a:ext cx="5695576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ppt相关代码demo地址：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https://github.com/loubinfeng2013/kotlinLesson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2576"/>
            </a:lvl1pPr>
          </a:lstStyle>
          <a:p>
            <a:pPr/>
            <a:r>
              <a:t>kotlin环境搭建</a:t>
            </a:r>
          </a:p>
        </p:txBody>
      </p:sp>
      <p:sp>
        <p:nvSpPr>
          <p:cNvPr id="174" name="Shape 174"/>
          <p:cNvSpPr/>
          <p:nvPr/>
        </p:nvSpPr>
        <p:spPr>
          <a:xfrm>
            <a:off x="264989" y="1116330"/>
            <a:ext cx="8694389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/>
            <a:r>
              <a:t>kotlin是JetBrains的产品，其环境已经被集成在来Intellij IDEA这个IDE中，所</a:t>
            </a:r>
          </a:p>
          <a:p>
            <a:pPr lvl="1"/>
            <a:r>
              <a:t>以只要下载Intellij IDEA就可以开发kotlin程序来。</a:t>
            </a:r>
          </a:p>
          <a:p>
            <a:pPr lvl="1"/>
            <a:r>
              <a:t>下载地址：https://www.jetbrains.com/idea/download/</a:t>
            </a:r>
          </a:p>
        </p:txBody>
      </p:sp>
      <p:pic>
        <p:nvPicPr>
          <p:cNvPr id="175" name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087" y="2135786"/>
            <a:ext cx="6313826" cy="4687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pPr/>
            <a:r>
              <a:t>创建第一个kotlin程序</a:t>
            </a:r>
          </a:p>
        </p:txBody>
      </p:sp>
      <p:pic>
        <p:nvPicPr>
          <p:cNvPr id="178" name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1" y="724246"/>
            <a:ext cx="7071358" cy="5932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2576"/>
            </a:lvl1pPr>
          </a:lstStyle>
          <a:p>
            <a:pPr/>
            <a:r>
              <a:t>创建第一个kotlin程序</a:t>
            </a:r>
          </a:p>
        </p:txBody>
      </p:sp>
      <p:pic>
        <p:nvPicPr>
          <p:cNvPr id="181" name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103" y="724246"/>
            <a:ext cx="7189794" cy="6032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pPr/>
            <a:r>
              <a:t>创建第一个kotlin程序</a:t>
            </a:r>
          </a:p>
        </p:txBody>
      </p:sp>
      <p:pic>
        <p:nvPicPr>
          <p:cNvPr id="184" name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526" y="724246"/>
            <a:ext cx="7162948" cy="6009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pPr/>
            <a:r>
              <a:t>创建第一个kotlin程序</a:t>
            </a:r>
          </a:p>
        </p:txBody>
      </p:sp>
      <p:pic>
        <p:nvPicPr>
          <p:cNvPr id="187" name="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4784" y="724246"/>
            <a:ext cx="3754432" cy="6017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pPr/>
            <a:r>
              <a:t>创建第一个kotlin程序</a:t>
            </a:r>
          </a:p>
        </p:txBody>
      </p:sp>
      <p:sp>
        <p:nvSpPr>
          <p:cNvPr id="190" name="Shape 190"/>
          <p:cNvSpPr/>
          <p:nvPr/>
        </p:nvSpPr>
        <p:spPr>
          <a:xfrm>
            <a:off x="430530" y="900430"/>
            <a:ext cx="8282941" cy="1342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CC7831"/>
                </a:solidFill>
              </a:rPr>
              <a:t>fun </a:t>
            </a:r>
            <a:r>
              <a:rPr>
                <a:solidFill>
                  <a:srgbClr val="FFC66E"/>
                </a:solidFill>
              </a:rPr>
              <a:t>main</a:t>
            </a:r>
            <a:r>
              <a:t>(args : Array&lt;String&gt;){</a:t>
            </a:r>
          </a:p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A9B7C6"/>
                </a:solidFill>
              </a:rPr>
              <a:t>    </a:t>
            </a:r>
            <a:r>
              <a:rPr i="1">
                <a:solidFill>
                  <a:srgbClr val="A9B7C6"/>
                </a:solidFill>
              </a:rPr>
              <a:t>println</a:t>
            </a:r>
            <a:r>
              <a:rPr>
                <a:solidFill>
                  <a:srgbClr val="A9B7C6"/>
                </a:solidFill>
              </a:rPr>
              <a:t>(</a:t>
            </a:r>
            <a:r>
              <a:t>"Hello World"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>
              <a:spcBef>
                <a:spcPts val="500"/>
              </a:spcBef>
              <a:defRPr b="1" sz="2400"/>
            </a:pPr>
            <a:r>
              <a:t>}</a:t>
            </a:r>
          </a:p>
        </p:txBody>
      </p:sp>
      <p:sp>
        <p:nvSpPr>
          <p:cNvPr id="191" name="Shape 191"/>
          <p:cNvSpPr/>
          <p:nvPr/>
        </p:nvSpPr>
        <p:spPr>
          <a:xfrm>
            <a:off x="532130" y="2462466"/>
            <a:ext cx="7915335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基本跟java的命令行程序结构一样，上面这个main函数就是kotlin命令行程序的入口。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296"/>
            </a:lvl1pPr>
          </a:lstStyle>
          <a:p>
            <a:pPr/>
            <a:r>
              <a:t>变量与常量</a:t>
            </a:r>
          </a:p>
        </p:txBody>
      </p:sp>
      <p:sp>
        <p:nvSpPr>
          <p:cNvPr id="194" name="Shape 194"/>
          <p:cNvSpPr/>
          <p:nvPr/>
        </p:nvSpPr>
        <p:spPr>
          <a:xfrm>
            <a:off x="532130" y="1065530"/>
            <a:ext cx="8079741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在kotlin中，val用来修饰常量，这个常量并不是编译器常量，可以理解为一个不可变的变量。var用来修饰变量。</a:t>
            </a:r>
          </a:p>
          <a:p>
            <a:pPr/>
            <a:r>
              <a:t>类型推导，就是不用显式的指明常量或者变量的类型，通过赋值由编译器去确定类型。</a:t>
            </a:r>
          </a:p>
        </p:txBody>
      </p:sp>
      <p:sp>
        <p:nvSpPr>
          <p:cNvPr id="195" name="Shape 195"/>
          <p:cNvSpPr/>
          <p:nvPr/>
        </p:nvSpPr>
        <p:spPr>
          <a:xfrm>
            <a:off x="496818" y="2424429"/>
            <a:ext cx="8281045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CC7831"/>
                </a:solidFill>
              </a:rPr>
              <a:t>val </a:t>
            </a:r>
            <a:r>
              <a:rPr>
                <a:solidFill>
                  <a:srgbClr val="A9B7C6"/>
                </a:solidFill>
              </a:rPr>
              <a:t>a: String = </a:t>
            </a:r>
            <a:r>
              <a:rPr>
                <a:solidFill>
                  <a:srgbClr val="6A8759"/>
                </a:solidFill>
              </a:rPr>
              <a:t>"a"</a:t>
            </a:r>
            <a:r>
              <a:t>//声明了一个叫做a的常量，内容为“a”，类型是String</a:t>
            </a:r>
          </a:p>
          <a:p>
            <a:pPr>
              <a:spcBef>
                <a:spcPts val="500"/>
              </a:spcBef>
              <a:defRPr b="1" sz="2400"/>
            </a:pPr>
            <a:r>
              <a:t>//a = "a2" 编译错误,常量不能修改</a:t>
            </a:r>
          </a:p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A9B7C6"/>
                </a:solidFill>
              </a:rPr>
              <a:t>b: Int = </a:t>
            </a:r>
            <a:r>
              <a:rPr>
                <a:solidFill>
                  <a:srgbClr val="6897BB"/>
                </a:solidFill>
              </a:rPr>
              <a:t>1</a:t>
            </a:r>
            <a:r>
              <a:t>//声明了一个叫做b的变量，内容是1，类型是1</a:t>
            </a:r>
          </a:p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A9B7C6"/>
                </a:solidFill>
              </a:rPr>
              <a:t>b = </a:t>
            </a:r>
            <a:r>
              <a:rPr>
                <a:solidFill>
                  <a:srgbClr val="6897BB"/>
                </a:solidFill>
              </a:rPr>
              <a:t>2</a:t>
            </a:r>
            <a:r>
              <a:t>//被成功赋值为2</a:t>
            </a:r>
          </a:p>
          <a:p>
            <a:pPr>
              <a:spcBef>
                <a:spcPts val="500"/>
              </a:spcBef>
              <a:defRPr b="1" sz="2400"/>
            </a:pPr>
            <a:r>
              <a:t>//b = "b" 变量也不能被赋值成其他类型的值</a:t>
            </a:r>
          </a:p>
          <a:p>
            <a:pPr>
              <a:spcBef>
                <a:spcPts val="500"/>
              </a:spcBef>
              <a:defRPr b="1" sz="2400"/>
            </a:pP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A9B7C6"/>
                </a:solidFill>
              </a:rPr>
              <a:t>c = </a:t>
            </a:r>
            <a:r>
              <a:rPr>
                <a:solidFill>
                  <a:srgbClr val="CC7831"/>
                </a:solidFill>
              </a:rPr>
              <a:t>false</a:t>
            </a:r>
            <a:r>
              <a:t>//变量c没有指定类型，但是通过对其赋值，可以推断出事布尔类型，这就是智能推导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