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9" r:id="rId9"/>
    <p:sldId id="262" r:id="rId10"/>
    <p:sldId id="263" r:id="rId11"/>
    <p:sldId id="264" r:id="rId12"/>
    <p:sldId id="266" r:id="rId13"/>
  </p:sldIdLst>
  <p:sldSz cx="109728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6A68"/>
    <a:srgbClr val="A4D9D8"/>
    <a:srgbClr val="93A7B7"/>
    <a:srgbClr val="5C1B37"/>
    <a:srgbClr val="37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06" autoAdjust="0"/>
    <p:restoredTop sz="96622" autoAdjust="0"/>
  </p:normalViewPr>
  <p:slideViewPr>
    <p:cSldViewPr snapToGrid="0">
      <p:cViewPr varScale="1">
        <p:scale>
          <a:sx n="130" d="100"/>
          <a:sy n="130" d="100"/>
        </p:scale>
        <p:origin x="109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F0575-E1EA-42E9-A684-AA5812BC87DF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4225" y="1143000"/>
            <a:ext cx="5289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DFDE7-A7FD-4874-858A-73F3D6D4C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08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1014" rtl="0" eaLnBrk="1" latinLnBrk="0" hangingPunct="1">
      <a:defRPr sz="1051" kern="1200">
        <a:solidFill>
          <a:schemeClr val="tx1"/>
        </a:solidFill>
        <a:latin typeface="+mn-lt"/>
        <a:ea typeface="+mn-ea"/>
        <a:cs typeface="+mn-cs"/>
      </a:defRPr>
    </a:lvl1pPr>
    <a:lvl2pPr marL="400507" algn="l" defTabSz="801014" rtl="0" eaLnBrk="1" latinLnBrk="0" hangingPunct="1">
      <a:defRPr sz="1051" kern="1200">
        <a:solidFill>
          <a:schemeClr val="tx1"/>
        </a:solidFill>
        <a:latin typeface="+mn-lt"/>
        <a:ea typeface="+mn-ea"/>
        <a:cs typeface="+mn-cs"/>
      </a:defRPr>
    </a:lvl2pPr>
    <a:lvl3pPr marL="801014" algn="l" defTabSz="801014" rtl="0" eaLnBrk="1" latinLnBrk="0" hangingPunct="1">
      <a:defRPr sz="1051" kern="1200">
        <a:solidFill>
          <a:schemeClr val="tx1"/>
        </a:solidFill>
        <a:latin typeface="+mn-lt"/>
        <a:ea typeface="+mn-ea"/>
        <a:cs typeface="+mn-cs"/>
      </a:defRPr>
    </a:lvl3pPr>
    <a:lvl4pPr marL="1201522" algn="l" defTabSz="801014" rtl="0" eaLnBrk="1" latinLnBrk="0" hangingPunct="1">
      <a:defRPr sz="1051" kern="1200">
        <a:solidFill>
          <a:schemeClr val="tx1"/>
        </a:solidFill>
        <a:latin typeface="+mn-lt"/>
        <a:ea typeface="+mn-ea"/>
        <a:cs typeface="+mn-cs"/>
      </a:defRPr>
    </a:lvl4pPr>
    <a:lvl5pPr marL="1602029" algn="l" defTabSz="801014" rtl="0" eaLnBrk="1" latinLnBrk="0" hangingPunct="1">
      <a:defRPr sz="1051" kern="1200">
        <a:solidFill>
          <a:schemeClr val="tx1"/>
        </a:solidFill>
        <a:latin typeface="+mn-lt"/>
        <a:ea typeface="+mn-ea"/>
        <a:cs typeface="+mn-cs"/>
      </a:defRPr>
    </a:lvl5pPr>
    <a:lvl6pPr marL="2002536" algn="l" defTabSz="801014" rtl="0" eaLnBrk="1" latinLnBrk="0" hangingPunct="1">
      <a:defRPr sz="1051" kern="1200">
        <a:solidFill>
          <a:schemeClr val="tx1"/>
        </a:solidFill>
        <a:latin typeface="+mn-lt"/>
        <a:ea typeface="+mn-ea"/>
        <a:cs typeface="+mn-cs"/>
      </a:defRPr>
    </a:lvl6pPr>
    <a:lvl7pPr marL="2403043" algn="l" defTabSz="801014" rtl="0" eaLnBrk="1" latinLnBrk="0" hangingPunct="1">
      <a:defRPr sz="1051" kern="1200">
        <a:solidFill>
          <a:schemeClr val="tx1"/>
        </a:solidFill>
        <a:latin typeface="+mn-lt"/>
        <a:ea typeface="+mn-ea"/>
        <a:cs typeface="+mn-cs"/>
      </a:defRPr>
    </a:lvl7pPr>
    <a:lvl8pPr marL="2803550" algn="l" defTabSz="801014" rtl="0" eaLnBrk="1" latinLnBrk="0" hangingPunct="1">
      <a:defRPr sz="1051" kern="1200">
        <a:solidFill>
          <a:schemeClr val="tx1"/>
        </a:solidFill>
        <a:latin typeface="+mn-lt"/>
        <a:ea typeface="+mn-ea"/>
        <a:cs typeface="+mn-cs"/>
      </a:defRPr>
    </a:lvl8pPr>
    <a:lvl9pPr marL="3204058" algn="l" defTabSz="801014" rtl="0" eaLnBrk="1" latinLnBrk="0" hangingPunct="1">
      <a:defRPr sz="105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4225" y="1143000"/>
            <a:ext cx="5289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DFDE7-A7FD-4874-858A-73F3D6D4CC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4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DFDE7-A7FD-4874-858A-73F3D6D4CC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52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4225" y="1143000"/>
            <a:ext cx="5289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DFDE7-A7FD-4874-858A-73F3D6D4CC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35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4225" y="1143000"/>
            <a:ext cx="5289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DFDE7-A7FD-4874-858A-73F3D6D4CC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30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3E589-5C00-B197-F7DE-79E6EF4DB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6709DB-5232-503E-9E31-B5C2075E3B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84225" y="1143000"/>
            <a:ext cx="52895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245D60-5857-B26B-508B-8ADEA15852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9CEFD-DFEF-3C48-C577-12A816676D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DFDE7-A7FD-4874-858A-73F3D6D4CC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841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4225" y="1143000"/>
            <a:ext cx="5289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DFDE7-A7FD-4874-858A-73F3D6D4CC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27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4225" y="1143000"/>
            <a:ext cx="5289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DFDE7-A7FD-4874-858A-73F3D6D4CC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95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4225" y="1143000"/>
            <a:ext cx="5289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DFDE7-A7FD-4874-858A-73F3D6D4CC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9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4225" y="1143000"/>
            <a:ext cx="5289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DFDE7-A7FD-4874-858A-73F3D6D4CC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51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84225" y="1143000"/>
            <a:ext cx="52895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DFDE7-A7FD-4874-858A-73F3D6D4CC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57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91D2C-3E62-E9C8-03BB-7FC8C5D36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308C26-C829-EDC8-4187-8BCDF14052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84225" y="1143000"/>
            <a:ext cx="52895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2B660-6A84-D327-DBF1-A96C5B2F4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51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37631-1DAF-C70D-7A71-C5608B0677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DFDE7-A7FD-4874-858A-73F3D6D4CC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393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DFDE7-A7FD-4874-858A-73F3D6D4CC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85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047540"/>
            <a:ext cx="8229600" cy="2228427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61902"/>
            <a:ext cx="8229600" cy="1545378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7" indent="0" algn="ctr">
              <a:buNone/>
              <a:defRPr sz="1800"/>
            </a:lvl2pPr>
            <a:lvl3pPr marL="822975" indent="0" algn="ctr">
              <a:buNone/>
              <a:defRPr sz="1620"/>
            </a:lvl3pPr>
            <a:lvl4pPr marL="1234462" indent="0" algn="ctr">
              <a:buNone/>
              <a:defRPr sz="1440"/>
            </a:lvl4pPr>
            <a:lvl5pPr marL="1645948" indent="0" algn="ctr">
              <a:buNone/>
              <a:defRPr sz="1440"/>
            </a:lvl5pPr>
            <a:lvl6pPr marL="2057436" indent="0" algn="ctr">
              <a:buNone/>
              <a:defRPr sz="1440"/>
            </a:lvl6pPr>
            <a:lvl7pPr marL="2468923" indent="0" algn="ctr">
              <a:buNone/>
              <a:defRPr sz="1440"/>
            </a:lvl7pPr>
            <a:lvl8pPr marL="2880410" indent="0" algn="ctr">
              <a:buNone/>
              <a:defRPr sz="1440"/>
            </a:lvl8pPr>
            <a:lvl9pPr marL="3291898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BB72-4421-4890-944A-485F8B45A6E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4792-4621-47A4-951C-FD56EB2A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4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BB72-4421-4890-944A-485F8B45A6E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4792-4621-47A4-951C-FD56EB2A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2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340784"/>
            <a:ext cx="2366010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340784"/>
            <a:ext cx="6960870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BB72-4421-4890-944A-485F8B45A6E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4792-4621-47A4-951C-FD56EB2A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35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BB72-4421-4890-944A-485F8B45A6E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4792-4621-47A4-951C-FD56EB2A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04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1595757"/>
            <a:ext cx="9464040" cy="266255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4283500"/>
            <a:ext cx="9464040" cy="1400175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1pPr>
            <a:lvl2pPr marL="411487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2pPr>
            <a:lvl3pPr marL="822975" indent="0">
              <a:buNone/>
              <a:defRPr sz="1620">
                <a:solidFill>
                  <a:schemeClr val="tx1">
                    <a:tint val="82000"/>
                  </a:schemeClr>
                </a:solidFill>
              </a:defRPr>
            </a:lvl3pPr>
            <a:lvl4pPr marL="1234462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4pPr>
            <a:lvl5pPr marL="1645948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5pPr>
            <a:lvl6pPr marL="2057436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6pPr>
            <a:lvl7pPr marL="2468923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7pPr>
            <a:lvl8pPr marL="288041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8pPr>
            <a:lvl9pPr marL="3291898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BB72-4421-4890-944A-485F8B45A6E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4792-4621-47A4-951C-FD56EB2A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52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703917"/>
            <a:ext cx="46634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703917"/>
            <a:ext cx="46634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BB72-4421-4890-944A-485F8B45A6E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4792-4621-47A4-951C-FD56EB2A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40784"/>
            <a:ext cx="946404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569086"/>
            <a:ext cx="4642008" cy="768985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7" indent="0">
              <a:buNone/>
              <a:defRPr sz="1800" b="1"/>
            </a:lvl2pPr>
            <a:lvl3pPr marL="822975" indent="0">
              <a:buNone/>
              <a:defRPr sz="1620" b="1"/>
            </a:lvl3pPr>
            <a:lvl4pPr marL="1234462" indent="0">
              <a:buNone/>
              <a:defRPr sz="1440" b="1"/>
            </a:lvl4pPr>
            <a:lvl5pPr marL="1645948" indent="0">
              <a:buNone/>
              <a:defRPr sz="1440" b="1"/>
            </a:lvl5pPr>
            <a:lvl6pPr marL="2057436" indent="0">
              <a:buNone/>
              <a:defRPr sz="1440" b="1"/>
            </a:lvl6pPr>
            <a:lvl7pPr marL="2468923" indent="0">
              <a:buNone/>
              <a:defRPr sz="1440" b="1"/>
            </a:lvl7pPr>
            <a:lvl8pPr marL="2880410" indent="0">
              <a:buNone/>
              <a:defRPr sz="1440" b="1"/>
            </a:lvl8pPr>
            <a:lvl9pPr marL="3291898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338071"/>
            <a:ext cx="4642008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1569086"/>
            <a:ext cx="4664869" cy="768985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7" indent="0">
              <a:buNone/>
              <a:defRPr sz="1800" b="1"/>
            </a:lvl2pPr>
            <a:lvl3pPr marL="822975" indent="0">
              <a:buNone/>
              <a:defRPr sz="1620" b="1"/>
            </a:lvl3pPr>
            <a:lvl4pPr marL="1234462" indent="0">
              <a:buNone/>
              <a:defRPr sz="1440" b="1"/>
            </a:lvl4pPr>
            <a:lvl5pPr marL="1645948" indent="0">
              <a:buNone/>
              <a:defRPr sz="1440" b="1"/>
            </a:lvl5pPr>
            <a:lvl6pPr marL="2057436" indent="0">
              <a:buNone/>
              <a:defRPr sz="1440" b="1"/>
            </a:lvl6pPr>
            <a:lvl7pPr marL="2468923" indent="0">
              <a:buNone/>
              <a:defRPr sz="1440" b="1"/>
            </a:lvl7pPr>
            <a:lvl8pPr marL="2880410" indent="0">
              <a:buNone/>
              <a:defRPr sz="1440" b="1"/>
            </a:lvl8pPr>
            <a:lvl9pPr marL="3291898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2338071"/>
            <a:ext cx="4664869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BB72-4421-4890-944A-485F8B45A6E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4792-4621-47A4-951C-FD56EB2A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9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BB72-4421-4890-944A-485F8B45A6E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4792-4621-47A4-951C-FD56EB2A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3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BB72-4421-4890-944A-485F8B45A6E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4792-4621-47A4-951C-FD56EB2A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1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2" y="426720"/>
            <a:ext cx="3539013" cy="149352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921597"/>
            <a:ext cx="5554980" cy="4548717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2" y="1920240"/>
            <a:ext cx="3539013" cy="3557482"/>
          </a:xfrm>
        </p:spPr>
        <p:txBody>
          <a:bodyPr/>
          <a:lstStyle>
            <a:lvl1pPr marL="0" indent="0">
              <a:buNone/>
              <a:defRPr sz="1440"/>
            </a:lvl1pPr>
            <a:lvl2pPr marL="411487" indent="0">
              <a:buNone/>
              <a:defRPr sz="1260"/>
            </a:lvl2pPr>
            <a:lvl3pPr marL="822975" indent="0">
              <a:buNone/>
              <a:defRPr sz="1080"/>
            </a:lvl3pPr>
            <a:lvl4pPr marL="1234462" indent="0">
              <a:buNone/>
              <a:defRPr sz="900"/>
            </a:lvl4pPr>
            <a:lvl5pPr marL="1645948" indent="0">
              <a:buNone/>
              <a:defRPr sz="900"/>
            </a:lvl5pPr>
            <a:lvl6pPr marL="2057436" indent="0">
              <a:buNone/>
              <a:defRPr sz="900"/>
            </a:lvl6pPr>
            <a:lvl7pPr marL="2468923" indent="0">
              <a:buNone/>
              <a:defRPr sz="900"/>
            </a:lvl7pPr>
            <a:lvl8pPr marL="2880410" indent="0">
              <a:buNone/>
              <a:defRPr sz="900"/>
            </a:lvl8pPr>
            <a:lvl9pPr marL="329189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BB72-4421-4890-944A-485F8B45A6E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4792-4621-47A4-951C-FD56EB2A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3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2" y="426720"/>
            <a:ext cx="3539013" cy="149352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921597"/>
            <a:ext cx="5554980" cy="4548717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7" indent="0">
              <a:buNone/>
              <a:defRPr sz="2520"/>
            </a:lvl2pPr>
            <a:lvl3pPr marL="822975" indent="0">
              <a:buNone/>
              <a:defRPr sz="2160"/>
            </a:lvl3pPr>
            <a:lvl4pPr marL="1234462" indent="0">
              <a:buNone/>
              <a:defRPr sz="1800"/>
            </a:lvl4pPr>
            <a:lvl5pPr marL="1645948" indent="0">
              <a:buNone/>
              <a:defRPr sz="1800"/>
            </a:lvl5pPr>
            <a:lvl6pPr marL="2057436" indent="0">
              <a:buNone/>
              <a:defRPr sz="1800"/>
            </a:lvl6pPr>
            <a:lvl7pPr marL="2468923" indent="0">
              <a:buNone/>
              <a:defRPr sz="1800"/>
            </a:lvl7pPr>
            <a:lvl8pPr marL="2880410" indent="0">
              <a:buNone/>
              <a:defRPr sz="1800"/>
            </a:lvl8pPr>
            <a:lvl9pPr marL="3291898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2" y="1920240"/>
            <a:ext cx="3539013" cy="3557482"/>
          </a:xfrm>
        </p:spPr>
        <p:txBody>
          <a:bodyPr/>
          <a:lstStyle>
            <a:lvl1pPr marL="0" indent="0">
              <a:buNone/>
              <a:defRPr sz="1440"/>
            </a:lvl1pPr>
            <a:lvl2pPr marL="411487" indent="0">
              <a:buNone/>
              <a:defRPr sz="1260"/>
            </a:lvl2pPr>
            <a:lvl3pPr marL="822975" indent="0">
              <a:buNone/>
              <a:defRPr sz="1080"/>
            </a:lvl3pPr>
            <a:lvl4pPr marL="1234462" indent="0">
              <a:buNone/>
              <a:defRPr sz="900"/>
            </a:lvl4pPr>
            <a:lvl5pPr marL="1645948" indent="0">
              <a:buNone/>
              <a:defRPr sz="900"/>
            </a:lvl5pPr>
            <a:lvl6pPr marL="2057436" indent="0">
              <a:buNone/>
              <a:defRPr sz="900"/>
            </a:lvl6pPr>
            <a:lvl7pPr marL="2468923" indent="0">
              <a:buNone/>
              <a:defRPr sz="900"/>
            </a:lvl7pPr>
            <a:lvl8pPr marL="2880410" indent="0">
              <a:buNone/>
              <a:defRPr sz="900"/>
            </a:lvl8pPr>
            <a:lvl9pPr marL="329189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BB72-4421-4890-944A-485F8B45A6E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34792-4621-47A4-951C-FD56EB2A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2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40784"/>
            <a:ext cx="946404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703917"/>
            <a:ext cx="946404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5932594"/>
            <a:ext cx="24688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B9BB72-4421-4890-944A-485F8B45A6E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5932594"/>
            <a:ext cx="370332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5932594"/>
            <a:ext cx="24688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D34792-4621-47A4-951C-FD56EB2A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3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22975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4" indent="-205744" algn="l" defTabSz="822975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31" indent="-205744" algn="l" defTabSz="822975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18" indent="-205744" algn="l" defTabSz="822975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205" indent="-205744" algn="l" defTabSz="822975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92" indent="-205744" algn="l" defTabSz="822975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79" indent="-205744" algn="l" defTabSz="822975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67" indent="-205744" algn="l" defTabSz="822975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54" indent="-205744" algn="l" defTabSz="822975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641" indent="-205744" algn="l" defTabSz="822975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7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7" algn="l" defTabSz="82297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75" algn="l" defTabSz="82297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62" algn="l" defTabSz="82297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48" algn="l" defTabSz="82297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36" algn="l" defTabSz="82297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923" algn="l" defTabSz="82297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410" algn="l" defTabSz="82297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98" algn="l" defTabSz="822975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2BVU4I7Kat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nancial graph on light leak blurry background">
            <a:extLst>
              <a:ext uri="{FF2B5EF4-FFF2-40B4-BE49-F238E27FC236}">
                <a16:creationId xmlns:a16="http://schemas.microsoft.com/office/drawing/2014/main" id="{D056E2D8-8272-B86D-89B4-A4CC0A2244E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t="13903" b="3071"/>
          <a:stretch>
            <a:fillRect/>
          </a:stretch>
        </p:blipFill>
        <p:spPr>
          <a:xfrm>
            <a:off x="0" y="0"/>
            <a:ext cx="10972800" cy="6400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2E9A2B-32D5-840D-F173-08D17304E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0400" y="1406349"/>
            <a:ext cx="7112000" cy="2255958"/>
          </a:xfrm>
        </p:spPr>
        <p:txBody>
          <a:bodyPr>
            <a:normAutofit fontScale="90000"/>
          </a:bodyPr>
          <a:lstStyle/>
          <a:p>
            <a:r>
              <a:rPr lang="en-US" dirty="0">
                <a:ln w="22225">
                  <a:solidFill>
                    <a:schemeClr val="tx1"/>
                  </a:solidFill>
                  <a:miter lim="800000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Stock</a:t>
            </a:r>
            <a:r>
              <a:rPr lang="en-US" dirty="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n w="22225">
                  <a:solidFill>
                    <a:schemeClr val="tx1"/>
                  </a:solidFill>
                  <a:miter lim="800000"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Trading</a:t>
            </a:r>
            <a:r>
              <a:rPr lang="en-US" dirty="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Algorithms </a:t>
            </a:r>
            <a:br>
              <a:rPr lang="en-US" dirty="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n w="22225">
                  <a:solidFill>
                    <a:schemeClr val="tx1"/>
                  </a:solidFill>
                  <a:miter lim="800000"/>
                </a:ln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Brute Force to Dynamic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8F338-327E-CABF-7555-8D36A66CE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0400" y="4604638"/>
            <a:ext cx="7112000" cy="85430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: Loubna Benchakouk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22BDE0-171F-6758-96DE-E9771BC73328}"/>
              </a:ext>
            </a:extLst>
          </p:cNvPr>
          <p:cNvSpPr txBox="1"/>
          <p:nvPr/>
        </p:nvSpPr>
        <p:spPr>
          <a:xfrm>
            <a:off x="169629" y="149177"/>
            <a:ext cx="567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watch the presentation video click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4889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D9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DA6C7-BB20-2283-F728-8CFDA84D8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-97366"/>
            <a:ext cx="9464040" cy="1237192"/>
          </a:xfrm>
        </p:spPr>
        <p:txBody>
          <a:bodyPr>
            <a:normAutofit/>
          </a:bodyPr>
          <a:lstStyle/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Comparison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62115-6480-AB34-7ED7-DCE87D2BAE89}"/>
              </a:ext>
            </a:extLst>
          </p:cNvPr>
          <p:cNvSpPr txBox="1"/>
          <p:nvPr/>
        </p:nvSpPr>
        <p:spPr>
          <a:xfrm>
            <a:off x="723900" y="3048000"/>
            <a:ext cx="4762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(1000×1000 Dataset)</a:t>
            </a:r>
          </a:p>
          <a:p>
            <a:endParaRPr lang="en-US" dirty="0">
              <a:solidFill>
                <a:srgbClr val="186A6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186A6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186A6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A26060D-BB34-B6CD-86E9-ED014BED5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622762"/>
              </p:ext>
            </p:extLst>
          </p:nvPr>
        </p:nvGraphicFramePr>
        <p:xfrm>
          <a:off x="715963" y="3594386"/>
          <a:ext cx="9464676" cy="218541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366169">
                  <a:extLst>
                    <a:ext uri="{9D8B030D-6E8A-4147-A177-3AD203B41FA5}">
                      <a16:colId xmlns:a16="http://schemas.microsoft.com/office/drawing/2014/main" val="4188955980"/>
                    </a:ext>
                  </a:extLst>
                </a:gridCol>
                <a:gridCol w="2366169">
                  <a:extLst>
                    <a:ext uri="{9D8B030D-6E8A-4147-A177-3AD203B41FA5}">
                      <a16:colId xmlns:a16="http://schemas.microsoft.com/office/drawing/2014/main" val="1062480310"/>
                    </a:ext>
                  </a:extLst>
                </a:gridCol>
                <a:gridCol w="2366169">
                  <a:extLst>
                    <a:ext uri="{9D8B030D-6E8A-4147-A177-3AD203B41FA5}">
                      <a16:colId xmlns:a16="http://schemas.microsoft.com/office/drawing/2014/main" val="2243141811"/>
                    </a:ext>
                  </a:extLst>
                </a:gridCol>
                <a:gridCol w="2366169">
                  <a:extLst>
                    <a:ext uri="{9D8B030D-6E8A-4147-A177-3AD203B41FA5}">
                      <a16:colId xmlns:a16="http://schemas.microsoft.com/office/drawing/2014/main" val="3815294871"/>
                    </a:ext>
                  </a:extLst>
                </a:gridCol>
              </a:tblGrid>
              <a:tr h="338328"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Operations Required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Relative 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 Use Case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3902800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2/3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~1 million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1000× faster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Production single-transaction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1092656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~1 billion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Baseline (slowest)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Learning/verification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764189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~1 billion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Similar to Task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Cooldown scenarios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665840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5 (k=10)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~10 million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100× faster than brute force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Multiple transactions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738478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1B1A29A-9CB4-83B3-8362-63223C28E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189339"/>
              </p:ext>
            </p:extLst>
          </p:nvPr>
        </p:nvGraphicFramePr>
        <p:xfrm>
          <a:off x="696914" y="1565115"/>
          <a:ext cx="9464675" cy="1410465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892935">
                  <a:extLst>
                    <a:ext uri="{9D8B030D-6E8A-4147-A177-3AD203B41FA5}">
                      <a16:colId xmlns:a16="http://schemas.microsoft.com/office/drawing/2014/main" val="81022944"/>
                    </a:ext>
                  </a:extLst>
                </a:gridCol>
                <a:gridCol w="1892935">
                  <a:extLst>
                    <a:ext uri="{9D8B030D-6E8A-4147-A177-3AD203B41FA5}">
                      <a16:colId xmlns:a16="http://schemas.microsoft.com/office/drawing/2014/main" val="2819105594"/>
                    </a:ext>
                  </a:extLst>
                </a:gridCol>
                <a:gridCol w="1892935">
                  <a:extLst>
                    <a:ext uri="{9D8B030D-6E8A-4147-A177-3AD203B41FA5}">
                      <a16:colId xmlns:a16="http://schemas.microsoft.com/office/drawing/2014/main" val="2487314246"/>
                    </a:ext>
                  </a:extLst>
                </a:gridCol>
                <a:gridCol w="1892935">
                  <a:extLst>
                    <a:ext uri="{9D8B030D-6E8A-4147-A177-3AD203B41FA5}">
                      <a16:colId xmlns:a16="http://schemas.microsoft.com/office/drawing/2014/main" val="1012395622"/>
                    </a:ext>
                  </a:extLst>
                </a:gridCol>
                <a:gridCol w="1892935">
                  <a:extLst>
                    <a:ext uri="{9D8B030D-6E8A-4147-A177-3AD203B41FA5}">
                      <a16:colId xmlns:a16="http://schemas.microsoft.com/office/drawing/2014/main" val="48433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</a:t>
                      </a:r>
                      <a:endParaRPr lang="en-US" sz="1400" b="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3A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</a:t>
                      </a:r>
                      <a:endParaRPr lang="en-US" sz="1400" b="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3A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 Type</a:t>
                      </a:r>
                      <a:endParaRPr lang="en-US" sz="1400" b="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3A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Complexity</a:t>
                      </a:r>
                      <a:endParaRPr lang="en-US" sz="1400" b="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3A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Description</a:t>
                      </a:r>
                      <a:endParaRPr lang="en-US" sz="1400" b="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93A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507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1</a:t>
                      </a:r>
                      <a:endParaRPr lang="en-US" sz="1400" b="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3A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1</a:t>
                      </a:r>
                      <a:endParaRPr lang="en-US" sz="1400" b="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3A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Brute Force</a:t>
                      </a:r>
                      <a:endParaRPr lang="en-US" sz="1400" b="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3A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O(m × n²)</a:t>
                      </a:r>
                      <a:endParaRPr lang="en-US" sz="1400" b="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3A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 transaction</a:t>
                      </a:r>
                      <a:endParaRPr lang="en-US" sz="1400" b="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3A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419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2</a:t>
                      </a:r>
                      <a:endParaRPr lang="en-US" sz="1400" b="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3A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1</a:t>
                      </a:r>
                      <a:endParaRPr lang="en-US" sz="1400" b="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3A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Greedy</a:t>
                      </a:r>
                      <a:endParaRPr lang="en-US" sz="1400" b="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3A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O(m × n)</a:t>
                      </a:r>
                      <a:endParaRPr lang="en-US" sz="1400" b="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3A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 transaction</a:t>
                      </a:r>
                      <a:endParaRPr lang="en-US" sz="1400" b="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3A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92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3</a:t>
                      </a:r>
                      <a:endParaRPr lang="en-US" sz="1400" b="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3A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1</a:t>
                      </a:r>
                      <a:endParaRPr lang="en-US" sz="1400" b="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3A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Dynamic Programming</a:t>
                      </a:r>
                      <a:endParaRPr lang="en-US" sz="1400" b="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3A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O(m × n)</a:t>
                      </a:r>
                      <a:endParaRPr lang="en-US" sz="1400" b="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3A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 transaction</a:t>
                      </a:r>
                      <a:endParaRPr lang="en-US" sz="1400" b="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3A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386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5</a:t>
                      </a:r>
                      <a:endParaRPr lang="en-US" sz="1400" b="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3A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2</a:t>
                      </a:r>
                      <a:endParaRPr lang="en-US" sz="1400" b="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3A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Dynamic Programming</a:t>
                      </a:r>
                      <a:endParaRPr lang="en-US" sz="1400" b="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3A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O(m × n × k)</a:t>
                      </a:r>
                      <a:endParaRPr lang="en-US" sz="1400" b="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3A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Multiple transactions</a:t>
                      </a:r>
                      <a:endParaRPr lang="en-US" sz="1400" b="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3A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127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6</a:t>
                      </a:r>
                      <a:endParaRPr lang="en-US" sz="1400" b="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3A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3</a:t>
                      </a:r>
                      <a:endParaRPr lang="en-US" sz="1400" b="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3A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Dynamic Programming</a:t>
                      </a:r>
                      <a:endParaRPr lang="en-US" sz="1400" b="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3A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O(m × n²)</a:t>
                      </a:r>
                      <a:endParaRPr lang="en-US" sz="1400" b="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3A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Cooldown constraints</a:t>
                      </a:r>
                      <a:endParaRPr lang="en-US" sz="1400" b="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3A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25298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90A56C95-8920-7F82-B537-F45C28D3A9C3}"/>
              </a:ext>
            </a:extLst>
          </p:cNvPr>
          <p:cNvSpPr txBox="1"/>
          <p:nvPr/>
        </p:nvSpPr>
        <p:spPr>
          <a:xfrm>
            <a:off x="790575" y="1079897"/>
            <a:ext cx="548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 Overview</a:t>
            </a:r>
          </a:p>
        </p:txBody>
      </p:sp>
    </p:spTree>
    <p:extLst>
      <p:ext uri="{BB962C8B-B14F-4D97-AF65-F5344CB8AC3E}">
        <p14:creationId xmlns:p14="http://schemas.microsoft.com/office/powerpoint/2010/main" val="88008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70056" cy="64007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72800" cy="640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digital stock market graph">
            <a:extLst>
              <a:ext uri="{FF2B5EF4-FFF2-40B4-BE49-F238E27FC236}">
                <a16:creationId xmlns:a16="http://schemas.microsoft.com/office/drawing/2014/main" id="{0F4A5D55-3552-89DA-9884-052A1C2C054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t="5230" b="8986"/>
          <a:stretch>
            <a:fillRect/>
          </a:stretch>
        </p:blipFill>
        <p:spPr>
          <a:xfrm>
            <a:off x="20" y="10"/>
            <a:ext cx="10972780" cy="640079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D970599-9139-012F-2CE0-6CBE6ECB9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063" y="952500"/>
            <a:ext cx="9675812" cy="4572000"/>
          </a:xfrm>
          <a:solidFill>
            <a:srgbClr val="A4D9D8"/>
          </a:solidFill>
        </p:spPr>
        <p:txBody>
          <a:bodyPr anchor="t">
            <a:normAutofit/>
          </a:bodyPr>
          <a:lstStyle/>
          <a:p>
            <a:pPr marL="411487" lvl="1" indent="0">
              <a:buNone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Selection Guide</a:t>
            </a:r>
            <a:b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Brute Force:</a:t>
            </a:r>
            <a:r>
              <a:rPr lang="en-US" sz="1800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Learning, datasets &lt;100×100, algorithm verification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Greedy:</a:t>
            </a:r>
            <a:r>
              <a:rPr lang="en-US" sz="1800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systems, single transactions, speed priority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DP:</a:t>
            </a:r>
            <a:r>
              <a:rPr lang="en-US" sz="1800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future extensions to multi-transaction problems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 DP:</a:t>
            </a:r>
            <a:r>
              <a:rPr lang="en-US" sz="1800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Realistic trading, portfolio optimization, k-transaction scenarios, cooldown period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Factors: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Dataset size, performance requirements, future extensibility needs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Understanding level, maintenance complexity, correctness guarantees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23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D9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5CD7F-AD93-D426-2238-81D97F45E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630" y="2398184"/>
            <a:ext cx="9464040" cy="123719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44730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D9D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3DB6E4-6E4D-7656-B842-15C1876DD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F7B4F-86FC-DBB1-5CA9-18F65FAAD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747" y="100975"/>
            <a:ext cx="7112000" cy="780111"/>
          </a:xfrm>
        </p:spPr>
        <p:txBody>
          <a:bodyPr>
            <a:normAutofit/>
          </a:bodyPr>
          <a:lstStyle/>
          <a:p>
            <a:pPr algn="l"/>
            <a:r>
              <a:rPr lang="en-US" sz="3422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3AA5D4-2164-4766-758A-E15E9003A4E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76250" y="1119791"/>
            <a:ext cx="10096500" cy="4637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1120" tIns="35560" rIns="71120" bIns="3556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7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of 5 different algorithms for stock trading optimization 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711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 covered: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7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Problem-1</a:t>
            </a:r>
          </a:p>
          <a:p>
            <a:pPr lvl="2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7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Brute Force (Task 1) </a:t>
            </a:r>
            <a:r>
              <a:rPr lang="en-US" altLang="en-US" sz="171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17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(m×n²) </a:t>
            </a:r>
            <a:endParaRPr lang="en-US" altLang="en-US" sz="171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7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Greedy (Task 2)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m×n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US" sz="171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7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Single-Transaction DP (Task 3)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m×n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US" sz="171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71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7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Problem-2</a:t>
            </a:r>
          </a:p>
          <a:p>
            <a:pPr lvl="2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7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Multi-Transaction DP (Task 5)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m×n×k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US" sz="171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71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7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Problem-3</a:t>
            </a:r>
          </a:p>
          <a:p>
            <a:pPr lvl="2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7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Multi-Transaction DP With Cooldown Period (Task 6) 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(m×n²) </a:t>
            </a:r>
            <a:endParaRPr lang="en-US" altLang="en-US" sz="171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71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711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Focus: </a:t>
            </a:r>
            <a:r>
              <a:rPr lang="en-US" altLang="en-US" sz="17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design, performance analysis, and practical trade-offs </a:t>
            </a:r>
          </a:p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711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objective: </a:t>
            </a:r>
            <a:r>
              <a:rPr lang="en-US" altLang="en-US" sz="171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how algorithm choice impacts real-world performance </a:t>
            </a:r>
          </a:p>
        </p:txBody>
      </p:sp>
    </p:spTree>
    <p:extLst>
      <p:ext uri="{BB962C8B-B14F-4D97-AF65-F5344CB8AC3E}">
        <p14:creationId xmlns:p14="http://schemas.microsoft.com/office/powerpoint/2010/main" val="323643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D9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7892C-93FF-9CE0-727B-5F1108996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1701" y="1062166"/>
            <a:ext cx="4899944" cy="1308972"/>
          </a:xfrm>
        </p:spPr>
        <p:txBody>
          <a:bodyPr anchor="t">
            <a:normAutofit/>
          </a:bodyPr>
          <a:lstStyle/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STOCK TRADING PROBLEM</a:t>
            </a:r>
          </a:p>
        </p:txBody>
      </p:sp>
      <p:pic>
        <p:nvPicPr>
          <p:cNvPr id="5" name="Picture 4" descr="A digital stock market graph">
            <a:extLst>
              <a:ext uri="{FF2B5EF4-FFF2-40B4-BE49-F238E27FC236}">
                <a16:creationId xmlns:a16="http://schemas.microsoft.com/office/drawing/2014/main" id="{DC335EE1-EAEA-2697-5689-ED0400B1FF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510" r="10237" b="-1"/>
          <a:stretch>
            <a:fillRect/>
          </a:stretch>
        </p:blipFill>
        <p:spPr>
          <a:xfrm>
            <a:off x="20" y="10"/>
            <a:ext cx="4476730" cy="64007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74528" y="813069"/>
            <a:ext cx="66324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120DB-DE91-D36F-1FF0-613AB4DF8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3127" y="1990572"/>
            <a:ext cx="5510124" cy="335179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r>
              <a:rPr lang="en-US" sz="1800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A[m × n] where m = stocks, n = days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US" sz="1800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Maximize profit from buy/sell transactions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4, buy day 2 ($3) → sell day 3 ($14) = $11 profit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Constraints:</a:t>
            </a:r>
            <a:r>
              <a:rPr lang="en-US" sz="1800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buy before selling, temporal ordering matters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Variations:</a:t>
            </a:r>
            <a:r>
              <a:rPr lang="en-US" sz="1800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transaction vs. multiple transactions (up to k)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310363-A732-679A-C045-1EEFFCE78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315" y="2971771"/>
            <a:ext cx="3314870" cy="112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142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D9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0970055" cy="6400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673439-A3F5-3E69-B9D4-7FBE1691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011" y="256538"/>
            <a:ext cx="5401899" cy="1395730"/>
          </a:xfrm>
        </p:spPr>
        <p:txBody>
          <a:bodyPr>
            <a:normAutofit/>
          </a:bodyPr>
          <a:lstStyle/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1 - Brute Force Approach: Check Everything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56B589-5114-0DE7-A3D1-7B2A1F72E1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4862" y="1882779"/>
            <a:ext cx="6019263" cy="377570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lnSpcReduction="10000"/>
          </a:bodyPr>
          <a:lstStyle/>
          <a:p>
            <a:pPr marL="0" indent="0" defTabSz="914416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en-US" altLang="en-US" sz="1800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defTabSz="914416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Three nested loops (stocks → buy days → sell days) </a:t>
            </a:r>
          </a:p>
          <a:p>
            <a:pPr marL="0" indent="0" defTabSz="914416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</a:t>
            </a:r>
          </a:p>
          <a:p>
            <a:pPr marL="0" indent="0" defTabSz="914416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800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O(m × n²) </a:t>
            </a:r>
          </a:p>
          <a:p>
            <a:pPr marL="0" indent="0" defTabSz="914416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altLang="en-US" sz="1800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defTabSz="914416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 stocks × 1000 days = ~1 billion operations </a:t>
            </a:r>
          </a:p>
          <a:p>
            <a:pPr marL="0" indent="0" defTabSz="914416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altLang="en-US" sz="1800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defTabSz="914416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to understand, guaranteed correct answer </a:t>
            </a:r>
          </a:p>
          <a:p>
            <a:pPr marL="0" indent="0" defTabSz="914416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altLang="en-US" sz="1800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defTabSz="914416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Extremely slow for large datasets </a:t>
            </a:r>
          </a:p>
          <a:p>
            <a:pPr marL="0" indent="0" defTabSz="914416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Use</a:t>
            </a:r>
            <a:endParaRPr lang="en-US" altLang="en-US" sz="1800" dirty="0">
              <a:solidFill>
                <a:srgbClr val="186A6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16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Learning, small problems, algorithm verification </a:t>
            </a:r>
          </a:p>
        </p:txBody>
      </p:sp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9AF95EC-4715-BC40-6AF9-D3B8B2D94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26" y="0"/>
            <a:ext cx="4714874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4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D9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060D7-12BA-1B6A-219A-691E67BF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2 - Greedy Optimization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1A4A84-0081-B12F-1C2A-B29483AFD4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5276" y="1414855"/>
            <a:ext cx="5953126" cy="393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16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any sell day, optimal buy day = lowest previous price </a:t>
            </a:r>
          </a:p>
          <a:p>
            <a:pPr marL="0" indent="0" defTabSz="914416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16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</a:p>
          <a:p>
            <a:pPr marL="0" indent="0" defTabSz="914416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minimum price while processing days sequentially </a:t>
            </a:r>
          </a:p>
          <a:p>
            <a:pPr marL="0" indent="0" defTabSz="914416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</a:t>
            </a:r>
          </a:p>
          <a:p>
            <a:pPr marL="0" indent="0" defTabSz="914416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O(m × n) - 1000× improvement! </a:t>
            </a:r>
          </a:p>
          <a:p>
            <a:pPr marL="0" indent="0" defTabSz="914416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</a:p>
          <a:p>
            <a:pPr marL="0" indent="0" defTabSz="914416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1000×1000 dataset = ~1 million operations </a:t>
            </a:r>
          </a:p>
          <a:p>
            <a:pPr marL="0" indent="0" defTabSz="914416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</a:p>
          <a:p>
            <a:pPr marL="0" indent="0" defTabSz="914416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Fast, elegant, mathematically optimal </a:t>
            </a:r>
          </a:p>
          <a:p>
            <a:pPr marL="0" indent="0" defTabSz="914416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Use </a:t>
            </a:r>
          </a:p>
          <a:p>
            <a:pPr marL="0" indent="0" defTabSz="914416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Production systems, single-transaction scenarios </a:t>
            </a:r>
          </a:p>
        </p:txBody>
      </p: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45F4CCE-CCE9-440D-EA79-BC9DE319E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1" y="0"/>
            <a:ext cx="47244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18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D9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8F056-8077-51A7-303C-44E45CA16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325" y="938341"/>
            <a:ext cx="5181020" cy="1308972"/>
          </a:xfrm>
        </p:spPr>
        <p:txBody>
          <a:bodyPr anchor="t">
            <a:normAutofit/>
          </a:bodyPr>
          <a:lstStyle/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3 - Single 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DP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74528" y="813069"/>
            <a:ext cx="66324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A6591-F658-9279-5F02-DBDCBCE47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5376" y="1876273"/>
            <a:ext cx="5829299" cy="403875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Programming Foundation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50" b="1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  <a:r>
              <a:rPr lang="en-US" sz="1650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DP principles applied to single-transaction problem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50" b="1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50" b="1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50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O(m × n) - identical to greedy algorithm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50" b="1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50" b="1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for extensibility, not immediate speed gains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50" b="1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Value:</a:t>
            </a:r>
            <a:r>
              <a:rPr lang="en-US" sz="1650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50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 for complex multi-transaction scenarios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50" b="1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Comparison:</a:t>
            </a:r>
            <a:r>
              <a:rPr lang="en-US" sz="1650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Same performance as greedy, better structure for extensions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50" b="1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Use:</a:t>
            </a:r>
            <a:r>
              <a:rPr lang="en-US" sz="1650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When planning to extend to Tasks 5-6 later</a:t>
            </a:r>
          </a:p>
          <a:p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C6C3C28-9397-75A5-EE3D-612520149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625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77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D9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1902-3B07-7C14-649D-A47920A9D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5 - Multiple Transactions DP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3544DA-E96D-C69D-C794-B7F331B55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1485" y="1416686"/>
            <a:ext cx="4642008" cy="768985"/>
          </a:xfrm>
        </p:spPr>
        <p:txBody>
          <a:bodyPr anchor="t"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1: Algorithm Overview &amp; Input Validation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58D4DE4-8692-A592-5AD1-836F23296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69256" y="1921511"/>
            <a:ext cx="4664869" cy="768985"/>
          </a:xfrm>
        </p:spPr>
        <p:txBody>
          <a:bodyPr anchor="t">
            <a:norm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3: Core DP Algorithm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7255FCEC-E1FF-8577-C4B8-667378C5517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20688" y="3865498"/>
            <a:ext cx="4665662" cy="2232154"/>
          </a:xfrm>
        </p:spPr>
      </p:pic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FD028257-5E99-A402-D8ED-3AC23EAE2771}"/>
              </a:ext>
            </a:extLst>
          </p:cNvPr>
          <p:cNvSpPr txBox="1">
            <a:spLocks/>
          </p:cNvSpPr>
          <p:nvPr/>
        </p:nvSpPr>
        <p:spPr>
          <a:xfrm>
            <a:off x="449581" y="3455036"/>
            <a:ext cx="4664869" cy="768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822975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None/>
              <a:defRPr sz="216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7" indent="0" algn="l" defTabSz="822975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75" indent="0" algn="l" defTabSz="822975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None/>
              <a:defRPr sz="16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62" indent="0" algn="l" defTabSz="822975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None/>
              <a:defRPr sz="144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48" indent="0" algn="l" defTabSz="822975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None/>
              <a:defRPr sz="144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36" indent="0" algn="l" defTabSz="822975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None/>
              <a:defRPr sz="144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923" indent="0" algn="l" defTabSz="822975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None/>
              <a:defRPr sz="144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410" indent="0" algn="l" defTabSz="822975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None/>
              <a:defRPr sz="144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91898" indent="0" algn="l" defTabSz="822975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None/>
              <a:defRPr sz="144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Section 2: DP Table Initialization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4934A70-DF6E-B12B-955B-CDF5A76DC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0691" y="2285915"/>
            <a:ext cx="5188217" cy="3314870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076AEDF-BA32-10FB-37EB-06211EECE6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419324" y="1807372"/>
            <a:ext cx="4641850" cy="1462138"/>
          </a:xfrm>
        </p:spPr>
      </p:pic>
    </p:spTree>
    <p:extLst>
      <p:ext uri="{BB962C8B-B14F-4D97-AF65-F5344CB8AC3E}">
        <p14:creationId xmlns:p14="http://schemas.microsoft.com/office/powerpoint/2010/main" val="2553590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D9D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25B297-34E0-CA74-A7DC-6220A1218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068E-32F8-C78A-CFA4-6EB1C08B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5 - Multiple Transactions DP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C943116-08F2-6D38-46CA-DD4A652BB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1485" y="1626236"/>
            <a:ext cx="4642008" cy="768985"/>
          </a:xfrm>
        </p:spPr>
        <p:txBody>
          <a:bodyPr anchor="t"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4: Transaction Reconstruction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28DBEA5-5300-4B9E-6DD4-CF1334286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12131" y="2007236"/>
            <a:ext cx="4664869" cy="768985"/>
          </a:xfrm>
        </p:spPr>
        <p:txBody>
          <a:bodyPr anchor="t"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5: Global Selection &amp; Return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55B3072-34BB-8347-1F14-C95E4D47A7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03225" y="2088051"/>
            <a:ext cx="4641850" cy="2090886"/>
          </a:xfrm>
        </p:spPr>
      </p:pic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D280B09B-ABE9-0BA8-A46D-D231530FD08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5640388" y="2486026"/>
            <a:ext cx="4665662" cy="2984010"/>
          </a:xfr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FE41335-0ACD-15C8-3D5C-96455B5D3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934" y="4825965"/>
            <a:ext cx="4665661" cy="1358970"/>
          </a:xfrm>
          <a:prstGeom prst="rect">
            <a:avLst/>
          </a:prstGeom>
        </p:spPr>
      </p:pic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13B0EFBA-1A74-47F9-C399-058DA7ABFF4A}"/>
              </a:ext>
            </a:extLst>
          </p:cNvPr>
          <p:cNvSpPr txBox="1">
            <a:spLocks/>
          </p:cNvSpPr>
          <p:nvPr/>
        </p:nvSpPr>
        <p:spPr>
          <a:xfrm>
            <a:off x="384335" y="4493261"/>
            <a:ext cx="4642008" cy="768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822975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None/>
              <a:defRPr sz="216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7" indent="0" algn="l" defTabSz="822975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75" indent="0" algn="l" defTabSz="822975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None/>
              <a:defRPr sz="162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34462" indent="0" algn="l" defTabSz="822975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None/>
              <a:defRPr sz="144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45948" indent="0" algn="l" defTabSz="822975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None/>
              <a:defRPr sz="144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36" indent="0" algn="l" defTabSz="822975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None/>
              <a:defRPr sz="144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923" indent="0" algn="l" defTabSz="822975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None/>
              <a:defRPr sz="144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80410" indent="0" algn="l" defTabSz="822975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None/>
              <a:defRPr sz="144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91898" indent="0" algn="l" defTabSz="822975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None/>
              <a:defRPr sz="144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Result </a:t>
            </a:r>
          </a:p>
        </p:txBody>
      </p:sp>
    </p:spTree>
    <p:extLst>
      <p:ext uri="{BB962C8B-B14F-4D97-AF65-F5344CB8AC3E}">
        <p14:creationId xmlns:p14="http://schemas.microsoft.com/office/powerpoint/2010/main" val="1467935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D9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A8AD8-59A4-29F3-0BC7-6DBAB2240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35989"/>
            <a:ext cx="10172700" cy="1237192"/>
          </a:xfrm>
        </p:spPr>
        <p:txBody>
          <a:bodyPr>
            <a:normAutofit/>
          </a:bodyPr>
          <a:lstStyle/>
          <a:p>
            <a:r>
              <a:rPr lang="fr-F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6 - Multiple Transactions </a:t>
            </a:r>
            <a:r>
              <a:rPr lang="fr-FR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F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Cooldown</a:t>
            </a:r>
            <a:r>
              <a:rPr lang="fr-F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period</a:t>
            </a:r>
            <a:r>
              <a:rPr lang="fr-FR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DP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571B7D-3848-F82B-A402-9D03C3B1AA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1925" y="1028360"/>
            <a:ext cx="474060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Overview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86A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86A6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Cannot buy any stock for c days after selling any stock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b="1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Real-World Application: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Models trading restrictions, settlement periods, or regulatory constraints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b="1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you sell on day 3 with cooldown=2, you cannot buy until day 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b="1" dirty="0">
                <a:solidFill>
                  <a:srgbClr val="186A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Programming with constraint handling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B6671B-1BF1-A710-C29B-289A60926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85" y="3886925"/>
            <a:ext cx="5922130" cy="2335192"/>
          </a:xfrm>
          <a:prstGeom prst="rect">
            <a:avLst/>
          </a:prstGeom>
        </p:spPr>
      </p:pic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5F0DDF9-D7B9-EDC1-B0EF-1EC987C274FD}"/>
              </a:ext>
            </a:extLst>
          </p:cNvPr>
          <p:cNvSpPr txBox="1">
            <a:spLocks/>
          </p:cNvSpPr>
          <p:nvPr/>
        </p:nvSpPr>
        <p:spPr>
          <a:xfrm>
            <a:off x="5129103" y="1172660"/>
            <a:ext cx="4642008" cy="768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05744" indent="-205744" algn="l" defTabSz="822975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7231" indent="-205744" algn="l" defTabSz="822975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18" indent="-205744" algn="l" defTabSz="822975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205" indent="-205744" algn="l" defTabSz="822975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1692" indent="-205744" algn="l" defTabSz="822975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3179" indent="-205744" algn="l" defTabSz="822975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667" indent="-205744" algn="l" defTabSz="822975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154" indent="-205744" algn="l" defTabSz="822975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641" indent="-205744" algn="l" defTabSz="822975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1: Input Validation</a:t>
            </a:r>
          </a:p>
          <a:p>
            <a:pPr marL="411487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Task-5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260F1EE4-4DEB-5CC9-173E-10F87E57B2AA}"/>
              </a:ext>
            </a:extLst>
          </p:cNvPr>
          <p:cNvSpPr txBox="1">
            <a:spLocks/>
          </p:cNvSpPr>
          <p:nvPr/>
        </p:nvSpPr>
        <p:spPr>
          <a:xfrm>
            <a:off x="212147" y="3393968"/>
            <a:ext cx="4642008" cy="768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05744" indent="-205744" algn="l" defTabSz="822975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7231" indent="-205744" algn="l" defTabSz="822975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18" indent="-205744" algn="l" defTabSz="822975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205" indent="-205744" algn="l" defTabSz="822975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1692" indent="-205744" algn="l" defTabSz="822975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3179" indent="-205744" algn="l" defTabSz="822975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667" indent="-205744" algn="l" defTabSz="822975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154" indent="-205744" algn="l" defTabSz="822975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641" indent="-205744" algn="l" defTabSz="822975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2: Find all profitable transactions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835B49D-7185-75C0-70EF-083880F994F1}"/>
              </a:ext>
            </a:extLst>
          </p:cNvPr>
          <p:cNvSpPr txBox="1">
            <a:spLocks/>
          </p:cNvSpPr>
          <p:nvPr/>
        </p:nvSpPr>
        <p:spPr>
          <a:xfrm>
            <a:off x="5061407" y="1941645"/>
            <a:ext cx="4642008" cy="768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05744" indent="-205744" algn="l" defTabSz="822975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2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7231" indent="-205744" algn="l" defTabSz="822975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18" indent="-205744" algn="l" defTabSz="822975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205" indent="-205744" algn="l" defTabSz="822975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1692" indent="-205744" algn="l" defTabSz="822975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3179" indent="-205744" algn="l" defTabSz="822975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74667" indent="-205744" algn="l" defTabSz="822975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86154" indent="-205744" algn="l" defTabSz="822975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97641" indent="-205744" algn="l" defTabSz="822975" rtl="0" eaLnBrk="1" latinLnBrk="0" hangingPunct="1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  <a:defRPr sz="1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3:Dynamic Programming Optimization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8FCF03-45DB-65D0-83B1-B92E36F8E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534" y="2350521"/>
            <a:ext cx="5859043" cy="323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01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3427</TotalTime>
  <Words>798</Words>
  <Application>Microsoft Office PowerPoint</Application>
  <PresentationFormat>Custom</PresentationFormat>
  <Paragraphs>160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Times New Roman</vt:lpstr>
      <vt:lpstr>Office Theme</vt:lpstr>
      <vt:lpstr>Stock Trading Algorithms  From Brute Force to Dynamic Programming</vt:lpstr>
      <vt:lpstr>INTRODUCTION</vt:lpstr>
      <vt:lpstr>THE STOCK TRADING PROBLEM</vt:lpstr>
      <vt:lpstr>Task 1 - Brute Force Approach: Check Everything</vt:lpstr>
      <vt:lpstr>Task 2 - Greedy Optimization</vt:lpstr>
      <vt:lpstr>Task 3 - Single Transaction DP</vt:lpstr>
      <vt:lpstr>Task 5 - Multiple Transactions DP</vt:lpstr>
      <vt:lpstr>Task 5 - Multiple Transactions DP</vt:lpstr>
      <vt:lpstr>Task 6 - Multiple Transactions With Cooldown period DP</vt:lpstr>
      <vt:lpstr>Performance Comparison</vt:lpstr>
      <vt:lpstr>Algorithm Selection Guide   Brute Force: Learning, datasets &lt;100×100, algorithm verification  Greedy: Production systems, single transactions, speed priority  Single DP: Planning future extensions to multi-transaction problems  Multi DP: Realistic trading, portfolio optimization, k-transaction scenarios, cooldown period  Decision Factors:  Dataset size, performance requirements, future extensibility needs  Understanding level, maintenance complexity, correctness guarantees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Loubna Benchakouk</dc:creator>
  <cp:lastModifiedBy>Loubna Benchakouk</cp:lastModifiedBy>
  <cp:revision>12</cp:revision>
  <dcterms:created xsi:type="dcterms:W3CDTF">2025-07-31T04:26:51Z</dcterms:created>
  <dcterms:modified xsi:type="dcterms:W3CDTF">2025-08-02T23:07:58Z</dcterms:modified>
</cp:coreProperties>
</file>