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68" r:id="rId15"/>
    <p:sldId id="275" r:id="rId16"/>
    <p:sldId id="27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37f916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37f916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6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37f916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37f916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78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37f916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37f916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50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37f916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37f916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3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f37f916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f37f916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82e17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82e17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42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82e17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82e17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f37f91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f37f91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f37f91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f37f91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82e17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82e17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f37f91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f37f91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f37f916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f37f916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f37f916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f37f916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f37f9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f37f9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37f916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37f916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446" y="57841"/>
            <a:ext cx="1088103" cy="48411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 idx="4294967295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294967295"/>
          </p:nvPr>
        </p:nvSpPr>
        <p:spPr>
          <a:xfrm>
            <a:off x="1414650" y="682321"/>
            <a:ext cx="631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d’une application pour la Prise et la Gestion d’un rendez-vous médical 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294967295"/>
          </p:nvPr>
        </p:nvSpPr>
        <p:spPr>
          <a:xfrm>
            <a:off x="124675" y="4156300"/>
            <a:ext cx="29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 par :</a:t>
            </a:r>
            <a:r>
              <a:rPr lang="fr" sz="14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 dirty="0">
                <a:latin typeface="Times New Roman"/>
                <a:ea typeface="Times New Roman"/>
                <a:cs typeface="Times New Roman"/>
                <a:sym typeface="Times New Roman"/>
              </a:rPr>
              <a:t>Loubna SOUSSI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294967295"/>
          </p:nvPr>
        </p:nvSpPr>
        <p:spPr>
          <a:xfrm>
            <a:off x="6485112" y="4156300"/>
            <a:ext cx="3830125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 b="1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Encadré par:</a:t>
            </a:r>
            <a:r>
              <a:rPr lang="fr" sz="14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MA" sz="14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 NACIRI TAOUFIK Mohamed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294967295"/>
          </p:nvPr>
        </p:nvSpPr>
        <p:spPr>
          <a:xfrm>
            <a:off x="2846875" y="4270901"/>
            <a:ext cx="28311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9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 dirty="0">
                <a:latin typeface="Times New Roman"/>
                <a:ea typeface="Times New Roman"/>
                <a:cs typeface="Times New Roman"/>
                <a:sym typeface="Times New Roman"/>
              </a:rPr>
              <a:t>Année universitaire : 2020/2021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 descr="Simplon.co - Fabriques labellisées Grande Ecole du Numérique - In Code We  Trust #frenchtech #ess #empowerment">
            <a:extLst>
              <a:ext uri="{FF2B5EF4-FFF2-40B4-BE49-F238E27FC236}">
                <a16:creationId xmlns:a16="http://schemas.microsoft.com/office/drawing/2014/main" id="{AA7C92FF-7D76-C9BD-3466-1C69B3F3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1" y="76640"/>
            <a:ext cx="1194437" cy="4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57,929 Femme Docteur Imágenes y Fotos - 123RF">
            <a:extLst>
              <a:ext uri="{FF2B5EF4-FFF2-40B4-BE49-F238E27FC236}">
                <a16:creationId xmlns:a16="http://schemas.microsoft.com/office/drawing/2014/main" id="{191D4B9B-FAA6-2404-F4CB-626CF140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18" y="1699658"/>
            <a:ext cx="2284893" cy="22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10</a:t>
            </a:r>
            <a:endParaRPr sz="122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1575706" y="771903"/>
            <a:ext cx="5347607" cy="64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 dirty="0">
                <a:solidFill>
                  <a:srgbClr val="0070C0"/>
                </a:solidFill>
              </a:rPr>
              <a:t>Diagramme de cas d’utilisation « Secrétaire »</a:t>
            </a: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7639042A-202A-AFBE-E8AB-24FACC7F1CC5}"/>
              </a:ext>
            </a:extLst>
          </p:cNvPr>
          <p:cNvPicPr preferRelativeResize="0"/>
          <p:nvPr/>
        </p:nvPicPr>
        <p:blipFill rotWithShape="1">
          <a:blip r:embed="rId3"/>
          <a:srcRect l="49683" r="23622"/>
          <a:stretch/>
        </p:blipFill>
        <p:spPr>
          <a:xfrm>
            <a:off x="7968343" y="0"/>
            <a:ext cx="11756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3385E8F-E407-418D-214A-4DDB4022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23" y="1699592"/>
            <a:ext cx="5512083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426665" y="4868092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11</a:t>
            </a:r>
            <a:endParaRPr sz="122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127171" y="780069"/>
            <a:ext cx="2841172" cy="82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 dirty="0">
                <a:solidFill>
                  <a:srgbClr val="0070C0"/>
                </a:solidFill>
              </a:rPr>
              <a:t>Diagramme de cas </a:t>
            </a:r>
            <a:br>
              <a:rPr lang="fr" sz="1700" dirty="0">
                <a:solidFill>
                  <a:srgbClr val="0070C0"/>
                </a:solidFill>
              </a:rPr>
            </a:br>
            <a:r>
              <a:rPr lang="fr" sz="1700" dirty="0">
                <a:solidFill>
                  <a:srgbClr val="0070C0"/>
                </a:solidFill>
              </a:rPr>
              <a:t>d’utilisation « Docteur »</a:t>
            </a: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7639042A-202A-AFBE-E8AB-24FACC7F1CC5}"/>
              </a:ext>
            </a:extLst>
          </p:cNvPr>
          <p:cNvPicPr preferRelativeResize="0"/>
          <p:nvPr/>
        </p:nvPicPr>
        <p:blipFill rotWithShape="1">
          <a:blip r:embed="rId3"/>
          <a:srcRect l="49683" r="23622"/>
          <a:stretch/>
        </p:blipFill>
        <p:spPr>
          <a:xfrm>
            <a:off x="7968343" y="0"/>
            <a:ext cx="11756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BA1600-63F8-D2DD-D93B-C9A8B2648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" y="-42969"/>
            <a:ext cx="5039774" cy="503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1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12</a:t>
            </a:r>
            <a:endParaRPr sz="122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1548570" y="423717"/>
            <a:ext cx="5186965" cy="82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 dirty="0">
                <a:solidFill>
                  <a:srgbClr val="0070C0"/>
                </a:solidFill>
              </a:rPr>
              <a:t>Diagramme de cas d’utilisation « Admin »</a:t>
            </a: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7639042A-202A-AFBE-E8AB-24FACC7F1CC5}"/>
              </a:ext>
            </a:extLst>
          </p:cNvPr>
          <p:cNvPicPr preferRelativeResize="0"/>
          <p:nvPr/>
        </p:nvPicPr>
        <p:blipFill rotWithShape="1">
          <a:blip r:embed="rId3"/>
          <a:srcRect l="49683" r="23622"/>
          <a:stretch/>
        </p:blipFill>
        <p:spPr>
          <a:xfrm>
            <a:off x="7968343" y="0"/>
            <a:ext cx="11756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8AAE21-4B1F-DC93-BE5B-9CAD8F5D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99" y="1380292"/>
            <a:ext cx="5753100" cy="320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54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606969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13</a:t>
            </a:r>
            <a:endParaRPr sz="122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670063" y="668646"/>
            <a:ext cx="2988038" cy="82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 dirty="0">
                <a:solidFill>
                  <a:srgbClr val="0070C0"/>
                </a:solidFill>
              </a:rPr>
              <a:t>Diagramme de classe de la </a:t>
            </a:r>
            <a:br>
              <a:rPr lang="fr" sz="1700" dirty="0">
                <a:solidFill>
                  <a:srgbClr val="0070C0"/>
                </a:solidFill>
              </a:rPr>
            </a:br>
            <a:r>
              <a:rPr lang="fr" sz="1700" dirty="0">
                <a:solidFill>
                  <a:srgbClr val="0070C0"/>
                </a:solidFill>
              </a:rPr>
              <a:t>plateforme « AjiDoc »</a:t>
            </a: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7639042A-202A-AFBE-E8AB-24FACC7F1CC5}"/>
              </a:ext>
            </a:extLst>
          </p:cNvPr>
          <p:cNvPicPr preferRelativeResize="0"/>
          <p:nvPr/>
        </p:nvPicPr>
        <p:blipFill rotWithShape="1">
          <a:blip r:embed="rId3"/>
          <a:srcRect l="49683" r="23622"/>
          <a:stretch/>
        </p:blipFill>
        <p:spPr>
          <a:xfrm>
            <a:off x="7968343" y="0"/>
            <a:ext cx="11756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B75184-EE47-4029-C9FB-B84FB80A1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3" y="-6513"/>
            <a:ext cx="4360778" cy="50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1079218" y="1891610"/>
            <a:ext cx="75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800" b="1" dirty="0">
                <a:solidFill>
                  <a:srgbClr val="0070C0"/>
                </a:solidFill>
              </a:rPr>
              <a:t>Présentation du solution </a:t>
            </a:r>
            <a:endParaRPr sz="4800" b="1" dirty="0">
              <a:solidFill>
                <a:srgbClr val="0070C0"/>
              </a:solidFill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3092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2037"/>
              <a:t>Partie 3 :</a:t>
            </a:r>
            <a:endParaRPr sz="2037"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26543" y="2775582"/>
            <a:ext cx="49287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37" dirty="0"/>
              <a:t>Plateforme </a:t>
            </a:r>
            <a:r>
              <a:rPr lang="fr" sz="1637" dirty="0">
                <a:solidFill>
                  <a:srgbClr val="0070C0"/>
                </a:solidFill>
              </a:rPr>
              <a:t>« AjiDoc »</a:t>
            </a:r>
            <a:endParaRPr sz="1637" dirty="0">
              <a:solidFill>
                <a:srgbClr val="0070C0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472190" y="4830225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14</a:t>
            </a:r>
            <a:endParaRPr sz="1220" b="1" dirty="0">
              <a:solidFill>
                <a:srgbClr val="0070C0"/>
              </a:solidFill>
            </a:endParaRPr>
          </a:p>
        </p:txBody>
      </p:sp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1F0D331E-68FB-8AAB-FA00-724E574847AB}"/>
              </a:ext>
            </a:extLst>
          </p:cNvPr>
          <p:cNvPicPr preferRelativeResize="0"/>
          <p:nvPr/>
        </p:nvPicPr>
        <p:blipFill rotWithShape="1">
          <a:blip r:embed="rId3"/>
          <a:srcRect t="39803" b="37375"/>
          <a:stretch/>
        </p:blipFill>
        <p:spPr>
          <a:xfrm>
            <a:off x="0" y="4211392"/>
            <a:ext cx="9144003" cy="9321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1;p16">
            <a:extLst>
              <a:ext uri="{FF2B5EF4-FFF2-40B4-BE49-F238E27FC236}">
                <a16:creationId xmlns:a16="http://schemas.microsoft.com/office/drawing/2014/main" id="{42F9897D-B751-5CA2-A99C-7D9DD057DCA3}"/>
              </a:ext>
            </a:extLst>
          </p:cNvPr>
          <p:cNvSpPr txBox="1">
            <a:spLocks/>
          </p:cNvSpPr>
          <p:nvPr/>
        </p:nvSpPr>
        <p:spPr>
          <a:xfrm>
            <a:off x="4426665" y="4843600"/>
            <a:ext cx="4611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fr" sz="1220" b="1" dirty="0">
                <a:solidFill>
                  <a:srgbClr val="0070C0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84;p19">
            <a:extLst>
              <a:ext uri="{FF2B5EF4-FFF2-40B4-BE49-F238E27FC236}">
                <a16:creationId xmlns:a16="http://schemas.microsoft.com/office/drawing/2014/main" id="{8983C1C7-94CE-98E4-3DC2-5EF9B0699ABC}"/>
              </a:ext>
            </a:extLst>
          </p:cNvPr>
          <p:cNvPicPr preferRelativeResize="0"/>
          <p:nvPr/>
        </p:nvPicPr>
        <p:blipFill rotWithShape="1">
          <a:blip r:embed="rId3"/>
          <a:srcRect t="39803" b="37375"/>
          <a:stretch/>
        </p:blipFill>
        <p:spPr>
          <a:xfrm>
            <a:off x="0" y="4211392"/>
            <a:ext cx="9144003" cy="9321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15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6" name="Google Shape;169;p26">
            <a:extLst>
              <a:ext uri="{FF2B5EF4-FFF2-40B4-BE49-F238E27FC236}">
                <a16:creationId xmlns:a16="http://schemas.microsoft.com/office/drawing/2014/main" id="{05ECE78D-F7FD-D266-EA20-878E48A7EFB8}"/>
              </a:ext>
            </a:extLst>
          </p:cNvPr>
          <p:cNvSpPr txBox="1">
            <a:spLocks/>
          </p:cNvSpPr>
          <p:nvPr/>
        </p:nvSpPr>
        <p:spPr>
          <a:xfrm>
            <a:off x="660600" y="1640557"/>
            <a:ext cx="848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fr-MA" sz="4800" b="1">
                <a:solidFill>
                  <a:srgbClr val="0070C0"/>
                </a:solidFill>
              </a:rPr>
              <a:t>Conclusion et perspectives </a:t>
            </a:r>
            <a:endParaRPr lang="fr-MA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84;p19">
            <a:extLst>
              <a:ext uri="{FF2B5EF4-FFF2-40B4-BE49-F238E27FC236}">
                <a16:creationId xmlns:a16="http://schemas.microsoft.com/office/drawing/2014/main" id="{8983C1C7-94CE-98E4-3DC2-5EF9B0699ABC}"/>
              </a:ext>
            </a:extLst>
          </p:cNvPr>
          <p:cNvPicPr preferRelativeResize="0"/>
          <p:nvPr/>
        </p:nvPicPr>
        <p:blipFill rotWithShape="1">
          <a:blip r:embed="rId3"/>
          <a:srcRect t="39803" b="37375"/>
          <a:stretch/>
        </p:blipFill>
        <p:spPr>
          <a:xfrm>
            <a:off x="0" y="4211392"/>
            <a:ext cx="9144003" cy="9321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16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5" name="Google Shape;174;p27">
            <a:extLst>
              <a:ext uri="{FF2B5EF4-FFF2-40B4-BE49-F238E27FC236}">
                <a16:creationId xmlns:a16="http://schemas.microsoft.com/office/drawing/2014/main" id="{2FA0C155-5AEE-E87C-4C3B-390F1DE9A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9715" y="1697446"/>
            <a:ext cx="6956100" cy="1445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9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fr" sz="29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fr" sz="29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FIN DE LA PRÉSENTATION </a:t>
            </a:r>
            <a:endParaRPr sz="2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9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MERCI POUR VOTRE ATTENTION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79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278920" y="3070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LOUBNA SOUSSI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2</a:t>
            </a:r>
            <a:endParaRPr sz="1220" b="1" dirty="0">
              <a:solidFill>
                <a:srgbClr val="0070C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66" y="601928"/>
            <a:ext cx="1911269" cy="215707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34302" y="2947081"/>
            <a:ext cx="5363700" cy="524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fr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ème</a:t>
            </a: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  Année Full Stack Java/Angular à </a:t>
            </a:r>
            <a:r>
              <a:rPr lang="fr" sz="18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Youcode</a:t>
            </a: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 -Safi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184;p19">
            <a:extLst>
              <a:ext uri="{FF2B5EF4-FFF2-40B4-BE49-F238E27FC236}">
                <a16:creationId xmlns:a16="http://schemas.microsoft.com/office/drawing/2014/main" id="{D626E793-CF95-5BA1-BC5C-FC8657A7A81D}"/>
              </a:ext>
            </a:extLst>
          </p:cNvPr>
          <p:cNvPicPr preferRelativeResize="0"/>
          <p:nvPr/>
        </p:nvPicPr>
        <p:blipFill rotWithShape="1">
          <a:blip r:embed="rId4"/>
          <a:srcRect l="41002" t="617" r="15300" b="-617"/>
          <a:stretch/>
        </p:blipFill>
        <p:spPr>
          <a:xfrm>
            <a:off x="5853448" y="0"/>
            <a:ext cx="3290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F0B7A3B3-3F57-F762-723E-C0155D0ACE64}"/>
              </a:ext>
            </a:extLst>
          </p:cNvPr>
          <p:cNvSpPr txBox="1">
            <a:spLocks/>
          </p:cNvSpPr>
          <p:nvPr/>
        </p:nvSpPr>
        <p:spPr>
          <a:xfrm>
            <a:off x="120062" y="3660079"/>
            <a:ext cx="5363700" cy="52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Software Engineer à </a:t>
            </a:r>
            <a:r>
              <a:rPr lang="fr-FR" sz="18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Capgemini</a:t>
            </a:r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 - Casablanca  </a:t>
            </a:r>
            <a:endParaRPr lang="fr-FR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0" y="-154989"/>
            <a:ext cx="21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  <a:latin typeface="Times" panose="02020603050405020304" pitchFamily="18" charset="0"/>
                <a:ea typeface="Times New Roman"/>
                <a:cs typeface="Times" panose="02020603050405020304" pitchFamily="18" charset="0"/>
                <a:sym typeface="Times New Roman"/>
              </a:rPr>
              <a:t>Sommaire</a:t>
            </a:r>
            <a:r>
              <a:rPr lang="fr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002264" y="572700"/>
            <a:ext cx="4665668" cy="164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Présentation du projet </a:t>
            </a:r>
            <a:endParaRPr sz="1900" dirty="0">
              <a:solidFill>
                <a:srgbClr val="434343"/>
              </a:solidFill>
              <a:latin typeface="Times" panose="02020603050405020304" pitchFamily="18" charset="0"/>
              <a:ea typeface="Merriweather"/>
              <a:cs typeface="Times" panose="02020603050405020304" pitchFamily="18" charset="0"/>
              <a:sym typeface="Merriweather"/>
            </a:endParaRPr>
          </a:p>
          <a:p>
            <a:pPr marL="457200" lvl="0" indent="-349250">
              <a:lnSpc>
                <a:spcPct val="115000"/>
              </a:lnSpc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Problèmatique à résoudre</a:t>
            </a:r>
            <a:endParaRPr sz="1900" dirty="0">
              <a:solidFill>
                <a:srgbClr val="434343"/>
              </a:solidFill>
              <a:latin typeface="Times" panose="02020603050405020304" pitchFamily="18" charset="0"/>
              <a:ea typeface="Merriweather"/>
              <a:cs typeface="Times" panose="02020603050405020304" pitchFamily="18" charset="0"/>
              <a:sym typeface="Merriweathe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Maquettage </a:t>
            </a:r>
            <a:endParaRPr sz="1900" dirty="0">
              <a:solidFill>
                <a:srgbClr val="434343"/>
              </a:solidFill>
              <a:latin typeface="Times" panose="02020603050405020304" pitchFamily="18" charset="0"/>
              <a:ea typeface="Merriweather"/>
              <a:cs typeface="Times" panose="02020603050405020304" pitchFamily="18" charset="0"/>
              <a:sym typeface="Merriweathe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Choix de technologies</a:t>
            </a:r>
            <a:endParaRPr sz="1900" dirty="0">
              <a:solidFill>
                <a:srgbClr val="434343"/>
              </a:solidFill>
              <a:latin typeface="Times" panose="02020603050405020304" pitchFamily="18" charset="0"/>
              <a:ea typeface="Merriweather"/>
              <a:cs typeface="Times" panose="02020603050405020304" pitchFamily="18" charset="0"/>
              <a:sym typeface="Merriweath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019467" y="2370788"/>
            <a:ext cx="4695525" cy="10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Conception et Modélisation</a:t>
            </a:r>
            <a:r>
              <a:rPr lang="fr" sz="1900" b="1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 </a:t>
            </a:r>
            <a:endParaRPr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988671" y="3607201"/>
            <a:ext cx="4618750" cy="104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Merriweather"/>
              <a:buChar char="-"/>
            </a:pPr>
            <a:r>
              <a:rPr lang="fr-MA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Présentation de la plateforme réalisée</a:t>
            </a:r>
            <a:endParaRPr sz="1900" dirty="0">
              <a:solidFill>
                <a:srgbClr val="434343"/>
              </a:solidFill>
              <a:latin typeface="Times" panose="02020603050405020304" pitchFamily="18" charset="0"/>
              <a:ea typeface="Merriweather"/>
              <a:cs typeface="Times" panose="02020603050405020304" pitchFamily="18" charset="0"/>
              <a:sym typeface="Merriweather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erriweather"/>
              <a:buChar char="-"/>
            </a:pPr>
            <a:r>
              <a:rPr lang="fr" sz="1900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Conclusion et perspectives </a:t>
            </a:r>
            <a:r>
              <a:rPr lang="fr" sz="1900" b="1" dirty="0">
                <a:solidFill>
                  <a:srgbClr val="434343"/>
                </a:solidFill>
                <a:latin typeface="Times" panose="02020603050405020304" pitchFamily="18" charset="0"/>
                <a:ea typeface="Merriweather"/>
                <a:cs typeface="Times" panose="02020603050405020304" pitchFamily="18" charset="0"/>
                <a:sym typeface="Merriweather"/>
              </a:rPr>
              <a:t> </a:t>
            </a:r>
            <a:endParaRPr sz="1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06658" y="1060742"/>
            <a:ext cx="8952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fr" sz="162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Partie 1:</a:t>
            </a:r>
            <a:endParaRPr sz="162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13382" y="2695238"/>
            <a:ext cx="8952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fr" sz="162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Partie 2:</a:t>
            </a:r>
            <a:endParaRPr sz="162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13382" y="3931638"/>
            <a:ext cx="8952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fr" sz="162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Partie 3:</a:t>
            </a:r>
            <a:endParaRPr sz="162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3</a:t>
            </a:r>
            <a:endParaRPr sz="1220" b="1" dirty="0">
              <a:solidFill>
                <a:srgbClr val="0070C0"/>
              </a:solidFill>
            </a:endParaRPr>
          </a:p>
        </p:txBody>
      </p:sp>
      <p:pic>
        <p:nvPicPr>
          <p:cNvPr id="10" name="Google Shape;184;p19">
            <a:extLst>
              <a:ext uri="{FF2B5EF4-FFF2-40B4-BE49-F238E27FC236}">
                <a16:creationId xmlns:a16="http://schemas.microsoft.com/office/drawing/2014/main" id="{508A4E01-6259-55DF-7616-DFE632331122}"/>
              </a:ext>
            </a:extLst>
          </p:cNvPr>
          <p:cNvPicPr preferRelativeResize="0"/>
          <p:nvPr/>
        </p:nvPicPr>
        <p:blipFill rotWithShape="1">
          <a:blip r:embed="rId3"/>
          <a:srcRect l="41002" t="617" r="15300" b="-617"/>
          <a:stretch/>
        </p:blipFill>
        <p:spPr>
          <a:xfrm>
            <a:off x="5853448" y="0"/>
            <a:ext cx="329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84;p19">
            <a:extLst>
              <a:ext uri="{FF2B5EF4-FFF2-40B4-BE49-F238E27FC236}">
                <a16:creationId xmlns:a16="http://schemas.microsoft.com/office/drawing/2014/main" id="{8983C1C7-94CE-98E4-3DC2-5EF9B0699ABC}"/>
              </a:ext>
            </a:extLst>
          </p:cNvPr>
          <p:cNvPicPr preferRelativeResize="0"/>
          <p:nvPr/>
        </p:nvPicPr>
        <p:blipFill rotWithShape="1">
          <a:blip r:embed="rId3"/>
          <a:srcRect t="39803" b="37375"/>
          <a:stretch/>
        </p:blipFill>
        <p:spPr>
          <a:xfrm>
            <a:off x="0" y="4211392"/>
            <a:ext cx="9144003" cy="9321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594775" y="146425"/>
            <a:ext cx="370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 :</a:t>
            </a:r>
            <a:endParaRPr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795279" y="1994052"/>
            <a:ext cx="6792685" cy="838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latin typeface="Times New Roman"/>
                <a:ea typeface="Times New Roman"/>
                <a:cs typeface="Times New Roman"/>
                <a:sym typeface="Times New Roman"/>
              </a:rPr>
              <a:t>Qu’est ce que « </a:t>
            </a:r>
            <a:r>
              <a:rPr lang="fr" sz="36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AjiDoc </a:t>
            </a:r>
            <a:r>
              <a:rPr lang="fr" sz="36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4</a:t>
            </a:r>
            <a:endParaRPr sz="122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003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00" dirty="0"/>
              <a:t>Partie 1 :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5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6" name="Google Shape;204;p22">
            <a:extLst>
              <a:ext uri="{FF2B5EF4-FFF2-40B4-BE49-F238E27FC236}">
                <a16:creationId xmlns:a16="http://schemas.microsoft.com/office/drawing/2014/main" id="{55E71E5C-9EF4-58CE-8190-C35DD02E0C46}"/>
              </a:ext>
            </a:extLst>
          </p:cNvPr>
          <p:cNvSpPr txBox="1">
            <a:spLocks/>
          </p:cNvSpPr>
          <p:nvPr/>
        </p:nvSpPr>
        <p:spPr>
          <a:xfrm>
            <a:off x="85215" y="476805"/>
            <a:ext cx="4572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MA" sz="24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Problèmes à résoudre :</a:t>
            </a:r>
          </a:p>
        </p:txBody>
      </p:sp>
      <p:sp>
        <p:nvSpPr>
          <p:cNvPr id="7" name="Google Shape;206;p22">
            <a:extLst>
              <a:ext uri="{FF2B5EF4-FFF2-40B4-BE49-F238E27FC236}">
                <a16:creationId xmlns:a16="http://schemas.microsoft.com/office/drawing/2014/main" id="{302CAAEF-E7BA-BD75-5A8D-5353BA0B0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789" y="1649611"/>
            <a:ext cx="3614789" cy="72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</a:rPr>
              <a:t>Notre plateforme propose un système qui va aider le médecin à gérer ces rendez-vous d’une manière simple et efficace</a:t>
            </a:r>
            <a:endParaRPr sz="900" dirty="0"/>
          </a:p>
        </p:txBody>
      </p:sp>
      <p:sp>
        <p:nvSpPr>
          <p:cNvPr id="11" name="Google Shape;205;p22">
            <a:extLst>
              <a:ext uri="{FF2B5EF4-FFF2-40B4-BE49-F238E27FC236}">
                <a16:creationId xmlns:a16="http://schemas.microsoft.com/office/drawing/2014/main" id="{EF66C1BE-A781-E286-D456-718A9E723E99}"/>
              </a:ext>
            </a:extLst>
          </p:cNvPr>
          <p:cNvSpPr/>
          <p:nvPr/>
        </p:nvSpPr>
        <p:spPr>
          <a:xfrm>
            <a:off x="249626" y="1724477"/>
            <a:ext cx="328800" cy="328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 dirty="0">
                <a:solidFill>
                  <a:srgbClr val="FFFFFF"/>
                </a:solidFill>
              </a:rPr>
              <a:t>1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2" name="Google Shape;207;p22">
            <a:extLst>
              <a:ext uri="{FF2B5EF4-FFF2-40B4-BE49-F238E27FC236}">
                <a16:creationId xmlns:a16="http://schemas.microsoft.com/office/drawing/2014/main" id="{9BFC4FA7-D7F7-0701-71C8-5C94AA56C625}"/>
              </a:ext>
            </a:extLst>
          </p:cNvPr>
          <p:cNvSpPr/>
          <p:nvPr/>
        </p:nvSpPr>
        <p:spPr>
          <a:xfrm>
            <a:off x="249626" y="3486313"/>
            <a:ext cx="328800" cy="328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3" name="Google Shape;209;p22">
            <a:extLst>
              <a:ext uri="{FF2B5EF4-FFF2-40B4-BE49-F238E27FC236}">
                <a16:creationId xmlns:a16="http://schemas.microsoft.com/office/drawing/2014/main" id="{DB97EE61-B45A-DEEB-0F44-DA9968F97813}"/>
              </a:ext>
            </a:extLst>
          </p:cNvPr>
          <p:cNvSpPr/>
          <p:nvPr/>
        </p:nvSpPr>
        <p:spPr>
          <a:xfrm>
            <a:off x="4837716" y="1770830"/>
            <a:ext cx="328800" cy="328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4" name="Google Shape;211;p22">
            <a:extLst>
              <a:ext uri="{FF2B5EF4-FFF2-40B4-BE49-F238E27FC236}">
                <a16:creationId xmlns:a16="http://schemas.microsoft.com/office/drawing/2014/main" id="{21C525A1-3E37-F517-D4F7-DCFB431E3C1C}"/>
              </a:ext>
            </a:extLst>
          </p:cNvPr>
          <p:cNvSpPr/>
          <p:nvPr/>
        </p:nvSpPr>
        <p:spPr>
          <a:xfrm>
            <a:off x="4837716" y="3404075"/>
            <a:ext cx="328800" cy="328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 dirty="0">
                <a:solidFill>
                  <a:srgbClr val="FFFFFF"/>
                </a:solidFill>
              </a:rPr>
              <a:t>4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5" name="Google Shape;206;p22">
            <a:extLst>
              <a:ext uri="{FF2B5EF4-FFF2-40B4-BE49-F238E27FC236}">
                <a16:creationId xmlns:a16="http://schemas.microsoft.com/office/drawing/2014/main" id="{3BE2E0D9-EFFE-46E2-3A92-7D8CC66255FF}"/>
              </a:ext>
            </a:extLst>
          </p:cNvPr>
          <p:cNvSpPr txBox="1">
            <a:spLocks/>
          </p:cNvSpPr>
          <p:nvPr/>
        </p:nvSpPr>
        <p:spPr>
          <a:xfrm>
            <a:off x="657719" y="3375457"/>
            <a:ext cx="4022881" cy="72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fr-FR" sz="12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</a:rPr>
              <a:t>Plus besoin pour le patient de se déplacer jusqu’au cabinet pour prendre un rendez-vous, notre plateforme aide les patients à prendre leur rendez-vous facilement (UI, UX) en quelques minutes</a:t>
            </a:r>
            <a:endParaRPr lang="fr-FR" sz="1200" dirty="0"/>
          </a:p>
        </p:txBody>
      </p:sp>
      <p:sp>
        <p:nvSpPr>
          <p:cNvPr id="18" name="Google Shape;210;p22">
            <a:extLst>
              <a:ext uri="{FF2B5EF4-FFF2-40B4-BE49-F238E27FC236}">
                <a16:creationId xmlns:a16="http://schemas.microsoft.com/office/drawing/2014/main" id="{4F5F58E3-E6DD-6EF1-1FA7-1FABFB5DDBF6}"/>
              </a:ext>
            </a:extLst>
          </p:cNvPr>
          <p:cNvSpPr txBox="1">
            <a:spLocks/>
          </p:cNvSpPr>
          <p:nvPr/>
        </p:nvSpPr>
        <p:spPr>
          <a:xfrm>
            <a:off x="5166517" y="3111845"/>
            <a:ext cx="3977484" cy="146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1000"/>
              </a:spcBef>
              <a:buNone/>
            </a:pPr>
            <a:r>
              <a:rPr lang="fr-MA" sz="1200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Notre plateforme adhère à l’idée de limiter les contacts physiques inutiles surtout pendant cette crise du COVID en passant par des rendez-vous programmés.</a:t>
            </a:r>
          </a:p>
        </p:txBody>
      </p:sp>
      <p:sp>
        <p:nvSpPr>
          <p:cNvPr id="19" name="Google Shape;210;p22">
            <a:extLst>
              <a:ext uri="{FF2B5EF4-FFF2-40B4-BE49-F238E27FC236}">
                <a16:creationId xmlns:a16="http://schemas.microsoft.com/office/drawing/2014/main" id="{316E71E1-5F86-9E91-B199-002B4AF1391B}"/>
              </a:ext>
            </a:extLst>
          </p:cNvPr>
          <p:cNvSpPr txBox="1">
            <a:spLocks/>
          </p:cNvSpPr>
          <p:nvPr/>
        </p:nvSpPr>
        <p:spPr>
          <a:xfrm>
            <a:off x="5166517" y="1422620"/>
            <a:ext cx="3977484" cy="146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1000"/>
              </a:spcBef>
              <a:buNone/>
            </a:pPr>
            <a:r>
              <a:rPr lang="fr-MA" sz="1200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Les transactions par carte bancaire sont désormais possible sur notre plateforme, ce qui permet d’offrir une meilleure flexibilité au patient.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6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26465" y="673822"/>
            <a:ext cx="47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800" b="1" dirty="0">
                <a:solidFill>
                  <a:srgbClr val="0070C0"/>
                </a:solidFill>
              </a:rPr>
              <a:t>Maquettage:</a:t>
            </a:r>
            <a:endParaRPr sz="4800" b="1" dirty="0">
              <a:solidFill>
                <a:srgbClr val="0070C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46" y="1716329"/>
            <a:ext cx="3373500" cy="2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FA09C5C0-4EF9-E605-8C94-FE9F7FA8EABF}"/>
              </a:ext>
            </a:extLst>
          </p:cNvPr>
          <p:cNvPicPr preferRelativeResize="0"/>
          <p:nvPr/>
        </p:nvPicPr>
        <p:blipFill rotWithShape="1">
          <a:blip r:embed="rId4"/>
          <a:srcRect l="41002" t="617" r="15300" b="-617"/>
          <a:stretch/>
        </p:blipFill>
        <p:spPr>
          <a:xfrm>
            <a:off x="5853448" y="0"/>
            <a:ext cx="329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847422" y="-78312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 b="1" dirty="0">
                <a:solidFill>
                  <a:srgbClr val="0070C0"/>
                </a:solidFill>
              </a:rPr>
              <a:t>Choix de technologies :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59229" y="636814"/>
            <a:ext cx="7549696" cy="3705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" sz="2400" dirty="0">
                <a:solidFill>
                  <a:srgbClr val="0070C0"/>
                </a:solidFill>
              </a:rPr>
              <a:t>Frontend:   </a:t>
            </a:r>
            <a:r>
              <a:rPr lang="fr" sz="2400" dirty="0"/>
              <a:t>-  </a:t>
            </a:r>
            <a:r>
              <a:rPr lang="fr-MA" sz="2400" dirty="0"/>
              <a:t>Angular 13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               </a:t>
            </a:r>
            <a:br>
              <a:rPr lang="fr" sz="2400" dirty="0"/>
            </a:br>
            <a:r>
              <a:rPr lang="fr" sz="2400" dirty="0"/>
              <a:t>                 -  </a:t>
            </a:r>
            <a:r>
              <a:rPr lang="fr-MA" sz="2400" dirty="0"/>
              <a:t>Tailwind CSS   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2400" dirty="0"/>
            </a:br>
            <a:r>
              <a:rPr lang="fr" sz="2400" dirty="0"/>
              <a:t>  </a:t>
            </a:r>
            <a:endParaRPr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" sz="2400" dirty="0">
                <a:solidFill>
                  <a:srgbClr val="0070C0"/>
                </a:solidFill>
              </a:rPr>
              <a:t>Backend :  </a:t>
            </a:r>
            <a:r>
              <a:rPr lang="fr" sz="2400" dirty="0">
                <a:solidFill>
                  <a:schemeClr val="tx1"/>
                </a:solidFill>
              </a:rPr>
              <a:t>- </a:t>
            </a:r>
            <a:r>
              <a:rPr lang="fr-MA" sz="2400" dirty="0"/>
              <a:t>SpringBoot 17 </a:t>
            </a:r>
            <a:br>
              <a:rPr lang="fr-MA" sz="2400" dirty="0"/>
            </a:br>
            <a:br>
              <a:rPr lang="fr-MA" sz="2400" dirty="0"/>
            </a:br>
            <a:endParaRPr sz="2400"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" sz="2400" dirty="0">
                <a:solidFill>
                  <a:srgbClr val="0070C0"/>
                </a:solidFill>
              </a:rPr>
              <a:t>Gestion de base de donnée : </a:t>
            </a:r>
            <a:r>
              <a:rPr lang="fr" sz="2400" dirty="0"/>
              <a:t>PostgreSQL </a:t>
            </a:r>
            <a:endParaRPr sz="2400"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7</a:t>
            </a:r>
            <a:endParaRPr sz="1220" b="1" dirty="0">
              <a:solidFill>
                <a:srgbClr val="0070C0"/>
              </a:solidFill>
            </a:endParaRPr>
          </a:p>
        </p:txBody>
      </p:sp>
      <p:pic>
        <p:nvPicPr>
          <p:cNvPr id="5" name="Image 4" descr="Angular Icon Logo PNG Transparent – Brands Logos">
            <a:extLst>
              <a:ext uri="{FF2B5EF4-FFF2-40B4-BE49-F238E27FC236}">
                <a16:creationId xmlns:a16="http://schemas.microsoft.com/office/drawing/2014/main" id="{2AFE6D36-FC66-A5DD-20A7-21DAD8CCD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24" y="636814"/>
            <a:ext cx="598635" cy="63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Tailwind – Laravel">
            <a:extLst>
              <a:ext uri="{FF2B5EF4-FFF2-40B4-BE49-F238E27FC236}">
                <a16:creationId xmlns:a16="http://schemas.microsoft.com/office/drawing/2014/main" id="{9E7C2BEE-3AC0-EAED-61F3-E820B9A5D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97" y="1277012"/>
            <a:ext cx="1371600" cy="705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Développer une API REST avec Spring Boot - Atomrace">
            <a:extLst>
              <a:ext uri="{FF2B5EF4-FFF2-40B4-BE49-F238E27FC236}">
                <a16:creationId xmlns:a16="http://schemas.microsoft.com/office/drawing/2014/main" id="{33C00496-025A-5EAE-5909-8266FE85AF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15" y="2403934"/>
            <a:ext cx="1474164" cy="70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Qu'est ce que PostgreSQL?">
            <a:extLst>
              <a:ext uri="{FF2B5EF4-FFF2-40B4-BE49-F238E27FC236}">
                <a16:creationId xmlns:a16="http://schemas.microsoft.com/office/drawing/2014/main" id="{51E37B64-A5FD-7C28-F657-70DF14CEF4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18" y="3552933"/>
            <a:ext cx="1695450" cy="69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426665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dirty="0">
                <a:solidFill>
                  <a:srgbClr val="0070C0"/>
                </a:solidFill>
              </a:rPr>
              <a:t>8</a:t>
            </a:r>
            <a:endParaRPr sz="1220" b="1" dirty="0">
              <a:solidFill>
                <a:srgbClr val="0070C0"/>
              </a:solidFill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60600" y="832175"/>
            <a:ext cx="8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800" b="1" dirty="0">
                <a:solidFill>
                  <a:srgbClr val="0070C0"/>
                </a:solidFill>
              </a:rPr>
              <a:t>Conception et Modélisation </a:t>
            </a:r>
            <a:endParaRPr sz="4800" b="1" dirty="0">
              <a:solidFill>
                <a:srgbClr val="0070C0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3092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2037"/>
              <a:t>Partie 2 :</a:t>
            </a:r>
            <a:endParaRPr sz="2037"/>
          </a:p>
        </p:txBody>
      </p:sp>
      <p:pic>
        <p:nvPicPr>
          <p:cNvPr id="133" name="Google Shape;133;p21" descr="UML (informatique) — Wikipé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601" y="1810875"/>
            <a:ext cx="3155875" cy="23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508307" y="4843600"/>
            <a:ext cx="4611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MA" sz="1220" b="1" dirty="0">
                <a:solidFill>
                  <a:srgbClr val="0070C0"/>
                </a:solidFill>
              </a:rPr>
              <a:t>9</a:t>
            </a:r>
            <a:endParaRPr sz="122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825093" y="777632"/>
            <a:ext cx="3855164" cy="1255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 dirty="0">
                <a:solidFill>
                  <a:srgbClr val="0070C0"/>
                </a:solidFill>
              </a:rPr>
              <a:t>Diagramme de cas d’utilisation      « visiteur et patient »</a:t>
            </a: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01161E-0B7C-0A56-8D3E-C42C83CF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5" y="0"/>
            <a:ext cx="44223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4;p19">
            <a:extLst>
              <a:ext uri="{FF2B5EF4-FFF2-40B4-BE49-F238E27FC236}">
                <a16:creationId xmlns:a16="http://schemas.microsoft.com/office/drawing/2014/main" id="{7639042A-202A-AFBE-E8AB-24FACC7F1CC5}"/>
              </a:ext>
            </a:extLst>
          </p:cNvPr>
          <p:cNvPicPr preferRelativeResize="0"/>
          <p:nvPr/>
        </p:nvPicPr>
        <p:blipFill rotWithShape="1">
          <a:blip r:embed="rId4"/>
          <a:srcRect l="49683" r="23622"/>
          <a:stretch/>
        </p:blipFill>
        <p:spPr>
          <a:xfrm>
            <a:off x="7968343" y="0"/>
            <a:ext cx="11756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318</Words>
  <Application>Microsoft Office PowerPoint</Application>
  <PresentationFormat>Affichage à l'écran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Times New Roman</vt:lpstr>
      <vt:lpstr>Roboto</vt:lpstr>
      <vt:lpstr>Wingdings</vt:lpstr>
      <vt:lpstr>Times</vt:lpstr>
      <vt:lpstr>Calibri</vt:lpstr>
      <vt:lpstr>Merriweather</vt:lpstr>
      <vt:lpstr>Arial</vt:lpstr>
      <vt:lpstr>Simple Light</vt:lpstr>
      <vt:lpstr>1</vt:lpstr>
      <vt:lpstr>LOUBNA SOUSSI</vt:lpstr>
      <vt:lpstr>Sommaire :</vt:lpstr>
      <vt:lpstr>Présentation du projet :</vt:lpstr>
      <vt:lpstr>Partie 1 :</vt:lpstr>
      <vt:lpstr>6</vt:lpstr>
      <vt:lpstr>Choix de technologies :</vt:lpstr>
      <vt:lpstr>8</vt:lpstr>
      <vt:lpstr>9 </vt:lpstr>
      <vt:lpstr>10 </vt:lpstr>
      <vt:lpstr>11 </vt:lpstr>
      <vt:lpstr>12 </vt:lpstr>
      <vt:lpstr>13 </vt:lpstr>
      <vt:lpstr>Présentation du solution </vt:lpstr>
      <vt:lpstr>15</vt:lpstr>
      <vt:lpstr>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admin</dc:creator>
  <cp:lastModifiedBy>loubna soussi</cp:lastModifiedBy>
  <cp:revision>9</cp:revision>
  <dcterms:modified xsi:type="dcterms:W3CDTF">2022-06-24T13:07:09Z</dcterms:modified>
</cp:coreProperties>
</file>