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8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2" d="100"/>
          <a:sy n="92" d="100"/>
        </p:scale>
        <p:origin x="20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2209800"/>
            <a:ext cx="6400800" cy="2971800"/>
          </a:xfrm>
        </p:spPr>
        <p:txBody>
          <a:bodyPr/>
          <a:lstStyle/>
          <a:p>
            <a:r>
              <a:rPr lang="en-US" dirty="0"/>
              <a:t>An introduction</a:t>
            </a:r>
            <a:br>
              <a:rPr lang="en-US" dirty="0"/>
            </a:br>
            <a:r>
              <a:rPr lang="en-US" dirty="0"/>
              <a:t>to web programming</a:t>
            </a:r>
            <a:br>
              <a:rPr lang="en-US" dirty="0"/>
            </a:br>
            <a:r>
              <a:rPr lang="en-US" dirty="0"/>
              <a:t>with ASP.NET Core MVC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0F4B-4B6F-47C1-AFC8-AECF8C94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F82F-B9F7-4247-BAB4-BBD16957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MVC (Model-View-Controller) pattern</a:t>
            </a:r>
          </a:p>
        </p:txBody>
      </p:sp>
      <p:pic>
        <p:nvPicPr>
          <p:cNvPr id="7" name="Content Placeholder 6" descr="Refer to page 11 in textbook">
            <a:extLst>
              <a:ext uri="{FF2B5EF4-FFF2-40B4-BE49-F238E27FC236}">
                <a16:creationId xmlns:a16="http://schemas.microsoft.com/office/drawing/2014/main" id="{CEA6523A-00D8-4063-BE32-761284FECE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1219200"/>
            <a:ext cx="7386026" cy="15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42C4-5276-4592-84F5-415FCD8C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5C9-5BFA-4703-BDA6-E02AB943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385-C78E-40D4-8C3B-CE4A1E3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1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89E3-117C-4863-BE7B-4598C5E6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Components of the MVC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8A8E1-90B2-450E-A872-C3C57A2C2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the code that provides the data access and business logic.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the code that generates the user interface and presents it to the user.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the code that receives requests from users, gets the appropriate data and stores it in the model, and passes the model to the appropriate view.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40DD-A923-4460-AE00-41BD37F0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DAB-527E-40F0-9517-56DBBA95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5722-7E69-4A9F-B78B-6AD4D6D9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3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8C4C-1F46-4E0A-ADB3-C5B210FE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Benefits of the MVC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6D094-E27B-41CA-9852-86624304A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Makes it easier to have different members of a team work on different components.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Makes it possible to automate testing of individual components.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Makes it possible to swap out one component for another component.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Makes the app easier to maintain.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Drawbacks of the MVC pattern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Requires more work to set up.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C7B6-CF95-44F7-A44C-F14F992A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882C-03A9-4F2C-8BFB-4F96FA8C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44C1-8653-40D0-B1F7-7A942177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9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6B33-D5F9-4EB7-8FC6-D9837B88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ASP.NET Web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3D4E-E185-41F7-A6A1-B40E328EC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Released in 2002.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Provides for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Rapid Application Development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by letting developers build web pages by working with a design surface in a way that’s similar to Windows Forms.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Has many problems including poor performance, inadequate separation of concerns, lack of support for automated testing, and limited control over the HTML/CSS/JavaScript that’s returned to the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Uses the ASP.NET Framework, which is proprietary and only runs on Windows.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6AD0-ABCB-4F4A-8111-1BA7CDF2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F69D-8791-42DA-B59E-4DCB02BC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D76A8-B363-470C-A770-5EC3AFF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4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01C-44E4-4B7B-BE6B-0571EF89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57049-1F9E-4B75-9BEE-4C2C4D229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Released in 2007.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Uses the MVC pattern that’s used by many other web development platforms.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Fixes many of the perceived problems with web forms to provide better performance, separation of concerns, support for automated testing, and a high degree of control over the HTML/CSS/JavaScript that’s returned to the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Uses the same proprietary, Windows-only ASP.NET Framework as Web Forms.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E855-3C21-4510-991F-9601CFE0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CE643-CFEA-4E25-88C6-75B7C8F1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D858-79F0-4317-9492-C3475E30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0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880C-E49F-4777-9E65-E222EFE9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ASP.NET Core 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5021-E4B8-4E70-B384-1B62AE4C1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Released in 2015.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Uses a service to implement the MVC pattern that’s used by many other web development platforms.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Provides all of the functionality of ASP.NET MVC but with better performance, more modularity, and cleaner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built on the open-source ASP.NET Core platform that can run on multiple platforms including Windows, macOS, and Linux.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BBB0-548F-4164-9755-7204E750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C411-49C2-41A3-8350-252F1CBB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3DE1-8006-4ADE-B482-F685958E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6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0CCA-3D53-464C-8ECF-FDEF20B0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web components of .NET and .NET Core</a:t>
            </a:r>
          </a:p>
        </p:txBody>
      </p:sp>
      <p:pic>
        <p:nvPicPr>
          <p:cNvPr id="7" name="Content Placeholder 6" descr="Refer to page 15 in textbook">
            <a:extLst>
              <a:ext uri="{FF2B5EF4-FFF2-40B4-BE49-F238E27FC236}">
                <a16:creationId xmlns:a16="http://schemas.microsoft.com/office/drawing/2014/main" id="{7210198D-0B9E-48FA-8385-1EF3836E6B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7424256" cy="2057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EEB0-96DC-4F98-A7E7-276652BC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8AF7-8A52-440B-8762-2D5D4FF5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57A8-8C0C-4C13-BDB7-03E30F72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8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08F6-46FC-4257-A8A1-896DC3F9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8879"/>
            <a:ext cx="7315200" cy="738664"/>
          </a:xfrm>
        </p:spPr>
        <p:txBody>
          <a:bodyPr/>
          <a:lstStyle/>
          <a:p>
            <a:r>
              <a:rPr lang="en-US" dirty="0"/>
              <a:t>A request that makes it through all middleware</a:t>
            </a:r>
            <a:br>
              <a:rPr lang="en-US" dirty="0"/>
            </a:br>
            <a:r>
              <a:rPr lang="en-US" dirty="0"/>
              <a:t>in the pipeline</a:t>
            </a:r>
          </a:p>
        </p:txBody>
      </p:sp>
      <p:pic>
        <p:nvPicPr>
          <p:cNvPr id="7" name="Content Placeholder 6" descr="Refer to page 17 in textbook">
            <a:extLst>
              <a:ext uri="{FF2B5EF4-FFF2-40B4-BE49-F238E27FC236}">
                <a16:creationId xmlns:a16="http://schemas.microsoft.com/office/drawing/2014/main" id="{92638884-FFCD-4DCD-9AE6-235AF4B6CE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626356"/>
            <a:ext cx="7315200" cy="14978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E27B-5740-4CF5-9236-9065B952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168E-D389-4EB6-9C26-3B042D59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E5E5-40FB-47B3-93E3-DEAB19D3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76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8326-AE0D-4B1E-A21F-7DF7D2D4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0602"/>
            <a:ext cx="7315200" cy="738664"/>
          </a:xfrm>
        </p:spPr>
        <p:txBody>
          <a:bodyPr/>
          <a:lstStyle/>
          <a:p>
            <a:r>
              <a:rPr lang="en-US" dirty="0"/>
              <a:t>A request that’s short circuited </a:t>
            </a:r>
            <a:br>
              <a:rPr lang="en-US" dirty="0"/>
            </a:br>
            <a:r>
              <a:rPr lang="en-US" dirty="0"/>
              <a:t>by a middleware component in the pipeline</a:t>
            </a:r>
          </a:p>
        </p:txBody>
      </p:sp>
      <p:pic>
        <p:nvPicPr>
          <p:cNvPr id="7" name="Content Placeholder 6" descr="Refer to page 17 in textbook">
            <a:extLst>
              <a:ext uri="{FF2B5EF4-FFF2-40B4-BE49-F238E27FC236}">
                <a16:creationId xmlns:a16="http://schemas.microsoft.com/office/drawing/2014/main" id="{C71022FD-5C6C-4FD1-814C-81951A8E20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690932"/>
            <a:ext cx="7391400" cy="15094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B4BD-A5B5-4F2B-92ED-EE6B99F1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97E1-A980-4378-94A5-64205C7B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E44C-F994-4074-87B0-3BC5BB4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0707-EC4F-45F1-AD03-26709BF4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Middleware can…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4876-EB13-40E5-9DEC-8A5186A43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Generate the content for a response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Edit the content of a request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Edit the content of a response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Short circuit a request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AE55-BCFC-4F52-9601-ABEE4CB7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0FED-5112-4E92-B668-8B523EA5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A4F4-8FFF-4A77-9A5D-2059E8B7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D013-09E4-473F-8B9B-D2334D3A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23C2-C236-44F6-B28E-87FFD3D35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four components of a URL.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static and dynamic web pages, with the focus on the web server, application server, and database server.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terms: HTTP request, HTTP response, and round trip.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model, view, and controller of the MVC pattern.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using the MVC pattern can improve app development.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programming models that can be used for developing ASP.NET apps.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.NET Framework and .NET Core.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4D87-D3F6-42EC-B400-8AF2DE67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11ED-3AAA-4B18-B68F-1AE5CE76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AC15-3AC6-428F-AFE8-3B1C8FA4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50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BA99-5E49-4E27-BA98-ECD0D93D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Why state is difficult to track in a web app</a:t>
            </a:r>
          </a:p>
        </p:txBody>
      </p:sp>
      <p:pic>
        <p:nvPicPr>
          <p:cNvPr id="7" name="Content Placeholder 6" descr="Refer to page 19 in textbook">
            <a:extLst>
              <a:ext uri="{FF2B5EF4-FFF2-40B4-BE49-F238E27FC236}">
                <a16:creationId xmlns:a16="http://schemas.microsoft.com/office/drawing/2014/main" id="{5BE07AAF-0910-47AB-B345-F749BF270E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2812" y="1219200"/>
            <a:ext cx="6997699" cy="3276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3FF2-383A-4300-9285-1CC18F20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9DCD-CA92-4010-8DE0-94016412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A9DF-BA8E-4C4B-B376-5E05CF5C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76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7DEA-1BA4-4E90-AD97-3CFEA5F8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State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E38D-A873-4749-85DF-999B456374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refers to the current status of the properties, variables, and other data maintained by an app for a single user.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 is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stateless protocol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That means that it doesn’t keep track of state between round trips. Once a browser makes a request and receives a response, the app terminates and its state is lost.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0BB9-D48A-4EA9-9339-BD446480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4184B-0649-41E3-AE7F-1077FB10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454C-562A-461F-A7C3-295AFC9D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1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AA12-6C8D-4C3F-B9F5-A18AF31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Visual Studio with an ASP.NET Core MVC app</a:t>
            </a:r>
          </a:p>
        </p:txBody>
      </p:sp>
      <p:pic>
        <p:nvPicPr>
          <p:cNvPr id="7" name="Content Placeholder 6" descr="Refer to page 21 in textbook">
            <a:extLst>
              <a:ext uri="{FF2B5EF4-FFF2-40B4-BE49-F238E27FC236}">
                <a16:creationId xmlns:a16="http://schemas.microsoft.com/office/drawing/2014/main" id="{92A07A56-FE08-4B34-B837-E1B9243746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0149" y="1028699"/>
            <a:ext cx="6456051" cy="48871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F9BB-9A30-4CE1-A506-DBCB088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7F29-309B-4E49-AEE9-8AB53EE3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912E-25D4-41D4-8B2A-E3F96291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8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341-44FE-4603-8262-821E83E6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Features of Visual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A1CDB-DB49-4B39-86C3-706FA7363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IntelliSense code completion makes it easy to enter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Automatic compilation allows you to compile and run an app with a single keystroke.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Integrated debugger makes it easy to find and fix bugs.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Runs on Windows and macOS.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FD2E-EBE5-4C0B-9FC0-32CBCB6D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DC89-8D82-491E-B877-9F7EFFF1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C7BB-539D-4F86-98A3-E85AFEFE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48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19CA-CD41-4B33-9B5D-8A87A14C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VS Code with an ASP.NET Core MVC app</a:t>
            </a:r>
          </a:p>
        </p:txBody>
      </p:sp>
      <p:pic>
        <p:nvPicPr>
          <p:cNvPr id="7" name="Content Placeholder 6" descr="Refer to page 23 in textbook">
            <a:extLst>
              <a:ext uri="{FF2B5EF4-FFF2-40B4-BE49-F238E27FC236}">
                <a16:creationId xmlns:a16="http://schemas.microsoft.com/office/drawing/2014/main" id="{46A3DCCB-9611-4A2E-A67E-8CD28F73E3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97" y="1028700"/>
            <a:ext cx="6514094" cy="49149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8A72-232A-42EC-B0C2-6D85DDBB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B493-EFED-4619-B65B-7D9F173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08DD-A094-4B4D-B5A9-BC3F5A55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33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5040-23A4-43B7-8707-D0A8C10A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Features of Visual Studio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282E-836B-4076-8FA6-C8A9C36CE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IntelliSense code completion makes it easy to enter code.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Automatic compilation allows you to compile and run an app with a single keystroke.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Integrated debugger makes it easy to find and fix bugs.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Runs everywhere (Windows, macOS, and Linux).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1C53-B35D-4560-866D-A4E82433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BA2D-D70C-416C-BE42-324C216F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ADEC-E5EB-4D7D-BE33-B3609475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2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C6A-6E00-4D86-B1AA-7711CD5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folders and files for a web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D7FF0-36D0-41C1-9F91-62141B9B7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/Home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Detail.cshthml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wwwroot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custom.css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/images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custom.js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/lib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1B7C-417F-4A19-9874-F67DABD2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33CD-8773-47A5-B315-E69B024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B10E-6464-4582-9D0F-2FE6C254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7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FD10-CDB0-48E1-A534-AF7E840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Some naming conventions </a:t>
            </a:r>
            <a:br>
              <a:rPr lang="en-US" dirty="0"/>
            </a:br>
            <a:r>
              <a:rPr lang="en-US" dirty="0"/>
              <a:t>for an ASP.NET Core MVC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8D56-4D07-4422-A917-686D60383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049" y="1524000"/>
            <a:ext cx="7391400" cy="4474006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 controller classes should be stored in a folder named Controllers or one of its subfolders.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 model classes should be stored in a folder named Models or one of its subfolders.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 view files should be stored in a folder named Views or one of its subfolders.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 static files such as image files, CSS files, and JavaScript files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shold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be stored in a folder named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wwwroot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one of its subfolders.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 controller classes should have a suffix of “Controller”.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730B-523A-4C12-B9B8-574B8A61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41EC-C3AE-4969-82D3-3B860ECE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DEFB-4B69-4C4A-B651-9A359CD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0045-B9B8-40B4-9A95-62F8FB05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a model class named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81A36-9613-4FC1-BFEC-7B9C534D9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Slug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96A1-86F4-4F34-9CD6-9A347DB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9820-321A-4104-89F3-5A28FB68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3DDB3-A1BC-4B6A-866F-40364B85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6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3B1D-325C-4E4C-8C51-AF680AD4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ProductController</a:t>
            </a:r>
            <a:r>
              <a:rPr lang="en-US" dirty="0"/>
              <a:t>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58AE-68D3-4A90-9184-7FF53F450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List&lt;Product&gt; products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DB.GetProducts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C04E-5DE6-4853-8E5F-F5F17049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E0AB-D8BE-4F9D-815C-C4160AA7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BDD8-896E-4A4A-BCBF-8D298C5D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0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6D7D-32B9-47D5-8F7C-AD8482E2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14F3E-ABD4-4AAA-B726-FFB8CC326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an ASP.NET Core app allows a developer to configure the middleware components in the HTTP request and response pipeline.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state and describe why it’s hard to track in a web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Visual Studio IDE and the code editor known as Visual Studio Code.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coding by convention works and how it can benefit developers.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7989-100D-4DEA-BD8D-AEDC6D7E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6B59-4EBB-46F8-866E-93F20455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00E2E-51A3-4A30-8ABA-563B381D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7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07BF-E3B0-49E6-B615-4773C7D6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Product/</a:t>
            </a:r>
            <a:r>
              <a:rPr lang="en-US" dirty="0" err="1"/>
              <a:t>Detail.cshtml</a:t>
            </a:r>
            <a:r>
              <a:rPr lang="en-US" dirty="0"/>
              <a:t> 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BF2D-FD7D-41F4-BDC3-DB09B0761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&lt;td&gt;ID&lt;/td&gt;&lt;td&gt;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&lt;td&gt;Name&lt;/td&gt;&lt;td&gt;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&lt;td&gt;Price&lt;/td&gt;&lt;td&gt;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-primary"&gt;Home&lt;/a&gt;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3AE9-1137-48CB-87AD-CD0B275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764B-4168-42B7-A2AA-76ADB8E2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D62F-7B27-4221-99E8-4F9EFCF9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74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A77A-5723-42C9-91B2-11D9C847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displayed in a browser</a:t>
            </a:r>
          </a:p>
        </p:txBody>
      </p:sp>
      <p:pic>
        <p:nvPicPr>
          <p:cNvPr id="7" name="Content Placeholder 6" descr="Refer to page 29 in textbook">
            <a:extLst>
              <a:ext uri="{FF2B5EF4-FFF2-40B4-BE49-F238E27FC236}">
                <a16:creationId xmlns:a16="http://schemas.microsoft.com/office/drawing/2014/main" id="{A3FAAC3D-59C3-4148-84E3-FD54EF5523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3000"/>
            <a:ext cx="7315201" cy="32428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8990-821A-489E-8B84-CFCAD66A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2F17-256B-4A82-ACB9-457FB940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A2C0-C160-4C9A-B18F-1DE15F7C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88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B51F-2602-4481-93C7-3EAF71F9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Startup.cs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B3D4-4547-4B94-8AD1-76D89EB3B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Microsoft.Extensions.DependencyInjection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Startup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Configure(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IApplicationBuilder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app.UseDeveloperExceptionPage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app.UseStaticFiles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B8AF-CE3C-4398-8E35-DDEC712D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1C3D-A2F6-4703-9ADA-CB8FE445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03AF-55B7-4A9A-AE5F-88DBB67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28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6769-64E1-4BFC-8BAF-2C7506AC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How request URLs map to controllers and actions by default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275AD-D6A0-4123-BA0D-AE721455E0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1559986"/>
            <a:ext cx="6858000" cy="2097614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1371600" algn="l"/>
                <a:tab pos="4225925" algn="l"/>
                <a:tab pos="5832475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Controller	Action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225925" algn="l"/>
                <a:tab pos="58324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	Home	Index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225925" algn="l"/>
                <a:tab pos="58324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http://localhost/Home	Home	Index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225925" algn="l"/>
                <a:tab pos="58324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http://localhost/Home/About	Home	About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225925" algn="l"/>
                <a:tab pos="58324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http://localhost/Product/List	Product	List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225925" algn="l"/>
                <a:tab pos="58324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http://localhost/Product/Detail	Product	Detail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7930-DDDB-4247-95D7-DDAC29EA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208E4-194A-4ED6-B799-AF7A8E9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8C59-DFBD-4DE3-9F24-AE94B4E2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3BA4-3C3D-4B2B-9DCD-7661473C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components of a web app</a:t>
            </a:r>
          </a:p>
        </p:txBody>
      </p:sp>
      <p:pic>
        <p:nvPicPr>
          <p:cNvPr id="7" name="Content Placeholder 6" descr="Refer to page 5 in textbook">
            <a:extLst>
              <a:ext uri="{FF2B5EF4-FFF2-40B4-BE49-F238E27FC236}">
                <a16:creationId xmlns:a16="http://schemas.microsoft.com/office/drawing/2014/main" id="{3BD8951D-FAE1-4156-904C-14E0ECF2DF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994320"/>
            <a:ext cx="6505474" cy="39586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9013-5749-4AA6-A2CA-EE78CE7D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E9923-6673-49B1-B083-8295AAC9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20F9C-72EF-458F-8EDF-040C993C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0D50-1BA7-4849-8780-65C69C73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components of an HTTP URL</a:t>
            </a:r>
          </a:p>
        </p:txBody>
      </p:sp>
      <p:pic>
        <p:nvPicPr>
          <p:cNvPr id="7" name="Content Placeholder 6" descr="Refer to page 5 in textbook">
            <a:extLst>
              <a:ext uri="{FF2B5EF4-FFF2-40B4-BE49-F238E27FC236}">
                <a16:creationId xmlns:a16="http://schemas.microsoft.com/office/drawing/2014/main" id="{B414D313-6175-4959-AD89-128F370666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8164" y="1143000"/>
            <a:ext cx="6547671" cy="7254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38B9B-C8B1-4991-9267-DFD8CD30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9214-FA3C-4A68-BBFB-B0E7C4C8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EF5E-C770-4EE6-B1B1-A3A03038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76F4-5FF5-4C80-B095-416D5307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a web server processes a static web page</a:t>
            </a:r>
          </a:p>
        </p:txBody>
      </p:sp>
      <p:pic>
        <p:nvPicPr>
          <p:cNvPr id="7" name="Content Placeholder 6" descr="Refer to page 7 in textbook">
            <a:extLst>
              <a:ext uri="{FF2B5EF4-FFF2-40B4-BE49-F238E27FC236}">
                <a16:creationId xmlns:a16="http://schemas.microsoft.com/office/drawing/2014/main" id="{0850A5C1-0DC1-4AD8-808A-151A5C7CE9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1053" y="1143000"/>
            <a:ext cx="6769457" cy="2286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87EF-B33D-40AC-97D5-BBC8A1F2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A616-5847-4169-BFCC-B0E65494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FA1D-8628-4873-A2D3-D129D4D0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0801-2B63-4B74-99D0-435C6C4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simple HTTP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69C26-4347-493E-95F5-C177D4964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/ HTTP/1.1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Host: www.example.com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HTTP response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HTTP/1.1 200 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Content-Type: text/html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Content-Length: 136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Server: Apache/2.2.3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&lt;title&gt;Example Web Page&lt;/title&gt;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&lt;p&gt;This is a sample web page&lt;/p&gt;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D4B0-2887-4B74-9631-6119ABE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6AC7-0FE7-4323-B18F-5D340AA5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53B-B3C1-4F60-979B-6D7E293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D298-4E5F-430F-9C73-CE21F143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protocols that web apps depend upon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CF30-2DE9-4964-80A0-1620F3237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Hypertext Transfer Protocol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is the protocol that web browsers and web servers use to communicate. It sets the specifications for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Hypertext Transfer Protocol Secure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is an extension of the Hypertext Transfer Protocol (HTTP). It is used for secure communication over a network.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Transmission Control Protocol/Internet Protocol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TCP/IP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is a suite of protocols that let two computers communicate over a network.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D4D7-A56B-4FC3-9AAA-B5230E92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6E5A-4630-46BA-ABD5-28FB8759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EC1DE-2B1F-4628-B777-ECB57488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4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A36B-C116-4488-9E72-1FFDF845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a web server processes a dynamic web page</a:t>
            </a:r>
          </a:p>
        </p:txBody>
      </p:sp>
      <p:pic>
        <p:nvPicPr>
          <p:cNvPr id="7" name="Content Placeholder 6" descr="Refer to page 9 in textbook">
            <a:extLst>
              <a:ext uri="{FF2B5EF4-FFF2-40B4-BE49-F238E27FC236}">
                <a16:creationId xmlns:a16="http://schemas.microsoft.com/office/drawing/2014/main" id="{D82895E0-2201-498E-B916-5E37DAA90D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2278" y="1219200"/>
            <a:ext cx="7307794" cy="1600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C45F-CEB7-40F1-AD88-5F35E42C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FC47-A1E2-489E-86C3-2205031E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C136-BE90-44A0-8EF7-341A3C5C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8101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493</TotalTime>
  <Words>2076</Words>
  <Application>Microsoft Office PowerPoint</Application>
  <PresentationFormat>On-screen Show (4:3)</PresentationFormat>
  <Paragraphs>343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</vt:lpstr>
      <vt:lpstr>Objectives (part 1)</vt:lpstr>
      <vt:lpstr>Objectives (part 2)</vt:lpstr>
      <vt:lpstr>The components of a web app</vt:lpstr>
      <vt:lpstr>The components of an HTTP URL</vt:lpstr>
      <vt:lpstr>How a web server processes a static web page</vt:lpstr>
      <vt:lpstr>A simple HTTP request</vt:lpstr>
      <vt:lpstr>Three protocols that web apps depend upon</vt:lpstr>
      <vt:lpstr>How a web server processes a dynamic web page</vt:lpstr>
      <vt:lpstr>The MVC (Model-View-Controller) pattern</vt:lpstr>
      <vt:lpstr>Components of the MVC pattern</vt:lpstr>
      <vt:lpstr>Benefits of the MVC pattern</vt:lpstr>
      <vt:lpstr>ASP.NET Web Forms</vt:lpstr>
      <vt:lpstr>ASP.NET MVC</vt:lpstr>
      <vt:lpstr>ASP.NET Core MVC</vt:lpstr>
      <vt:lpstr>Some web components of .NET and .NET Core</vt:lpstr>
      <vt:lpstr>A request that makes it through all middleware in the pipeline</vt:lpstr>
      <vt:lpstr>A request that’s short circuited  by a middleware component in the pipeline</vt:lpstr>
      <vt:lpstr>Middleware can…</vt:lpstr>
      <vt:lpstr>Why state is difficult to track in a web app</vt:lpstr>
      <vt:lpstr>State concepts</vt:lpstr>
      <vt:lpstr>Visual Studio with an ASP.NET Core MVC app</vt:lpstr>
      <vt:lpstr>Features of Visual Studio</vt:lpstr>
      <vt:lpstr>VS Code with an ASP.NET Core MVC app</vt:lpstr>
      <vt:lpstr>Features of Visual Studio Code</vt:lpstr>
      <vt:lpstr>Some of the folders and files for a web app</vt:lpstr>
      <vt:lpstr>Some naming conventions  for an ASP.NET Core MVC app</vt:lpstr>
      <vt:lpstr>The code for a model class named Product</vt:lpstr>
      <vt:lpstr>The code for the ProductController class </vt:lpstr>
      <vt:lpstr>The code for the Product/Detail.cshtml view </vt:lpstr>
      <vt:lpstr>The view displayed in a browser</vt:lpstr>
      <vt:lpstr>The Startup.cs file</vt:lpstr>
      <vt:lpstr>How request URLs map to controllers and actions by default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Anne Boehm</dc:creator>
  <cp:lastModifiedBy>Anne Boehm</cp:lastModifiedBy>
  <cp:revision>17</cp:revision>
  <cp:lastPrinted>2016-01-14T23:03:16Z</cp:lastPrinted>
  <dcterms:created xsi:type="dcterms:W3CDTF">2019-12-10T20:21:45Z</dcterms:created>
  <dcterms:modified xsi:type="dcterms:W3CDTF">2019-12-20T19:05:43Z</dcterms:modified>
</cp:coreProperties>
</file>