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6"/>
  </p:notesMasterIdLst>
  <p:handoutMasterIdLst>
    <p:handoutMasterId r:id="rId57"/>
  </p:handoutMasterIdLst>
  <p:sldIdLst>
    <p:sldId id="256" r:id="rId2"/>
    <p:sldId id="307" r:id="rId3"/>
    <p:sldId id="308" r:id="rId4"/>
    <p:sldId id="30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6433" autoAdjust="0"/>
  </p:normalViewPr>
  <p:slideViewPr>
    <p:cSldViewPr>
      <p:cViewPr varScale="1">
        <p:scale>
          <a:sx n="71" d="100"/>
          <a:sy n="7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12/30/2019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develop</a:t>
            </a:r>
            <a:br>
              <a:rPr lang="en-US" dirty="0"/>
            </a:br>
            <a:r>
              <a:rPr lang="en-US" dirty="0"/>
              <a:t>a single-page</a:t>
            </a:r>
            <a:br>
              <a:rPr lang="en-US" dirty="0"/>
            </a:br>
            <a:r>
              <a:rPr lang="en-US" dirty="0"/>
              <a:t>web app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BC7C5-FBE1-4BAF-A3A5-D662B64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5789-49C2-48F2-B898-44897EC3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delete files from the MVC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24A6-AC8A-4BA4-AFB0-A80FDD131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the Controllers folder and delete all files in that folder.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the Models folder and delete all files in that folder.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Expand the Views folder and its subfolders and delete all files in those folders, but don’t delete the folders.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FFB4-ED20-4D1D-ABC6-94A18ECB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6F13-A9C9-4B66-BEE5-7874ABF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6DAB-729A-4A4D-9F37-3A1D95E6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9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0CB-A012-4611-8020-6A95578F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folders to the Empty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8AAF-FB3B-44F3-BA81-922BBD7F07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the Controllers, Models, and Views folders.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Within the Views folder, add the Home and Shared folders.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28CA-66C8-4253-BEC1-31DC3BA7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CE58-6D6B-4274-96DE-E250FE00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E4E4-D92D-4DCA-BD56-F47FC50A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CCB6-017A-4432-BC94-C154CEF6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dialogs for adding a controller</a:t>
            </a:r>
          </a:p>
        </p:txBody>
      </p:sp>
      <p:pic>
        <p:nvPicPr>
          <p:cNvPr id="7" name="Content Placeholder 6" descr="Refer to page 45 in textbook">
            <a:extLst>
              <a:ext uri="{FF2B5EF4-FFF2-40B4-BE49-F238E27FC236}">
                <a16:creationId xmlns:a16="http://schemas.microsoft.com/office/drawing/2014/main" id="{127A9ACF-5D63-48B5-9ED5-22D8BC5955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1984" y="1143000"/>
            <a:ext cx="7351097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89F3-A44C-45F0-B6D5-A00A729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C52B-5C32-43F4-9616-2CF690A1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B32E-408A-420C-A824-7DD94827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8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3D8D-31B3-42FC-BFB1-8E5BFAD7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file for a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7F2B-CC89-4601-A8E4-882696A7A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Controllers folder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Add Scaffold dialog, select “MVC Controller – Empty” and click Add.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Add Empty MVC Controller dialog, name the controller and click Add.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9C6F-6255-49FE-9194-CE21AE98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CC9D-D22F-4FDE-AFC0-3D1105D7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27A8-B25C-43A1-871F-B7AA674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8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1F70-A72E-4587-91E5-AB2C3D21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HomeController.cs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709C-BD98-44F1-BB7D-E50A7D87A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ViewBag.Name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"Mary";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99999.99;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439B-26CC-4593-A809-DDB39B78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7268-8C50-4FD0-A5F9-6555AF09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0A48C-DFAA-4A71-A41E-B3FDEAA5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3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4CC5-E042-4752-9E38-55064196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for adding a Razor view</a:t>
            </a:r>
          </a:p>
        </p:txBody>
      </p:sp>
      <p:pic>
        <p:nvPicPr>
          <p:cNvPr id="7" name="Content Placeholder 6" descr="Refer to page 47 in textbook">
            <a:extLst>
              <a:ext uri="{FF2B5EF4-FFF2-40B4-BE49-F238E27FC236}">
                <a16:creationId xmlns:a16="http://schemas.microsoft.com/office/drawing/2014/main" id="{5CBE0DA7-81ED-4456-989E-2AD228FD8C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1143000"/>
            <a:ext cx="6675699" cy="38469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4470-C3C9-44E6-B375-D6F9B5F3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8F5F-8595-48CF-8631-BB3B5766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4D359-1B8F-460B-9217-669E078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9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371F-67CE-4F4F-9FE3-55CB7FAD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view to the Views/Home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A976-B84B-4787-AF35-87B5A13CE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the Views/Home folder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enter Index as the name of the view.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necessary, select the “Empty (without model)” template.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Deselect the “Use a layout page” checkbox.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the Add button.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CE45-0043-41DA-987B-FD2BB802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B56D-F686-4E36-8910-3B582BAD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A44B-BE28-44ED-BBDD-B9706782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0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729-81F5-4DBF-B809-14C8AD37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Home/</a:t>
            </a:r>
            <a:r>
              <a:rPr lang="en-US" dirty="0" err="1"/>
              <a:t>Index.cshtml</a:t>
            </a:r>
            <a:r>
              <a:rPr lang="en-US" dirty="0"/>
              <a:t>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1AA4-7FE1-48BE-86C1-D5431D881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null;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&lt;title&gt;Home Page&lt;/title&gt;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&lt;h1&gt;Future Value Calculator&lt;/h1&gt;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&lt;p&gt;Customer Name: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&lt;p&gt;Future Value: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ViewBag.FV.ToString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7202-31F2-4E2E-9D71-CC042EF9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302C-FD8A-40E5-99F9-C51AC42C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4B57-0645-4035-81D1-81F2ABA1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8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A645-524F-47E6-BB2A-95073793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Startup.cs</a:t>
            </a:r>
            <a:r>
              <a:rPr lang="en-US" dirty="0"/>
              <a:t> file after it has been edited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EA9A-DAA8-45B5-A8A4-C34E3ED49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Microsoft.AspNetCore.Hosting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Microsoft.Extensions.DependencyInjection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Microsoft.Extensions.Hosting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Startup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Use this method to add services to the container.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Use this method to configure the HTTP request pipeline.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IApplicationBuilder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IWebHostEnvironment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env)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env.IsDevelopment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app.UseDeveloperExceptionPage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app.UseExceptionHandler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("/Home/Error");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app.UseHsts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F40A-6786-4E7A-A904-20D35198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616F-14B3-4F44-AA4F-75D15D6E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74EC-C71F-4C49-AE67-8F82AE82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1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A81E-060F-4BCC-84BE-AA2AB233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Startup.cs</a:t>
            </a:r>
            <a:r>
              <a:rPr lang="en-US" dirty="0"/>
              <a:t> file after it has been edited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598A-5A5B-429A-B025-2A4903670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app.UseHttpsRedirection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app.UseStaticFiles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8350-A745-4718-9DC3-75671C0C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4F4C-8056-499D-AC94-CD6FB7F1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5DC9-656F-4C17-9859-298E5C81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CEF-3B52-4CBC-9CEC-80AA21F1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4364B-1CF6-42D1-A244-1BDF16D8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single-page MVC web app, write the C# code for the model and controller classes and write the C# code and HTML for the Razor view.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ASP.NET Core MVC web app, run it on your own computer.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Visual Studio to create an ASP.NET Core project and add the folders and files necessary for an MVC web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the names of six folders that are included in an MVC web app by convention.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controller and its action methods 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80D2-C036-499D-8FB9-3ACF5DB7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001F-8555-46D8-ABF4-6A753CD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FC90-60D3-4257-AB50-1639800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CEBC-D9B6-4044-851F-8578B704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Start button drop-down list in Visual Studio</a:t>
            </a:r>
          </a:p>
        </p:txBody>
      </p:sp>
      <p:pic>
        <p:nvPicPr>
          <p:cNvPr id="7" name="Content Placeholder 6" descr="Refer to page 51 in textbook">
            <a:extLst>
              <a:ext uri="{FF2B5EF4-FFF2-40B4-BE49-F238E27FC236}">
                <a16:creationId xmlns:a16="http://schemas.microsoft.com/office/drawing/2014/main" id="{F677A94C-6FE5-4E1F-BCE3-B3091224FF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9569" y="1143000"/>
            <a:ext cx="7270296" cy="33821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A66E-8DB4-4F63-BDF3-BB178ABB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42FE-C458-4248-9057-BB3EBBF5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0E98-F40C-49FA-8179-8750A7F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0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8D67-6FAA-4730-AF1B-D408A5A2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in the Chrome browser</a:t>
            </a:r>
          </a:p>
        </p:txBody>
      </p:sp>
      <p:pic>
        <p:nvPicPr>
          <p:cNvPr id="7" name="Content Placeholder 6" descr="Refer to page 51 in textbook">
            <a:extLst>
              <a:ext uri="{FF2B5EF4-FFF2-40B4-BE49-F238E27FC236}">
                <a16:creationId xmlns:a16="http://schemas.microsoft.com/office/drawing/2014/main" id="{E312DB3C-3F06-4839-92D6-01BB6B001C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88" y="1219200"/>
            <a:ext cx="6633023" cy="25544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5038-699C-49B8-84C8-A6BD056B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50A8-00EB-42C0-BB3E-B2730F92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088B-E2D4-49E9-B14D-5D4E9B36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2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97FB-A0F1-4155-B235-15A7DB93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Error List window in Visual Studio</a:t>
            </a:r>
          </a:p>
        </p:txBody>
      </p:sp>
      <p:pic>
        <p:nvPicPr>
          <p:cNvPr id="7" name="Content Placeholder 6" descr="Refer to page 53 in textbook">
            <a:extLst>
              <a:ext uri="{FF2B5EF4-FFF2-40B4-BE49-F238E27FC236}">
                <a16:creationId xmlns:a16="http://schemas.microsoft.com/office/drawing/2014/main" id="{40561307-A3B2-45C4-BD1C-C5559EFA1A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9051" y="1028700"/>
            <a:ext cx="6268631" cy="4914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8E98-679D-4B30-B1BD-BCE6585D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2C8F-C23F-44FB-8940-33DA681C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F547-0466-47B5-AED9-681D984E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1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DF37-4241-4C40-8F02-2916F7A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for adding a class</a:t>
            </a:r>
          </a:p>
        </p:txBody>
      </p:sp>
      <p:pic>
        <p:nvPicPr>
          <p:cNvPr id="7" name="Content Placeholder 6" descr="Refer to page 55 in textbook">
            <a:extLst>
              <a:ext uri="{FF2B5EF4-FFF2-40B4-BE49-F238E27FC236}">
                <a16:creationId xmlns:a16="http://schemas.microsoft.com/office/drawing/2014/main" id="{FCB5B8A4-AA19-4C15-BF24-502CB48903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287133" cy="3733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9A00-5A53-4D66-9B78-2EE860D4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4444-E192-49E2-98D8-752177EA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5F77-DD34-43B9-A687-C039DFCC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3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5270-BF67-4757-BA4E-7B0830B0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file for a model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9FFB-456B-4F2F-827D-89A1CF94D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the Models folder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enter the name of the class, and click the Add button.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B7FB-671E-441F-816D-322D2B8A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E72C-A9A8-41AE-A3DE-185A9CF5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579D-F544-4766-884C-3ABBF95A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8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C11B-0564-41BE-8187-6F4E122D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FutureValueModel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9BC4-5A9A-4441-84BF-9571D374C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Years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months = Years * 12;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* (1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7CE6-3675-4479-94BA-E159DC7D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6A6F-1C75-44EF-B0EC-ACA8285B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8FFE-7F50-44C6-AA7C-BD2D7E2F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1F85-38BC-45BC-9DFF-BA90D8D2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for adding a Razor view imports page</a:t>
            </a:r>
          </a:p>
        </p:txBody>
      </p:sp>
      <p:pic>
        <p:nvPicPr>
          <p:cNvPr id="7" name="Content Placeholder 6" descr="Refer to page 57 in textbook">
            <a:extLst>
              <a:ext uri="{FF2B5EF4-FFF2-40B4-BE49-F238E27FC236}">
                <a16:creationId xmlns:a16="http://schemas.microsoft.com/office/drawing/2014/main" id="{5BD5D6C1-43FB-4EE0-9172-168E5D4DC6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298898" cy="381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8171-D812-4F57-BD8D-7EA91B7A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33FE8-2A7D-4804-B95E-0C3BDD1D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1BDD-3801-4434-9254-98C4996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38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89FA-F79C-45BF-8EE1-3DA7C44A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Razor view imports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6EEE-8F30-4728-8771-44D6663DE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Solution Explorer, right-click the Views folder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resulting dialog, select the Installed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ASP.NET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Razor View Imports item, and click the Add button.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066D-3260-4164-9D74-4C580EB9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28D-1604-4B8E-8CF5-EB38D583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3B14-A109-4459-B894-309DA158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39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A0F-AAB8-44AC-B925-1C2E68C6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Views/_</a:t>
            </a:r>
            <a:r>
              <a:rPr lang="en-US" dirty="0" err="1"/>
              <a:t>ViewImports.cshtml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for the Future Value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84BE-1C79-471B-9B98-59DE47F75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addTagHelper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Microsoft.AspNetCore.Mvc.TagHelpers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Razor view imports page makes it easier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work with…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 classes.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Tag helpers.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5FAF-98E8-499D-ADC6-564CEFE4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6163-7759-4D3B-9B97-BCEC4B52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7E39-B3FC-4C0C-AE99-8C908EEF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87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DBF6-C755-4614-A4CD-EF4024C6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tag helpers for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5358-8908-43DC-8319-811132B20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1100898"/>
            <a:ext cx="4724400" cy="1566102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1371600" algn="l"/>
                <a:tab pos="2514600" algn="l"/>
              </a:tabLst>
            </a:pPr>
            <a:r>
              <a:rPr lang="en-US" sz="2800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 helper	HTML tags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	&lt;label&gt; &lt;input&gt;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	&lt;form&gt; &lt;a&gt;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2514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asp-controller	&lt;form&gt; &lt;a&gt;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D380-A275-4892-95F3-D7DF27A3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D846-BCAE-4D81-BC28-A89802E8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096F-4E94-41FB-87CF-65AE33C7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3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B20-5019-4BAC-80C9-E063E189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EB2BE-0583-4B81-9357-2E30A21A9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ViewBag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transfer data from a controller to a view.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Razor code block and a Razor expression.</a:t>
            </a:r>
          </a:p>
          <a:p>
            <a:pPr marL="461963" marR="3429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to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Startup.cs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to configure the HTTP request and response pipeline for a simple ASP.NET Core MVC web app.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model class and a controller class.</a:t>
            </a:r>
          </a:p>
          <a:p>
            <a:pPr marL="461963" marR="3429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Razor view imports page.</a:t>
            </a:r>
          </a:p>
          <a:p>
            <a:pPr marL="461963" marR="3429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@model directive and asp-for tag helpers to create a strongly-typed view.</a:t>
            </a:r>
          </a:p>
          <a:p>
            <a:pPr marL="461963" marR="3429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asp-controller and asp-action tag helpers to specify the controller and action method for a form or a link.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D653C-07DE-4DC7-8C84-AE8133DF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4EF2-62F1-4280-840D-1BFFF14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9B6A7-78D9-4588-B033-1AC0D1F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46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C7FA-2DCA-46E7-858E-ED6E6090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strongly-typed Index view with tag helpers 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9A59-38F9-4A9B-A9C9-E4FAF9751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&lt;title&gt;Future Value Calculator&lt;/title&gt;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&lt;style&gt;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all of the CSS styles from figure 2-14 go here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&lt;h1&gt;Future Value Calculator&lt;/h1&gt;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&lt;form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asp-action="Index"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Monthly Investment:&lt;/label&gt;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3297-35B2-4EA6-836E-FAD60B6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162A-2F5B-4EED-B34C-098E2CB8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BCB4-D766-434E-AB31-1B5701EF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8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C30F-0233-4677-BD5D-7CEC0756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strongly-typed Index view with tag helpers 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CE11-6B52-4F31-8D32-64CB3D826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Yearly Interest Rate:&lt;/label&gt;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asp-for="Years"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&gt;Number of Years:&lt;/label&gt;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asp-for="Years"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&lt;label&gt;Future Value:&lt;/label&gt;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&lt;input value="@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ViewBag.FV.ToString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("C2")"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&lt;/div&gt;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&lt;button type="submit"&gt;Calculate&lt;/button&gt;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 asp-action="Index"&gt;Clear&lt;/a&gt;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&lt;/form&gt;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C951-6BDE-4732-BAA7-A54AFA97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8238-681C-4EC9-A783-CAA842EE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41BE-0E7D-477C-BA9A-544D0CF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07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45D-C33A-4A60-AAB0-9664D09D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Attributes that indicate the HTTP verb </a:t>
            </a:r>
            <a:br>
              <a:rPr lang="en-US" dirty="0"/>
            </a:br>
            <a:r>
              <a:rPr lang="en-US" dirty="0"/>
              <a:t>an action method handles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4F5B-A7D9-4FB9-BCA9-E22A10266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for returning a view from a controller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0D6A-C8D3-4B85-BE0C-E8FC9FB1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A740-225C-487E-9F2D-98BA7779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2FD0-0817-46D9-A051-4C26060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44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E3DC-6994-4DCF-BF47-5211F7F4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overloaded Index() action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DBEAE-1654-4B69-A8D1-8182ECEE8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model.CalculateFutureValue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8825-25FF-4A86-BBAB-41DF1BE3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7192-98BB-4553-AEFE-25370AFB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DB39-59D1-44BC-B010-C9349A85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4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4831-4471-411D-92A5-58565586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after a GET request</a:t>
            </a:r>
          </a:p>
        </p:txBody>
      </p:sp>
      <p:pic>
        <p:nvPicPr>
          <p:cNvPr id="7" name="Content Placeholder 6" descr="Refer to page 63 in textbook">
            <a:extLst>
              <a:ext uri="{FF2B5EF4-FFF2-40B4-BE49-F238E27FC236}">
                <a16:creationId xmlns:a16="http://schemas.microsoft.com/office/drawing/2014/main" id="{ED5C9044-93BB-49C5-BA3F-88DE6ACE01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957" y="1143000"/>
            <a:ext cx="6700085" cy="37554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7DA8B-2584-417A-B1AF-5FA84943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3FEB-0A5D-4DFB-8B1C-7D2742A8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D5D9-F5FA-4CED-8D3B-A87EF477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09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34C6-D19F-45DD-AE71-1140CE90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after a POST request</a:t>
            </a:r>
          </a:p>
        </p:txBody>
      </p:sp>
      <p:pic>
        <p:nvPicPr>
          <p:cNvPr id="7" name="Content Placeholder 6" descr="Refer to page 63 in textbook">
            <a:extLst>
              <a:ext uri="{FF2B5EF4-FFF2-40B4-BE49-F238E27FC236}">
                <a16:creationId xmlns:a16="http://schemas.microsoft.com/office/drawing/2014/main" id="{45434860-C83B-47B6-B341-B2BB57CDE0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4523" y="1143000"/>
            <a:ext cx="6754953" cy="37798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30AE-EB3B-471B-97E1-23C9A191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0884-71DD-425A-9C97-620A65A5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0F2B-BB57-4255-B6E7-C56422BF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57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978D-D2DD-433E-ADF2-B7D8065E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for adding a CSS style sheet</a:t>
            </a:r>
          </a:p>
        </p:txBody>
      </p:sp>
      <p:pic>
        <p:nvPicPr>
          <p:cNvPr id="7" name="Content Placeholder 6" descr="Refer to page 65 in textbook">
            <a:extLst>
              <a:ext uri="{FF2B5EF4-FFF2-40B4-BE49-F238E27FC236}">
                <a16:creationId xmlns:a16="http://schemas.microsoft.com/office/drawing/2014/main" id="{CEDADAE2-0CA6-4E9F-BC01-E5D34D3F86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2999"/>
            <a:ext cx="7315199" cy="36668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ADFA-90ED-4EEE-B9B0-6412000F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9A7D-ED65-4259-AC81-81CA9E8A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6EF5-7917-450A-AD96-28923379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00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F92A-FDE3-4089-960B-0812E765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CSS style 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AB84-FA37-4288-9C5D-1CAFCC442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folder doesn’t exist, create it.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wwwroot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folder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ASP.NET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Style Sheet item, enter a name for the CSS file, and click the Add button.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3844-B8A1-40E5-8DF9-01C3D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2285-EAD9-4700-9C5F-0B458A3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854B-1B7B-4FB6-8DC5-37B175D6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74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A468-BEF4-4F74-9449-E47BC01F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custom.css file for the Future Value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DDAA-A7D3-4A43-89BE-E0A678C1D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inline-block;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padding-right: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B02C-937C-41E2-9EBB-96423654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5333-1989-4F75-BED2-AB136651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3E11-5B1C-4FA5-A7E1-D506BBC5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89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A1A6-78BD-45DF-A584-942B4C95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dialog for adding a Razor layout, view start, </a:t>
            </a:r>
            <a:br>
              <a:rPr lang="en-US" dirty="0"/>
            </a:br>
            <a:r>
              <a:rPr lang="en-US" dirty="0"/>
              <a:t>or view</a:t>
            </a:r>
          </a:p>
        </p:txBody>
      </p:sp>
      <p:pic>
        <p:nvPicPr>
          <p:cNvPr id="7" name="Content Placeholder 6" descr="Refer to page 67 in textbook">
            <a:extLst>
              <a:ext uri="{FF2B5EF4-FFF2-40B4-BE49-F238E27FC236}">
                <a16:creationId xmlns:a16="http://schemas.microsoft.com/office/drawing/2014/main" id="{C86FE033-0600-4D6E-AFA1-C5B5C4E4C3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3228" y="1415168"/>
            <a:ext cx="7297544" cy="36701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9294-EBE9-47A0-9491-574EB432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D562-30B7-4F80-AFA0-02881349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1617-D52B-4993-8EFA-8E2A2A55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7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3301-8C9B-4A2E-BCC7-D9DC78D6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4E3D-DF8F-404A-B5F9-D862CB295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3429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461963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HttpGet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HttpPost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attributes allow you to code action methods so they can handle HTTP GET or POST requests.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CSS style sheet for an app.</a:t>
            </a:r>
          </a:p>
          <a:p>
            <a:pPr marL="461963" marR="3429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Razor layout and a Razor view.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Razor view start.</a:t>
            </a:r>
          </a:p>
          <a:p>
            <a:pPr marL="461963" marR="3429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how ASP.NET Core MVC provides for validating the data that’s entered by a user.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8EF0-1BA8-4FCF-A4B9-9D273CFD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0F0F-902A-46C6-84F7-EBEE7C14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B4C3-0117-4653-8CF9-88338DB2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6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F4BE-9487-4FDA-AB32-79B054B4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Razor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F707-5960-4BF4-BFC7-D42515236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Views/Shared folder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ASP.NET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Razor Layout item, and click the Add button.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0D2F-4608-457C-B488-6E1D5646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F6A4-90FB-498D-A6AD-C3B4A89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57E6-7931-45FD-9894-4FF39303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10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DC07-E4BE-4F30-975B-233BDF9D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Razor view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BF44D-4F30-4E0A-A552-AD304F250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Views folder (not the Views/Shared folder)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ASP.NET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Core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category, select the Razor View Start item, and click the Add button.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9D4B-8735-4245-88ED-D29271F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B3A6-4D40-422B-8404-0425314A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4216-57C6-4F54-8D19-A3D815CE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49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1949-FC11-4742-97C3-504DB3B4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add a Razor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FDE8-428D-4F2C-A472-2A4DD87FB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folder for the view (Views/Home, for example) and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dialog from figure 2-5 to specify the name for the view.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you’re using a layout that has a view start, select the “Use a layout page” item but don’t specify a name for the layout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8754-8FA3-4BF9-99B5-AE122C18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47BF9-9C71-4347-913E-C3CC5413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9154D-3995-42D6-A363-B756CC0C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62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E4C8-9F01-4DFD-9240-FD0C1053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Views/Shared/_</a:t>
            </a:r>
            <a:r>
              <a:rPr lang="en-US" dirty="0" err="1"/>
              <a:t>Layout.cshtml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B4601-A1DF-4BD7-8939-CED4C6FCD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&lt;meta name="viewport" content="width=device-width"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&lt;title&gt;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="~/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/custom.css" /&gt;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RenderBody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Views/_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Layout = "_Layout";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9440-92B9-4130-8903-427E819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9675-8415-4841-BE45-BE8B497B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2D20-F2BC-4758-ADE2-C1D8D874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46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E881-91EE-4E10-A046-C89CA671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Views/Home/</a:t>
            </a:r>
            <a:r>
              <a:rPr lang="en-US" dirty="0" err="1"/>
              <a:t>Index.cshtml</a:t>
            </a:r>
            <a:r>
              <a:rPr lang="en-US" dirty="0"/>
              <a:t> file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F8FFE-DD78-423B-AEED-B5CEE08342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ViewBag.Title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"Future Value Calculator";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&lt;h1&gt;Future Value Calculator&lt;/h1&gt;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Monthly Investment:&lt;/label&gt;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Yearly Interest Rate:&lt;/label&gt;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asp-for="Years"&gt;Number of Years:&lt;/label&gt;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asp-for="Years"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2628-7F09-44AA-B04B-3FE26B36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BAA6-0544-439E-82DA-C793F1D5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C27D-15E4-4EF8-AF8C-F9BB39D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91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ED07-3C8D-405C-BF95-ECCDD9F5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Views/Home/</a:t>
            </a:r>
            <a:r>
              <a:rPr lang="en-US" dirty="0" err="1"/>
              <a:t>Index.cshtml</a:t>
            </a:r>
            <a:r>
              <a:rPr lang="en-US" dirty="0"/>
              <a:t> file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5761-1FF8-41E5-868E-79E43D6E9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&lt;label&gt;Future Value:&lt;/label&gt;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&lt;label&gt;@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("c2")&lt;/label&gt;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type="submit"&gt;Calculate&lt;/button&gt;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asp-action="Index"&gt;Clear&lt;/a&gt;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E0BE-29C0-4416-8919-13C3E287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30F4-5016-47CE-B472-F061A8CE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6FD4-CB14-4300-9702-44D104A0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5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25F1-0750-4D4C-BC2C-FEAD5C56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the </a:t>
            </a:r>
            <a:r>
              <a:rPr lang="en-US" dirty="0" err="1"/>
              <a:t>DataAnnotations</a:t>
            </a:r>
            <a:r>
              <a:rPr lang="en-US" dirty="0"/>
              <a:t> namespace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7F8B3-0937-48D2-A97A-81B958D5E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common validation attributes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6BDE-7593-4A62-96A5-CB637A5A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2B5D-EFAE-4D55-A2DC-5BA04E1B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2B18-4D6F-4C0D-86A9-46171715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12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8C78-1FC5-427B-92A4-FC513E3A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model property with a validation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2AFF-4EC9-46A0-85D8-EBB8D3515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error message if the property isn’t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field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required.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4FE6-7440-46A6-BE75-E95C6C3A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80B4-7521-4030-BE28-34A394A4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E2E2-2335-475E-AAD7-66FC549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27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3DBB-9CAD-42B8-B0F5-7796FC0B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model property with two validation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FCAAC-F44E-48D8-B00F-E1764C18B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500)]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error message if the property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isn’t in a valid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field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be between 1 and 500.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9002-5097-4BC2-B01A-98DF3768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35C1-7473-4D04-944A-2EF21D41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AE56-7EC9-44BB-A69B-3C01E776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69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007-EB7A-4FCA-9695-AD61BE6D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model property with user-friendly error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149A-0A5E-4528-AB86-1B8C7B4C97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"Please enter a monthly investment amount.")]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500,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"Monthly investment amount must be between 1 and 500.")]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8292-F2DC-4796-8E0A-A650039A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B668-3AAF-4D6A-ABA0-30C5229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0531-5056-4B67-8015-0440E20F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9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20F5-C6EB-4523-9EA6-50BF68AA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for starting a new web app</a:t>
            </a:r>
          </a:p>
        </p:txBody>
      </p:sp>
      <p:pic>
        <p:nvPicPr>
          <p:cNvPr id="7" name="Content Placeholder 6" descr="Refer to page 39 in textbook">
            <a:extLst>
              <a:ext uri="{FF2B5EF4-FFF2-40B4-BE49-F238E27FC236}">
                <a16:creationId xmlns:a16="http://schemas.microsoft.com/office/drawing/2014/main" id="{158051E9-AA2E-4B66-B81E-ABDA6BFD82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08974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276EF-82C4-4244-93D3-C217C87B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4E0D-2CB2-4AB1-A4C2-CEE187DB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2237-B400-4193-820E-009CFE45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65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E0D9-A6C8-4A9E-B877-E8D585B4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model class with data validation attributes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1AFB8-41EF-4B97-9524-F3FD17A97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enter a monthly investment.")]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500,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"Monthly investment amount must be between 1 and 500.")]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"Please enter a yearly interest rate.")]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[Range(0.1, 10.0,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"Yearly interest rate must be between 0.1 and 10.0.")]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3704-19C1-47EA-96C3-F1D4E01A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710A3-0093-44AE-BD56-3CCB3CDC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90AA-18C1-4549-B124-F4B75CA3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56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F209-1E1E-400E-AD9E-BA83DDB7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The model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3399-8D5F-4D85-A182-4339168BD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[Required(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number of years.")]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[Range(1, 50,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 of years must be between 1 and 50.")]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Years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decimal?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int? months = Years * 12;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decimal?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decimal?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months;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*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(1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monthlyInterestRate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FB11-2A9A-49B8-B6B1-41D11328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21FC-8161-4D32-B0E7-698EEED6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A8DE-B7D7-4293-ADCD-2C1F3DD7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39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DBF5-DE4C-4ED0-A7DB-0AFF5641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action method that checks for invalid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2FBA4-F25D-43E8-A9CC-DA1486F30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FutureValueModel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model.CalculateFutureValue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ViewBag.FV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View(model);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EB67-FB9F-487A-8374-28CB71F4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593B-7E77-4539-93EA-63EEC4F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CC89-F773-42AE-BD7E-36B8D120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4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BB4A-11A1-485A-8CC4-4B407927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view that displays a summary </a:t>
            </a:r>
            <a:br>
              <a:rPr lang="en-US" dirty="0"/>
            </a:br>
            <a:r>
              <a:rPr lang="en-US" dirty="0"/>
              <a:t>of validation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466B-82D8-47A5-8144-3C18C6B6FC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asp-action="Index"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asp-validation-summary="All"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Monthly Investment:&lt;/label&gt;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MonthlyInvestment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&lt;!-- rest of input form --&gt;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B26C-65DD-45BC-81BE-26DC210B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B3DA-8192-4287-9D02-E9E88526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C267-8FA7-491F-8140-9F45F4BA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6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BF2E-4D48-49E3-AFA3-7D93F309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 with invalid data</a:t>
            </a:r>
          </a:p>
        </p:txBody>
      </p:sp>
      <p:pic>
        <p:nvPicPr>
          <p:cNvPr id="7" name="Content Placeholder 6" descr="Refer to page 75 in textbook">
            <a:extLst>
              <a:ext uri="{FF2B5EF4-FFF2-40B4-BE49-F238E27FC236}">
                <a16:creationId xmlns:a16="http://schemas.microsoft.com/office/drawing/2014/main" id="{643C8572-B542-47EB-9D1A-627E376F03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343" y="1185477"/>
            <a:ext cx="6714279" cy="45295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118C-1672-490D-A7B6-8D72C307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8D6E-DC3F-48D1-95D6-9B459EBC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E5BA-0F1A-4EC9-92D7-222091A1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2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1709-6496-411B-A03B-D3C4F10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start a new ASP.NET Core MVC web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6F5C2-FFFB-44EF-AFD4-CD2D2B87AF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Start Visual Studio.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 the menu system, select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the ASP.NET Core Web Application item and click the Next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a project name.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Specify the location (folder). To do that, you can click the Browse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necessary, edit the solution name and click the Create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resulting dialog to select the Web Application (Model-View-Controller) template or the Empty template.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9057-23D2-4CFE-81F0-8D6874D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4EDC-086B-4AE7-8676-5447AB1F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8BB6-FF78-42B3-AD94-C1506522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A43E-5045-412C-8D22-4028ACBD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dialog that displays the project templates</a:t>
            </a:r>
          </a:p>
        </p:txBody>
      </p:sp>
      <p:pic>
        <p:nvPicPr>
          <p:cNvPr id="7" name="Content Placeholder 6" descr="Refer to page 41 in textbook">
            <a:extLst>
              <a:ext uri="{FF2B5EF4-FFF2-40B4-BE49-F238E27FC236}">
                <a16:creationId xmlns:a16="http://schemas.microsoft.com/office/drawing/2014/main" id="{0AA505EC-518C-4E95-A2E3-7741BD98E8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4838" y="1143000"/>
            <a:ext cx="679432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B57B-0B0E-4C53-89A4-CA957A3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4F04-0376-49E6-8422-6F11FE2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6CE3A-4292-4BFA-AAA6-6CC60F75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8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EB69-1CC8-425C-B786-FC184670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templates presented in this 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6BA9-6F80-4150-AD5D-01C48D111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1143000"/>
            <a:ext cx="5105400" cy="1828800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489075" algn="l"/>
                <a:tab pos="2743200" algn="l"/>
                <a:tab pos="18288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	Contains…</a:t>
            </a:r>
          </a:p>
          <a:p>
            <a:pPr marL="1489075" marR="182880" indent="-1485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MVC	Starting folders and files for an ASP.NET Core MVC web app.</a:t>
            </a:r>
          </a:p>
          <a:p>
            <a:pPr marL="1489075" marR="182880" indent="-1485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Empty	Two starting files for an ASP.NET Core app.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1B9D-61FD-4C74-A068-7B56FC39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B0CE-50BD-4521-9844-85AEFA47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A111-88D9-42D1-BFDD-D87FE91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7175-F116-47F6-80DF-E5FB0E4C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Visual Studio with the folders for an MVC web app</a:t>
            </a:r>
          </a:p>
        </p:txBody>
      </p:sp>
      <p:pic>
        <p:nvPicPr>
          <p:cNvPr id="7" name="Content Placeholder 6" descr="Refer to page 43 in textbook">
            <a:extLst>
              <a:ext uri="{FF2B5EF4-FFF2-40B4-BE49-F238E27FC236}">
                <a16:creationId xmlns:a16="http://schemas.microsoft.com/office/drawing/2014/main" id="{F54F9669-BC53-4244-BA3D-BC56BD1384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1704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B919-63BD-4FAE-8CB0-AB6C5F96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8414-2AD2-4F41-A063-CD1E8E98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B8C3-4C2B-4D7F-923F-863DBB87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2489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116</TotalTime>
  <Words>4057</Words>
  <Application>Microsoft Office PowerPoint</Application>
  <PresentationFormat>On-screen Show (4:3)</PresentationFormat>
  <Paragraphs>629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Objectives (part 1)</vt:lpstr>
      <vt:lpstr>Objectives (part 2)</vt:lpstr>
      <vt:lpstr>Objectives (part 3)</vt:lpstr>
      <vt:lpstr>The dialog for starting a new web app</vt:lpstr>
      <vt:lpstr>How to start a new ASP.NET Core MVC web app</vt:lpstr>
      <vt:lpstr>The dialog that displays the project templates</vt:lpstr>
      <vt:lpstr>The templates presented in this book</vt:lpstr>
      <vt:lpstr>Visual Studio with the folders for an MVC web app</vt:lpstr>
      <vt:lpstr>How to delete files from the MVC template</vt:lpstr>
      <vt:lpstr>How to add folders to the Empty template</vt:lpstr>
      <vt:lpstr>The dialogs for adding a controller</vt:lpstr>
      <vt:lpstr>How to add a file for a controller</vt:lpstr>
      <vt:lpstr>The HomeController.cs file</vt:lpstr>
      <vt:lpstr>The dialog for adding a Razor view</vt:lpstr>
      <vt:lpstr>How to add a view to the Views/Home folder</vt:lpstr>
      <vt:lpstr>The Home/Index.cshtml view</vt:lpstr>
      <vt:lpstr>The Startup.cs file after it has been edited (part 1)</vt:lpstr>
      <vt:lpstr>The Startup.cs file after it has been edited (part 2)</vt:lpstr>
      <vt:lpstr>The Start button drop-down list in Visual Studio</vt:lpstr>
      <vt:lpstr>The Future Value app in the Chrome browser</vt:lpstr>
      <vt:lpstr>The Error List window in Visual Studio</vt:lpstr>
      <vt:lpstr>The dialog for adding a class</vt:lpstr>
      <vt:lpstr>How to add a file for a model class</vt:lpstr>
      <vt:lpstr>The FutureValueModel class</vt:lpstr>
      <vt:lpstr>The dialog for adding a Razor view imports page</vt:lpstr>
      <vt:lpstr>How to add a Razor view imports page</vt:lpstr>
      <vt:lpstr>The Views/_ViewImports.cshtml file  for the Future Value app</vt:lpstr>
      <vt:lpstr>Common tag helpers for forms</vt:lpstr>
      <vt:lpstr>A strongly-typed Index view with tag helpers  (part 1)</vt:lpstr>
      <vt:lpstr>A strongly-typed Index view with tag helpers  (part 2)</vt:lpstr>
      <vt:lpstr>Attributes that indicate the HTTP verb  an action method handles </vt:lpstr>
      <vt:lpstr>An overloaded Index() action method</vt:lpstr>
      <vt:lpstr>The Future Value app after a GET request</vt:lpstr>
      <vt:lpstr>The Future Value app after a POST request</vt:lpstr>
      <vt:lpstr>The dialog for adding a CSS style sheet</vt:lpstr>
      <vt:lpstr>How to add a CSS style sheet</vt:lpstr>
      <vt:lpstr>The custom.css file for the Future Value app</vt:lpstr>
      <vt:lpstr>The dialog for adding a Razor layout, view start,  or view</vt:lpstr>
      <vt:lpstr>How to add a Razor layout</vt:lpstr>
      <vt:lpstr>How to add a Razor view start</vt:lpstr>
      <vt:lpstr>How to add a Razor view</vt:lpstr>
      <vt:lpstr>The Views/Shared/_Layout.cshtml file</vt:lpstr>
      <vt:lpstr>The Views/Home/Index.cshtml file (part 1)</vt:lpstr>
      <vt:lpstr>The Views/Home/Index.cshtml file (part 2)</vt:lpstr>
      <vt:lpstr>How to import the DataAnnotations namespace</vt:lpstr>
      <vt:lpstr>A model property with a validation attribute</vt:lpstr>
      <vt:lpstr>A model property with two validation attributes</vt:lpstr>
      <vt:lpstr>A model property with user-friendly error messages</vt:lpstr>
      <vt:lpstr>The model class with data validation attributes (part 1)</vt:lpstr>
      <vt:lpstr>The model class (part 2)</vt:lpstr>
      <vt:lpstr>An action method that checks for invalid data</vt:lpstr>
      <vt:lpstr>A view that displays a summary  of validation messages</vt:lpstr>
      <vt:lpstr>The Future Value app with invalid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Anne Boehm</dc:creator>
  <cp:lastModifiedBy>Judy Taylor</cp:lastModifiedBy>
  <cp:revision>17</cp:revision>
  <cp:lastPrinted>2016-01-14T23:03:16Z</cp:lastPrinted>
  <dcterms:created xsi:type="dcterms:W3CDTF">2019-12-10T22:47:47Z</dcterms:created>
  <dcterms:modified xsi:type="dcterms:W3CDTF">2019-12-30T23:52:21Z</dcterms:modified>
</cp:coreProperties>
</file>