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3"/>
  </p:notesMasterIdLst>
  <p:handoutMasterIdLst>
    <p:handoutMasterId r:id="rId74"/>
  </p:handoutMasterIdLst>
  <p:sldIdLst>
    <p:sldId id="256" r:id="rId2"/>
    <p:sldId id="327" r:id="rId3"/>
    <p:sldId id="328" r:id="rId4"/>
    <p:sldId id="257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30" r:id="rId23"/>
    <p:sldId id="278" r:id="rId24"/>
    <p:sldId id="329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26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401" autoAdjust="0"/>
  </p:normalViewPr>
  <p:slideViewPr>
    <p:cSldViewPr>
      <p:cViewPr varScale="1">
        <p:scale>
          <a:sx n="71" d="100"/>
          <a:sy n="7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 dirty="0"/>
              <a:t>How to make</a:t>
            </a:r>
            <a:br>
              <a:rPr lang="en-US" dirty="0"/>
            </a:br>
            <a:r>
              <a:rPr lang="en-US" dirty="0"/>
              <a:t>a web app responsive with Bootstrap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ASP.NET Core MVC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9699B-9A1A-4FF3-864F-E34D1144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B83C-9EDF-456B-93F6-41305835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libman.json</a:t>
            </a:r>
            <a:r>
              <a:rPr lang="en-US" dirty="0"/>
              <a:t> file for the client-side libraries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8C46-4ACC-49D9-940C-4AA66CE6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BAED-43FD-4520-89F9-A585F185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F7C-6FAF-41DC-8C30-E73BD90A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Refer to page 87 in textbook ">
            <a:extLst>
              <a:ext uri="{FF2B5EF4-FFF2-40B4-BE49-F238E27FC236}">
                <a16:creationId xmlns:a16="http://schemas.microsoft.com/office/drawing/2014/main" id="{726560FF-62CC-43C8-AAFA-66353AE9EB0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587433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7491-CDB9-4DD2-8C3C-6533B2C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Razor layout that enables client-side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04FE-274E-4E66-818C-7ACAC405C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="~/lib/popper.js/popper.min.js"&gt;&lt;/script&gt;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-validate/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jquery.validate.min.js"&gt;&lt;/script&gt;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jquery.validate.unobtrusive.min.js"&gt;&lt;/script&gt;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9D08-C0F2-4089-9FD0-0029E95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61DD-9C49-4CC5-A86F-5768C0E1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80D7-D564-496E-AA08-8A52C4DD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7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1078-B69C-497B-97DD-74AB996E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extra directory that may be included </a:t>
            </a:r>
            <a:br>
              <a:rPr lang="en-US" dirty="0"/>
            </a:br>
            <a:r>
              <a:rPr lang="en-US" dirty="0"/>
              <a:t>by the MVC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CC0A-80A2-4A36-9410-6A3A8FE5C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4714-6926-402E-A83A-D2DE5169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15D8-74BD-43F1-BFFF-ACA12A85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ED59-76DD-45A6-8729-D1DFAC8D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6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B8DA-1514-409B-A10E-90F642D6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Bootstrap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E1F0-56EA-48AD-A443-F98624120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Bootstrap class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container-fluid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offset-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size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(none)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0531-8451-4E9B-A864-BD7101BC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71F4-9A2A-4EEA-BD5A-114D338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FB07-B827-43CE-9C0A-E30B105B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5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51E8-0E80-467B-8A0D-4500B8F4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columns that are automatically sized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2D87-9E53-4880-8058-242FAE6A8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class="col"&gt;Column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class="col"&gt;Column 2&lt;/div&gt;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that spans four columns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medium and large screens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class="col-md-4"&gt;This element spans four columns&lt;/div&gt;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that spans 4 columns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medium screens and 3 on large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class="col-md-4 col-lg-3"&gt;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element spans three or four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that is moved one column to the right on medium screens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class="col-md-4 offset-md-1"&gt;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element is offset by one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A672-83E5-43AC-8DEA-719E5CF8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58B7-3AA1-41BD-B1F2-F4093DA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A83A-F01F-45F0-85C7-89DA4E55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9E5A-5F8F-495B-BB3E-DDB3F1B7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a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67BC1-C59B-432D-AD80-43C2EC450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class="container"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class="col-12"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class="col-12"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class="col-md-4"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class="col-md-8"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class="row"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class="col-md-4 col-sm-6"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class="col-md-8 col-sm-6"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&gt;Column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6CE6-B24D-4A37-954E-A51F637C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10B8-CE15-46DB-B1A8-333DD689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6097-E087-465B-896D-DD97B1D1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8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A2CBE7-A359-4FB7-BA0D-617848C6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Custom CSS classes that override </a:t>
            </a:r>
            <a:br>
              <a:rPr lang="en-US" dirty="0"/>
            </a:br>
            <a:r>
              <a:rPr lang="en-US" dirty="0"/>
              <a:t>the Bootstrap CSS classes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4AEBF3-F204-40C4-B28D-7DFFA17B5A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.row {                         /* custom row styles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0.5rem;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.row div {                     /* custom column styles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0.5rem;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aliceblue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C7F9-6AB7-47CE-92E2-5B3F1E71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FE21-8A44-490B-A042-9E799C69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9A78-4030-4674-891E-2C3F6C3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5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5CCB-53B1-4ACE-8228-92D6BD82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Bootstrap grid on a medium screen</a:t>
            </a:r>
          </a:p>
        </p:txBody>
      </p:sp>
      <p:pic>
        <p:nvPicPr>
          <p:cNvPr id="7" name="Content Placeholder 6" descr="Refer to page 93 in textbook ">
            <a:extLst>
              <a:ext uri="{FF2B5EF4-FFF2-40B4-BE49-F238E27FC236}">
                <a16:creationId xmlns:a16="http://schemas.microsoft.com/office/drawing/2014/main" id="{B31237C5-7618-4F23-9EE9-DAD372AD77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67194" cy="2667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C43F-F1BB-4342-B29A-7CE5DA8E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798B-ED61-4FE7-94B0-71B64043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514B-51A0-40D3-BA23-5AEB0B62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8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E3E480-E267-4482-BA8B-823F26F6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Bootstrap grid on a small screen</a:t>
            </a:r>
          </a:p>
        </p:txBody>
      </p:sp>
      <p:pic>
        <p:nvPicPr>
          <p:cNvPr id="10" name="Content Placeholder 9" descr="Refer to page 93 in textbook ">
            <a:extLst>
              <a:ext uri="{FF2B5EF4-FFF2-40B4-BE49-F238E27FC236}">
                <a16:creationId xmlns:a16="http://schemas.microsoft.com/office/drawing/2014/main" id="{B2D5B520-DA97-482A-9544-A89482A9B8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0103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5379-77E4-44ED-96FD-91746E88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BA85-39A2-4A8A-AA82-3FB0AE8D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2C33-6892-4ED8-A5C7-7D497F4B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6BD3-2772-4B83-80FB-F9076CED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Bootstrap grid on an extra small screen</a:t>
            </a:r>
          </a:p>
        </p:txBody>
      </p:sp>
      <p:pic>
        <p:nvPicPr>
          <p:cNvPr id="7" name="Content Placeholder 6" descr="Refer to page 93 in textbook ">
            <a:extLst>
              <a:ext uri="{FF2B5EF4-FFF2-40B4-BE49-F238E27FC236}">
                <a16:creationId xmlns:a16="http://schemas.microsoft.com/office/drawing/2014/main" id="{9B757085-F3A3-407D-AEA2-391B693272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8165" y="1066800"/>
            <a:ext cx="508263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AB4F-635C-47F0-853D-8E66A981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584B-A43D-47D3-8200-BDA76B62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4E58-5E72-42B7-B4EE-784D15EA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9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F7AA-3EF8-4DCB-970E-9CDA47EA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566A-F822-4AC2-A187-74B283884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Bootstrap CSS classes and components presented in this chapter in your web apps.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LibMan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add the NuGet packages for client-side libraries such as Bootstrap and jQuery to a project.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responsive web design is and how it’s implemented using Bootstrap.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Bootstrap grid system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Bootstrap CSS classes to format and align labels, text boxes, and buttons within a form.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Bootstrap CSS classes to format images, HTML tables, and text.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3A0E-9DAB-4A30-981A-630847BA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16EBF-0786-43A4-8DD4-3A557090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ACA3D-414C-41DD-8153-EAEA4792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4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5605-8A44-4772-94FB-9F9390BE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/>
              <a:t>Two </a:t>
            </a:r>
            <a:r>
              <a:rPr lang="en-US" dirty="0"/>
              <a:t>Bootstrap CSS classes for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F393D-C525-4D47-B7D9-67BEDB5A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CB36-B738-4356-9B1E-24E45888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E05AB-0ED8-496E-83E3-A22D069F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54B6-75DC-4747-8468-ECD9E18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0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37CC-06C1-4916-8F3B-D9A5E89B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form with two text boxes in vertical layout</a:t>
            </a:r>
          </a:p>
        </p:txBody>
      </p:sp>
      <p:pic>
        <p:nvPicPr>
          <p:cNvPr id="8" name="Content Placeholder 7" descr="Refer to page 95 in textbook ">
            <a:extLst>
              <a:ext uri="{FF2B5EF4-FFF2-40B4-BE49-F238E27FC236}">
                <a16:creationId xmlns:a16="http://schemas.microsoft.com/office/drawing/2014/main" id="{10D50A60-7A39-4D31-8650-DF5129109D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86209"/>
            <a:ext cx="7347500" cy="239519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06A2-3232-4CE2-B696-E2E56796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AFB9-1681-4826-AE57-64154E4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7766-AA22-4FA6-B70D-E38E4665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67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658D-5C70-4313-8ECF-FA694459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in vertical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601E-9A4D-4DD0-94DE-306016893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asp-action="Login"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class="form-group"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for="email"&gt;Email:&lt;/label&gt;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type="email" id="email"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class="form-group"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"&gt;Password:&lt;/label&gt;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type="password"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1CD2-7718-404C-8443-EC4D4258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EA341-1F03-4675-9B71-AD614CFD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1B62-9022-41AC-942B-D05E6505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2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AEEE-C1C9-4C19-A1DC-A70B0B42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form with two text boxes in horizontal layout</a:t>
            </a:r>
          </a:p>
        </p:txBody>
      </p:sp>
      <p:pic>
        <p:nvPicPr>
          <p:cNvPr id="8" name="Content Placeholder 7" descr="Refer to page 95 in textbook ">
            <a:extLst>
              <a:ext uri="{FF2B5EF4-FFF2-40B4-BE49-F238E27FC236}">
                <a16:creationId xmlns:a16="http://schemas.microsoft.com/office/drawing/2014/main" id="{92299C8C-5A55-434E-8E26-C739232E30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4491" y="1066800"/>
            <a:ext cx="7311375" cy="1600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3A00E-D2FB-4464-A6CF-8C3C7566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DBB3-9581-4091-B060-FCFBCF29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80F7D-BC13-4630-9B4F-1330D20E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C0E4-659B-4F13-B294-6A6FD2AB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form in horizontal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64939-8DE6-49E7-B482-412558692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asp-action="Login" method="post"&gt;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class="form-group row"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&lt;label for="email"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class="col-sm-2"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&gt;Email:&lt;/label&gt;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class="col-sm-10"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&lt;input type="email" id="email"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class="form-control"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class="form-group row"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&lt;label for="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class="col-sm-2"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&gt;Password:&lt;/label&gt;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class="col-sm-10"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&lt;input type="password" id="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class="form-control"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4E8D-87FE-4745-892B-D53AB967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2862-E75E-4405-8098-12035B5E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EEDF-1DFE-4484-AA64-7A12AE06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69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64C0-D9E3-4479-9816-88A677AE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Bootstrap CSS classes for working with 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875D-DDF6-4FF0-BE09-FCF127BA5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-secondary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-outline-secondary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CSS classes for working with images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-fluid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Bootstrap CSS class for creating a jumbotron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jumbotron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777B-79BE-4D1D-B307-E3B7E1DF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E9D9-B5C5-4FD4-AA5C-8BC87B80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8F18-1D8B-4F59-93BC-7EF0F0E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A57C-05AF-4665-9A72-20BA41C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jumbotron, an image, and two buttons</a:t>
            </a:r>
          </a:p>
        </p:txBody>
      </p:sp>
      <p:pic>
        <p:nvPicPr>
          <p:cNvPr id="7" name="Content Placeholder 6" descr="Refer to page 97 in textbook ">
            <a:extLst>
              <a:ext uri="{FF2B5EF4-FFF2-40B4-BE49-F238E27FC236}">
                <a16:creationId xmlns:a16="http://schemas.microsoft.com/office/drawing/2014/main" id="{1A9A80B4-B07C-4768-86EB-12FE284657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3488" y="1219200"/>
            <a:ext cx="6651312" cy="26885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25D3-0CF4-45EE-A940-2745429C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4638-19E4-4955-AD44-0AD270F3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284-9BD4-46EF-801A-0E1EE296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9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6B64-16EC-4AE4-9E74-0FB0FBD9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jumbotron, image, and 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6C3E-37FE-400F-A0E0-4BB1FD874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class="container"&gt;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class="jumbotron"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id="logo" alt="Murach logo"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="~/images/MurachLogo.jpg"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-fluid rounded"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asp-action="Index"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class="mr-2"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&gt;I accept the terms for this site: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class="btn btn-primary"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btnNo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class="btn btn-outline-secondary"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1723-C713-47D3-8ADB-00CBFC4B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9384-8017-4B52-A090-109EC2AB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FBF8-FA97-4B11-9CF6-9C11916D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04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4F78-AE81-44C0-9FFC-08EBB3BD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Bootstrap CSS classes for working with margins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8746B-DD1F-4DAE-92EA-A0061EFE5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CSS classes for working with padding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D906-0B2A-4DD1-8A54-FE03453F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DB4F-D788-4FA9-8974-62999CE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312F-10CE-4DAD-9CEA-4F1CB104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11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1657-95DC-4F7F-B2E7-FA0186CA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elements that use margins and padding</a:t>
            </a:r>
          </a:p>
        </p:txBody>
      </p:sp>
      <p:pic>
        <p:nvPicPr>
          <p:cNvPr id="7" name="Content Placeholder 6" descr="Refer to page 99 in textbook ">
            <a:extLst>
              <a:ext uri="{FF2B5EF4-FFF2-40B4-BE49-F238E27FC236}">
                <a16:creationId xmlns:a16="http://schemas.microsoft.com/office/drawing/2014/main" id="{40C6C6D6-F999-4F0E-BD7D-6229A07081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5971" y="1143000"/>
            <a:ext cx="6572058" cy="28653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0758-AF50-43E5-9388-8BECDCF3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72E4-DDD4-4BB5-9A5D-0B08C7E3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89E2-15A9-4F6E-9EDB-4F696507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4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25F8-D67C-4854-BA70-92D545CC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F38F-5B8F-4F54-8A32-13F204A78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228600" algn="l"/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Bootstrap components such as jumbotrons, button groups, icons, badges, button dropdowns, list groups, alerts, breadcrumbs,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navbars.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Bootstrap CSS classes to provide context.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Bootstrap CSS classes to adjust margins and padding.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59A9-A600-4344-9151-723E113E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1FEE-270F-4195-B9A9-0DA44ED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8A9C-54B7-4E16-97AC-1214B63C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90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98EB-56E7-4004-B077-F8DEACD3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39D3-5DDE-43FE-9F1E-4C492272B0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class="container"&gt;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 class="jumbotron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mt-2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id="logo" alt="Murach logo"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="~/images/MurachLogo.jpg"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-fluid rounded"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asp-action="Index"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class="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mr-2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accept the terms for this site: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class="btn btn-primary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p-3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mr-2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"&gt;Yes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btnNo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class="btn btn-outline-secondary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p-3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"&gt;No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93E7-AD70-49C4-BF2D-44396DBB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E5E6-EB25-4C79-8252-044753E2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2E7F-9FFA-459B-8853-75A566A3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33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A3BE-87E3-4CFD-9195-26A07852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Index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060B7-D9C6-4B5E-8B5D-566FBA931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"Future Value Calculator";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class="container"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class="jumbotron"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id="logo" alt="Murach logo"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="~/images/MurachLogo.jpg"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-responsive rounded"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class="mt-3"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&lt;form asp-action="Index" method="post"&gt;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class="row form-group"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&lt;label asp-for="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MonthlyInvestment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class="col-sm-3"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&gt;Monthly Investment: &lt;/label&gt;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class="col-sm-3"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&lt;input asp-for="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MonthlyInvestment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class="form-control"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&lt;span asp-validation-for="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MonthlyInvestment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 text-danger"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&gt;&lt;/span&gt;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1401-6FC4-4BEB-9FB2-9721AD7A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5A93-E0E2-433A-839B-98C8C1C3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73DE-391A-463F-BBE8-BC030435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40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DCB7-DC0F-401D-82C3-03D30FBB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Index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DC3D-4EEB-43E3-93D0-5F06B2195D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class="row form-group"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&lt;label asp-for="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YearlyInterestRate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class="col-sm-3"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&gt;Yearly Interest Rate: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&lt;/label&gt;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class="col-sm-3"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&lt;input asp-for="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YearlyInterestRate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class="form-control"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&lt;span asp-validation-for="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YearlyInterestRate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 text-danger"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&gt;&lt;/span&gt;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class="row form-group"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&lt;label asp-for="Years"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class="col-sm-3"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Number of Years: &lt;/label&gt;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class="col-sm-3"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&lt;input asp-for="Years"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class="form-control"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&lt;span asp-validation-for="Years"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 text-danger"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&gt;&lt;/span&gt;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7BEB4-A3ED-4E22-AC86-E863B8DF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5688-6E3D-4DDE-B5F6-811E9985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9C58-7D77-473F-9AC5-3B3305FD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02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A524-E05B-40F8-AE54-914F3330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Index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64E23-D250-4FE2-91F1-AE0F7BCE7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class="row form-group"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&lt;label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class="col-sm-3"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&gt;Future Value:&lt;/label&gt;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class="col-sm-3"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&lt;input value="@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ViewBag.FutureValue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class="form-control"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class="row form-group"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class="col offset-sm-3"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&lt;button type="submit"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-primary"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Calculate&lt;/button&gt;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&lt;a asp-action="Index"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-outline-secondary"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&gt;Clear&lt;/a&gt;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&lt;/form&gt;</a:t>
            </a:r>
          </a:p>
          <a:p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E81AB-074F-4C3C-8A7D-AD1699A8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C472-3ECB-4BE6-BC19-DE1936C2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989C-D701-462A-A782-419B559D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6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F3B-492B-453D-90BD-BA4F5150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classes for working with HTML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AD23-F604-4F34-85E2-7320BC4F0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table-bordered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table-striped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table-hover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table-responsive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A1F03-94E0-4F45-8464-1F787FD7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4284-6959-442D-ADF7-FD6CE3CC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F124-EEE5-45DC-949C-0D052ABE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26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0484-9FDC-40F1-B0B6-ACB9BA8C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table with default styling</a:t>
            </a:r>
          </a:p>
        </p:txBody>
      </p:sp>
      <p:pic>
        <p:nvPicPr>
          <p:cNvPr id="7" name="Content Placeholder 6" descr="Refer to page 103 in textbook ">
            <a:extLst>
              <a:ext uri="{FF2B5EF4-FFF2-40B4-BE49-F238E27FC236}">
                <a16:creationId xmlns:a16="http://schemas.microsoft.com/office/drawing/2014/main" id="{B3709124-6742-4AAB-9A73-DC08243256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0858" y="1143000"/>
            <a:ext cx="6681795" cy="3145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4E1D-D254-4303-9F23-2529147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1FC4-54C8-40AD-914C-E6CA935C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35B6-CDBD-4B31-9795-FC731450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29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DDBB-3227-4ABF-B80D-37F91E65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650D-0705-4B83-9FCD-D54C53696A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class="table"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&gt;Department&lt;/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&gt;Phone Number&lt;/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&gt;Extension&lt;/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&lt;td&gt;General&lt;/td&gt;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&lt;td&gt;555-555-5555&lt;/td&gt;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&lt;td&gt;1&lt;/td&gt;&lt;/tr&gt;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&lt;td&gt;Customer Service&lt;/td&gt;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&lt;td&gt;555-555-5556&lt;/td&gt;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&lt;td&gt;2&lt;/td&gt;&lt;/tr&gt;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&lt;td&gt;Billing and Accounts&lt;/td&gt;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&lt;td&gt;555-555-5557&lt;/td&gt;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&lt;td&gt;3&lt;/td&gt;&lt;/tr&gt;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4488" indent="-344488"/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&lt;/table&gt;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06BA-1907-407F-987C-43BA43D1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FA4D-4651-460A-BD40-0FD4DB67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C584-D709-40D1-845B-FB61F92B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79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02A-A0A7-4CB2-898C-B8E02979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table with alternating stripes and borders</a:t>
            </a:r>
          </a:p>
        </p:txBody>
      </p:sp>
      <p:pic>
        <p:nvPicPr>
          <p:cNvPr id="9" name="Content Placeholder 8" descr="Refer to page 103 in textbook ">
            <a:extLst>
              <a:ext uri="{FF2B5EF4-FFF2-40B4-BE49-F238E27FC236}">
                <a16:creationId xmlns:a16="http://schemas.microsoft.com/office/drawing/2014/main" id="{0335FBAA-8AA0-493B-AEB8-0EB823F175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82549"/>
            <a:ext cx="6567880" cy="303225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2B4E-2A2E-4DBC-BCF2-4D31AF1B85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91000"/>
            <a:ext cx="75438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class="table table-striped table-bordered table-hover"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80BED2-ECB9-4A6B-A5D7-0814DFA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BA0780-2B31-4796-A3F7-4BD1FAA7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CA1138-77C0-4608-AF97-7F5F4174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58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C170-94A0-47CE-A4B4-49DB483A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CSS classes for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67EA-9B7A-4951-8BF9-4DD93F6E04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text-left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text-right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text-center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text-lowercase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text-uppercase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text-capitalize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939C-2A8F-4622-B7E5-D3D2380F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2249-BEDC-410A-A1E0-2687AB97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4BC05-1E91-4130-8F1D-977A0A78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24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49F6-0DBE-4215-B91A-D4EA5C63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examples of the text CSS classes</a:t>
            </a:r>
          </a:p>
        </p:txBody>
      </p:sp>
      <p:pic>
        <p:nvPicPr>
          <p:cNvPr id="9" name="Content Placeholder 8" descr="Refer to page 105 in textbook ">
            <a:extLst>
              <a:ext uri="{FF2B5EF4-FFF2-40B4-BE49-F238E27FC236}">
                <a16:creationId xmlns:a16="http://schemas.microsoft.com/office/drawing/2014/main" id="{F5152ADA-5552-4105-8AF2-91E7E4F901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6504996" cy="13595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90A0-1D4E-4B9E-B374-38CB9770B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908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class="text-right"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text is &lt;span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class="text-uppercase"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right-aligned&lt;/span&gt;.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class="text-center"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class="text-capitalize"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&gt;This text is centered.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class="text-left"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text is &lt;span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class="text-lowercase"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LEFT-ALIGNED&lt;/span&gt;.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EB3E98-CA40-48BC-AD6D-8CB6ECF7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F337D3-84C8-4F4D-8C70-983E2B54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99FEAB-375C-4F16-B48B-30E4F5E0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0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2405-28AD-4A55-8F3A-66A1AB7F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in a desktop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BE2F-FF18-4776-A138-C202C194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42B9-C174-4E64-9CD9-EBA429AE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5046-0478-46F2-A6BA-59263F9A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Refer to page 83 in textbook ">
            <a:extLst>
              <a:ext uri="{FF2B5EF4-FFF2-40B4-BE49-F238E27FC236}">
                <a16:creationId xmlns:a16="http://schemas.microsoft.com/office/drawing/2014/main" id="{119D3EBB-AD66-4893-BF5C-1BACD627685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496"/>
            <a:ext cx="7315200" cy="47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17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7109-8E0B-4ED6-9D7A-9F13CF5B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 classes available to most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581FA-695A-4EDD-B4E0-00745A72A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1066800"/>
            <a:ext cx="3505200" cy="4191000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900"/>
              </a:spcBef>
              <a:spcAft>
                <a:spcPts val="600"/>
              </a:spcAft>
              <a:tabLst>
                <a:tab pos="1606550" algn="l"/>
                <a:tab pos="27432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Default color</a:t>
            </a:r>
          </a:p>
          <a:p>
            <a:pPr marL="1606550" lvl="0" indent="-16065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Dark blue</a:t>
            </a:r>
          </a:p>
          <a:p>
            <a:pPr marL="1606550" lvl="0" indent="-16065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secondary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Gray</a:t>
            </a:r>
          </a:p>
          <a:p>
            <a:pPr marL="1606550" lvl="0" indent="-16065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success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Green</a:t>
            </a:r>
          </a:p>
          <a:p>
            <a:pPr marL="1606550" lvl="0" indent="-16065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info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Light blue</a:t>
            </a:r>
          </a:p>
          <a:p>
            <a:pPr marL="1606550" lvl="0" indent="-16065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warning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Orange</a:t>
            </a:r>
          </a:p>
          <a:p>
            <a:pPr marL="1606550" lvl="0" indent="-16065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danger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Red</a:t>
            </a:r>
          </a:p>
          <a:p>
            <a:pPr marL="1606550" lvl="0" indent="-16065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light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White</a:t>
            </a:r>
          </a:p>
          <a:p>
            <a:pPr marL="1606550" lvl="0" indent="-16065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dark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Gray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D939-BB7B-4888-8FCD-D6107534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3AAF-4F3C-4B08-BC85-FB84B861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7F1-3463-4DDE-851E-875FE9E2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68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0C19-02F5-468F-9FEA-954E91C4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context classes applied to buttons</a:t>
            </a:r>
          </a:p>
        </p:txBody>
      </p:sp>
      <p:pic>
        <p:nvPicPr>
          <p:cNvPr id="10" name="Content Placeholder 9" descr="Refer to page 107 in textbook ">
            <a:extLst>
              <a:ext uri="{FF2B5EF4-FFF2-40B4-BE49-F238E27FC236}">
                <a16:creationId xmlns:a16="http://schemas.microsoft.com/office/drawing/2014/main" id="{82F5F133-5C10-46F3-9D66-E1737A7B63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1957" y="1143000"/>
            <a:ext cx="6700085" cy="86570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4DFF83-8245-4B83-8AB5-2E0C3917C1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class="btn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"&gt;Primary&lt;/button&gt;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class="btn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btn-secondary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"&gt;Secondary&lt;/button&gt;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class="btn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btn-success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"&gt;Success&lt;/button&gt;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class="btn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btn-info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"&gt;Info&lt;/button&gt;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class="btn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btn-warning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"&gt;Warning&lt;/button&gt;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class="btn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btn-danger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"&gt;Danger&lt;/button&gt;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103781-12E8-4A85-B8BD-3A501844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929312-6EB0-4846-ABD1-4F21BC99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EE7966-4DC2-4B5C-B9F5-22CD17C6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00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CC29-31A7-4249-989D-64A95D09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success class applied to the text </a:t>
            </a:r>
            <a:br>
              <a:rPr lang="en-US" dirty="0"/>
            </a:br>
            <a:r>
              <a:rPr lang="en-US" dirty="0"/>
              <a:t>of an element</a:t>
            </a:r>
          </a:p>
        </p:txBody>
      </p:sp>
      <p:pic>
        <p:nvPicPr>
          <p:cNvPr id="9" name="Content Placeholder 8" descr="Refer to page 107 in textbook ">
            <a:extLst>
              <a:ext uri="{FF2B5EF4-FFF2-40B4-BE49-F238E27FC236}">
                <a16:creationId xmlns:a16="http://schemas.microsoft.com/office/drawing/2014/main" id="{7691C400-1D7D-493B-BBBE-83C7B8F5F1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861" y="1600200"/>
            <a:ext cx="6712278" cy="56088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96DE4-0B9C-417E-BA33-2CACADC41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84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class="text-success"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Congratulations! You are now registered.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CFD8BE-FF21-4186-BF49-41DB6A08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FB16F2-2828-4EA3-A33E-F7254A1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267F21-5E62-4A40-B631-F3D3973B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08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C4A6-306F-4828-A829-F5B48113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warning class applied to the background </a:t>
            </a:r>
            <a:br>
              <a:rPr lang="en-US" dirty="0"/>
            </a:br>
            <a:r>
              <a:rPr lang="en-US" dirty="0"/>
              <a:t>of an element</a:t>
            </a:r>
          </a:p>
        </p:txBody>
      </p:sp>
      <p:pic>
        <p:nvPicPr>
          <p:cNvPr id="8" name="Content Placeholder 7" descr="Refer to page 107 in textbook ">
            <a:extLst>
              <a:ext uri="{FF2B5EF4-FFF2-40B4-BE49-F238E27FC236}">
                <a16:creationId xmlns:a16="http://schemas.microsoft.com/office/drawing/2014/main" id="{EC836039-D506-4BE4-A6FB-04C92E8945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75" y="1563556"/>
            <a:ext cx="6761050" cy="7986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9CD47-C5FC-458D-B71A-558EE46D09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667001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-warning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p-2 rounded"&gt;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Warning! Some required fields are empty.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0195-12AF-4EAE-984A-7423EBF7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BAD3-843A-4EE8-93FF-4DA17B9C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FA7AC-F3DA-4FBE-886B-290AA24F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41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E3C-2C98-4FD3-9C16-07FDAC90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CSS classes for creating button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8BC28-540B-4FDF-8AAE-F9BDC7758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btn-group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btn-toolbar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btn-group-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btn-group-vertical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A9EF-F519-423E-8785-FF8B5F35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A577-C377-4C8E-8042-1BD6084C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18DD-FBE6-471E-9C51-E77B8D87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76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F4BC-EA4F-4957-81AA-08B13CBA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basic button group</a:t>
            </a:r>
          </a:p>
        </p:txBody>
      </p:sp>
      <p:pic>
        <p:nvPicPr>
          <p:cNvPr id="8" name="Content Placeholder 7" descr="Refer to page 109 in textbook ">
            <a:extLst>
              <a:ext uri="{FF2B5EF4-FFF2-40B4-BE49-F238E27FC236}">
                <a16:creationId xmlns:a16="http://schemas.microsoft.com/office/drawing/2014/main" id="{7F18F9A0-1AA7-4AB8-8D94-24F7267B1F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023539" cy="9449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AD4F6-DEA7-4130-8323-D5092B907C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86000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 group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class="btn-group"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role="group"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aria-label="Button 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 class="btn btn-outline-primary"&gt;Home&lt;/a&gt;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class="btn btn-outline-primary"&gt;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 class="btn btn-outline-primary"&gt;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="/contact-us" class="btn btn-outline-primary"&gt;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Contact Us&lt;/a&gt;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791E-08F0-40D7-9450-AFA17BF4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2C7F-22AE-4B71-89BA-D57B44EA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23C6-817E-452B-AD6C-B35FB768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9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646D-E4B3-46EE-9A5C-1E225D0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toolbar with two button groups</a:t>
            </a:r>
          </a:p>
        </p:txBody>
      </p:sp>
      <p:pic>
        <p:nvPicPr>
          <p:cNvPr id="8" name="Content Placeholder 7" descr="Refer to page 109 in textbook ">
            <a:extLst>
              <a:ext uri="{FF2B5EF4-FFF2-40B4-BE49-F238E27FC236}">
                <a16:creationId xmlns:a16="http://schemas.microsoft.com/office/drawing/2014/main" id="{F9E811DC-9883-4B6E-AFA1-0E77CF80D7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55114"/>
            <a:ext cx="4950381" cy="90228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8EA79-9604-4CFB-8EA5-91667B9B82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86000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 groups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class="btn-toolbar"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role="toolbar"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aria-label="Toolbar with groups"&gt;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class="btn-group mr-2"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role="group"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aria-label="First 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 class="btn btn-outline-primary"&gt;Home&lt;/a&gt;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class="btn btn-outline-primary"&gt;Cart&lt;/a&gt;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class="btn-group"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role="group" aria-label="Second 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 class="btn btn-outline-primary"&gt;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="/contact-us" class="btn btn-outline-primary"&gt;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Contact Us&lt;/a&gt;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E690D-EEF1-4EBD-BA04-5610CB74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E0A6-4EDD-4956-9292-8F7E70D9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277B5-C4A7-4DB1-9267-164E6FE6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88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F497-04E7-4CEE-869A-EF4B71A3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Font Awesome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E81C4-1C29-4BC0-BBA8-917D87FCD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typical &lt;link&gt; element that enables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Awesome icons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="https://use.fontawesome.com/releases/v5.8.1/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/all.css"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integrity="sha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-long-</a:t>
            </a:r>
            <a:r>
              <a:rPr lang="en-US" sz="14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hash_code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="anonymous"&gt;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6BAF-754C-4F3A-BD54-A1D1E774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3BC2-7D6F-421C-8496-3CA05189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6CFF-275D-4DAF-A8A8-99C3BDBC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1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6454-3E80-407A-9F19-18E102D2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button group that includes icons for its buttons</a:t>
            </a:r>
          </a:p>
        </p:txBody>
      </p:sp>
      <p:pic>
        <p:nvPicPr>
          <p:cNvPr id="8" name="Content Placeholder 7" descr="Refer to page 111 in textbook ">
            <a:extLst>
              <a:ext uri="{FF2B5EF4-FFF2-40B4-BE49-F238E27FC236}">
                <a16:creationId xmlns:a16="http://schemas.microsoft.com/office/drawing/2014/main" id="{F38E2112-30B9-4923-B104-E84365331A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3778" y="1143000"/>
            <a:ext cx="3298222" cy="111566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A1EF5-995D-4618-AE34-5F8819AF65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362200"/>
            <a:ext cx="75438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 group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class="btn-group" role="group"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aria-label="Button 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 class="btn btn-outline-primary"&gt;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fa-home"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nbsp;Home&amp;nbsp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class="btn btn-outline-primary"&gt;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nbsp;Cart&amp;nbsp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7259A-71F7-4141-A851-D4ED4EA4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42B9-A2BC-4B03-9EB9-25327AA2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FE7DD-1C89-4ABD-BD36-11F675F7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41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D97B-2493-4AFD-89B5-C035D602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button with a badge</a:t>
            </a:r>
          </a:p>
        </p:txBody>
      </p:sp>
      <p:pic>
        <p:nvPicPr>
          <p:cNvPr id="8" name="Content Placeholder 7" descr="Refer to page 111 in textbook ">
            <a:extLst>
              <a:ext uri="{FF2B5EF4-FFF2-40B4-BE49-F238E27FC236}">
                <a16:creationId xmlns:a16="http://schemas.microsoft.com/office/drawing/2014/main" id="{889D356F-D8EE-4BE6-96A4-E12DBA6C1E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3676207" cy="12010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18AF-7050-4A9B-A432-39251EB01C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590800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class="btn btn-outline-primary"&gt;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nbsp;Cart&amp;nbsp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class="badge badge-primary"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&gt;2&lt;/span&gt;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BF9D9-8068-432E-ABEA-4DB00D7A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0743-5A73-4CB4-8E00-9F588C54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04FE0-74A3-412A-BB64-E65EC979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0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17AB-A057-46B9-9950-756166D7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in a tablet browser</a:t>
            </a:r>
          </a:p>
        </p:txBody>
      </p:sp>
      <p:pic>
        <p:nvPicPr>
          <p:cNvPr id="7" name="Content Placeholder 6" descr="Refer to page 83 in textbook ">
            <a:extLst>
              <a:ext uri="{FF2B5EF4-FFF2-40B4-BE49-F238E27FC236}">
                <a16:creationId xmlns:a16="http://schemas.microsoft.com/office/drawing/2014/main" id="{154392D5-B8A7-405B-9DEE-126146E002B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413262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CF74-C3D3-4765-A4E3-336A683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CDB0-758B-42C1-A553-9BEE445F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98EC-762F-4F27-885D-FBEC8CFD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13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D761-DEE4-42DF-AFE0-8CA313F8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button with an icon and a badge</a:t>
            </a:r>
          </a:p>
        </p:txBody>
      </p:sp>
      <p:pic>
        <p:nvPicPr>
          <p:cNvPr id="8" name="Content Placeholder 7" descr="Refer to page 111 in textbook ">
            <a:extLst>
              <a:ext uri="{FF2B5EF4-FFF2-40B4-BE49-F238E27FC236}">
                <a16:creationId xmlns:a16="http://schemas.microsoft.com/office/drawing/2014/main" id="{747CC192-6703-4462-8F7E-4ED20C6940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1102" y="1143000"/>
            <a:ext cx="3340898" cy="107908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E6F1-81DA-400F-BB97-3F1A6DDE71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438400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 class="btn btn-outline-primary"&gt;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&lt;/span&gt;&amp;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nbsp;Cart&amp;nbsp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class="badge badge-primary"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&gt;2&lt;/span&gt;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6F2AD-18CC-40CD-9EC5-80B0DE84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416AD-4358-4D2D-8524-956112E1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B06A-AE87-4D25-ACD0-EF437DC4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30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28F7-E211-4967-9056-89958452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classes for creating button dropdowns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2669-08EC-4DFF-93F6-2DFB39463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dropdown-toggle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dropdown-menu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dropdown-item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dropup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HTML5 data attribute </a:t>
            </a:r>
            <a:br>
              <a:rPr lang="en-US" sz="2400" b="1" dirty="0">
                <a:solidFill>
                  <a:srgbClr val="000099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button dropdowns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data-toggle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8998-55BB-4F2E-92F1-9A1AFD8D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4B99-354E-4A4D-920A-3450594E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0228-5225-42DF-A669-30F13391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18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EED6-16C6-4781-A5A5-9C1D7BC2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button dropdown</a:t>
            </a:r>
          </a:p>
        </p:txBody>
      </p:sp>
      <p:pic>
        <p:nvPicPr>
          <p:cNvPr id="8" name="Content Placeholder 7" descr="Refer to page 113 in textbook ">
            <a:extLst>
              <a:ext uri="{FF2B5EF4-FFF2-40B4-BE49-F238E27FC236}">
                <a16:creationId xmlns:a16="http://schemas.microsoft.com/office/drawing/2014/main" id="{62A5F413-2D7D-43B4-B93A-77639E0869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2475191" cy="18655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8DB5-0F8F-4FE1-9E28-DF1EE38A0D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048000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button dropdown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class="dropdown"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type="button" class="btn btn-primary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dropdown-toggle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productsDropdown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data-toggle="dropdown"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aria-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haspopup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aria-expanded="false"&gt;Products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class="dropdown-menu"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aria-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labelledby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productsDropdown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class="dropdown-item"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="/product/list/guitars"&gt;Guitars&lt;/a&gt;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class="dropdown-item"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="/product/list/drums"&gt;Drums&lt;/a&gt;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CC11B-65D1-440D-8C6C-E3ED642F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83BC9-2565-4321-A192-BFA2B4E9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2D93A-B8F4-4516-9F44-605AD52F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6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69F0-259F-43A6-958E-9BC03C9A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CSS classes for creating list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81040-4AE0-4403-88B5-3BDACB866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list-group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list-group-item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A7C5-8C51-4D5C-AC7B-F018F420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7492-99E6-484A-BC2B-37861189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CA2D-0D64-4541-97AD-82E1E451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53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FD85-885D-404D-99FE-CA89FD09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basic list group</a:t>
            </a:r>
          </a:p>
        </p:txBody>
      </p:sp>
      <p:pic>
        <p:nvPicPr>
          <p:cNvPr id="8" name="Content Placeholder 7" descr="Refer to page 115 in textbook ">
            <a:extLst>
              <a:ext uri="{FF2B5EF4-FFF2-40B4-BE49-F238E27FC236}">
                <a16:creationId xmlns:a16="http://schemas.microsoft.com/office/drawing/2014/main" id="{313DD529-054D-4EE2-8652-A05BE327E3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488" y="1196242"/>
            <a:ext cx="6633023" cy="22557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821C-6056-4BEF-94E8-109E14AE93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list group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&gt;Guitars&lt;/li&gt;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&gt;Basses&lt;/li&gt;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&gt;Drums&lt;/li&gt;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3FA90-2085-46DF-9E00-A686254A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19DA1-7808-4677-9BAD-93622A88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274D8-499B-4060-B934-AA030F70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91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7A0F-E89D-4FEA-978A-63C03B29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basic list group with an active item</a:t>
            </a:r>
          </a:p>
        </p:txBody>
      </p:sp>
      <p:pic>
        <p:nvPicPr>
          <p:cNvPr id="8" name="Content Placeholder 7" descr="Refer to page 115 in textbook ">
            <a:extLst>
              <a:ext uri="{FF2B5EF4-FFF2-40B4-BE49-F238E27FC236}">
                <a16:creationId xmlns:a16="http://schemas.microsoft.com/office/drawing/2014/main" id="{8E5A7A32-8C26-4405-B87B-9740AF49BA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4450" y="1143000"/>
            <a:ext cx="6498899" cy="21033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0CF0F-99E9-4FFA-ACA1-3F2C6E64F4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581400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list group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="/guitars"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 active"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Guitars&lt;/a&gt;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="/basses"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&gt;Basses&lt;/a&gt;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="/drums"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class="list-group-item"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&gt;Drums&lt;/a&gt;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CA40F-B444-4ADB-B1E3-A20E871C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C4E58-3DF0-4EAC-93E7-EA0F8187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7622-AB3A-4E70-953F-C8EE3D19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65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A59F-14FF-4335-A4C5-3360DE94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CSS classes for creating alerts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32A8-FF23-4293-AF60-D6115DB43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alert-dismissible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alert-link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HTML5 data attribute for creating alerts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data-dismiss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4193-5BD1-4828-B2D3-BB6317D6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248F-00F8-4F47-8453-01C8F50E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8555-A4B6-4896-BACF-3FD48AAF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15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2A21-BD31-4934-B342-2FA40DAC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dismissible alert with a link</a:t>
            </a:r>
          </a:p>
        </p:txBody>
      </p:sp>
      <p:pic>
        <p:nvPicPr>
          <p:cNvPr id="8" name="Content Placeholder 7" descr="Refer to page 117 in textbook ">
            <a:extLst>
              <a:ext uri="{FF2B5EF4-FFF2-40B4-BE49-F238E27FC236}">
                <a16:creationId xmlns:a16="http://schemas.microsoft.com/office/drawing/2014/main" id="{25C837EA-7364-4B4C-88D3-EA41AB1098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0174" y="1121589"/>
            <a:ext cx="6407451" cy="8596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2E446-5E59-4A61-8066-9D90B86C1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09801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alert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class="alert alert-success alert-dismissible"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class="close"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data-dismiss="alert"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&amp;times;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Success!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class="alert-link"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Learn more&lt;/a&gt;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2FC7-D138-419D-B75D-B0C7CFF5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4F0C-B039-4A87-9070-2619D339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3D3ED-C1D2-4078-B9DE-86542648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23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EC76-3B8B-47E9-BC1E-207EB8E7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CSS classes for creating breadcrumbs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61C1-FF09-4B1C-9627-922CD2D07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breadcrumb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breadcrumb-item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A0797-C847-4D93-93C8-ABC23D88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AD9F-E1C3-4BC7-859E-BB37B725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B9E2-9079-4F7F-A0B4-470024DC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890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8463-E7AD-44A3-82B7-3382648A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breadcrumb with three segments</a:t>
            </a:r>
          </a:p>
        </p:txBody>
      </p:sp>
      <p:pic>
        <p:nvPicPr>
          <p:cNvPr id="8" name="Content Placeholder 7" descr="Refer to page 117 in textbook ">
            <a:extLst>
              <a:ext uri="{FF2B5EF4-FFF2-40B4-BE49-F238E27FC236}">
                <a16:creationId xmlns:a16="http://schemas.microsoft.com/office/drawing/2014/main" id="{87F43336-466D-490B-8613-3C6B8AE27F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1402" y="1164265"/>
            <a:ext cx="6504996" cy="8169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B79D-7F2E-4F60-A199-69130CA4B2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09800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breadcrumb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aria-label="breadcrumb"&gt;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class="breadcrumb"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class="breadcrumb-item"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class="breadcrumb-item"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class="breadcrumb-item active"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aria-current="page"&gt;Guitars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5FE2-74A4-421D-BAAB-E366E7E6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A26-DF29-486F-8B16-94DA2B18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5BD5A-F732-4552-884D-D41793AE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393-067A-47D6-BABA-4936ABAE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in a phone browser</a:t>
            </a:r>
          </a:p>
        </p:txBody>
      </p:sp>
      <p:pic>
        <p:nvPicPr>
          <p:cNvPr id="7" name="Content Placeholder 6" descr="Refer to page 83 in textbook ">
            <a:extLst>
              <a:ext uri="{FF2B5EF4-FFF2-40B4-BE49-F238E27FC236}">
                <a16:creationId xmlns:a16="http://schemas.microsoft.com/office/drawing/2014/main" id="{FD1DA0CD-544C-47E0-B3BA-946760F73F0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9" y="1143000"/>
            <a:ext cx="32224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C310-BC01-4C5A-8BDD-1C0271DA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BF66-8738-42D1-A2FE-9270AD2F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6261-3395-4613-9B71-DFBF60A9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956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B5FA-E35A-4011-95E0-4CE182F6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CSS classes for creating </a:t>
            </a:r>
            <a:r>
              <a:rPr lang="en-US" dirty="0" err="1"/>
              <a:t>navs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C7B6-6262-45D4-81A3-AECF6DBCD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nav-tabs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nav-pills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nav-link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3BEE-E481-448C-AF92-ABEE9648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B46C-0D8D-43B3-9E64-E96EFCED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27F9-617E-4874-B390-6B147B5C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21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1486-E1AD-4DA4-B65D-8D25B0D8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Nav links styled as tabs</a:t>
            </a:r>
          </a:p>
        </p:txBody>
      </p:sp>
      <p:pic>
        <p:nvPicPr>
          <p:cNvPr id="8" name="Content Placeholder 7" descr="Refer to page 119 in textbook ">
            <a:extLst>
              <a:ext uri="{FF2B5EF4-FFF2-40B4-BE49-F238E27FC236}">
                <a16:creationId xmlns:a16="http://schemas.microsoft.com/office/drawing/2014/main" id="{E0E8054E-84F8-43F5-A365-EADFD7CCB1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6716" y="1143000"/>
            <a:ext cx="6730567" cy="59746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609DF-2C5F-4249-B824-2A65E01E88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981200"/>
            <a:ext cx="75438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nav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 nav-tabs"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 active"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="/cart"&gt;Cart&lt;/a&gt;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1437-3349-4831-91CF-8C80488F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9E2AD-D0ED-4157-87ED-74292486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23B34-84C6-4C2A-B3ED-2933974B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4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489F-4FBC-44CC-B81E-EA2C25BA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same nav links styled as pills</a:t>
            </a:r>
          </a:p>
        </p:txBody>
      </p:sp>
      <p:pic>
        <p:nvPicPr>
          <p:cNvPr id="8" name="Content Placeholder 7" descr="Refer to page 119 in textbook ">
            <a:extLst>
              <a:ext uri="{FF2B5EF4-FFF2-40B4-BE49-F238E27FC236}">
                <a16:creationId xmlns:a16="http://schemas.microsoft.com/office/drawing/2014/main" id="{99627DB3-B347-4F18-ABA4-D4F6833930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344" y="1143000"/>
            <a:ext cx="6651312" cy="5730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ED3EA-CF0B-42F9-9C9F-CE57B8EC8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981200"/>
            <a:ext cx="75438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nav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 nav-pills"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 active"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 nav-link"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="/cart"&gt;Cart&lt;/a&gt;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CCE9D-6009-4EC3-827B-65124723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523AE-14D3-4CEC-904F-ADC5C153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D0B3-B3EE-419F-849F-E1E3AB7A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32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7B13-340A-4793-9A37-2E222597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more verbose way of coding the same nav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76B2-25A6-4A94-8A25-D775BF293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 nav-pills"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class="nav-link active"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class="nav-link"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class="nav-item"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class="nav-link"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="/cart"&gt;Cart&lt;/a&gt;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378A-E2A7-40DF-82BF-E4E0D5DD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4CE3-5FF4-4E07-9AB6-626A0BA1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1EFB-1A52-4B89-88F4-9391E4B8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7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7268-4C58-4E7B-98AA-88CE452F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CSS classes for creating navbars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0DE5A-DE63-47B1-B89C-BC150391E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navbar-expand-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light-or-dark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navbar-brand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navbar-toggler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navbar-collapse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collapse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navbar-nav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</a:t>
            </a:r>
            <a:r>
              <a:rPr lang="en-US" sz="1600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HTML5 data attributes for creating navbars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data-toggle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25C4-792C-487E-A5AC-ACA4B7B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F0EC-7902-4E66-826C-EA79D395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8B8B-946A-4E66-8DBF-E433E0C5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74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CC2F-1DB5-413E-A33A-15D7BA56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navbar expanded on a wide screen</a:t>
            </a:r>
          </a:p>
        </p:txBody>
      </p:sp>
      <p:pic>
        <p:nvPicPr>
          <p:cNvPr id="9" name="Content Placeholder 8" descr="Refer to page 121 in textbook ">
            <a:extLst>
              <a:ext uri="{FF2B5EF4-FFF2-40B4-BE49-F238E27FC236}">
                <a16:creationId xmlns:a16="http://schemas.microsoft.com/office/drawing/2014/main" id="{57009892-AA31-4EF0-BE32-89B73E8E2E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25099"/>
            <a:ext cx="7239000" cy="7037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04A1-2FB6-486E-AA2B-308095BF2B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81200"/>
            <a:ext cx="7391400" cy="457200"/>
          </a:xfrm>
        </p:spPr>
        <p:txBody>
          <a:bodyPr/>
          <a:lstStyle/>
          <a:p>
            <a:r>
              <a:rPr lang="en-US" dirty="0"/>
              <a:t>A navbar expanded on a small screen</a:t>
            </a:r>
          </a:p>
        </p:txBody>
      </p:sp>
      <p:pic>
        <p:nvPicPr>
          <p:cNvPr id="10" name="Content Placeholder 9" descr="Refer to page 121 in textbook ">
            <a:extLst>
              <a:ext uri="{FF2B5EF4-FFF2-40B4-BE49-F238E27FC236}">
                <a16:creationId xmlns:a16="http://schemas.microsoft.com/office/drawing/2014/main" id="{58E1510B-B803-4148-A72E-0BCEC94FA57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49568" y="2514600"/>
            <a:ext cx="4507590" cy="67189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8C00FA-6EBF-43E2-8B92-646AD5A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56028E-9C32-4DEF-89EE-FC37608F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DAF5D7-4675-4E97-98E4-3651D17C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11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3B7F-F322-4652-88DB-48CCD331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navbar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78F1A-A954-4DF4-BDE2-9290D6ABD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 navbar-expand-md navbar-dark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class="navbar-brand"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class="navbar-toggler"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type="button"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data-toggle="collapse"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data-target="#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navbarSupportedContent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aria-controls="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navbarSupportedContent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aria-expanded="false"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aria-label="Toggle navigation"&gt;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class="navbar-toggler-icon"&gt;&lt;/span&gt;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&lt;nav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class="collapse navbar-collapse"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navbarSupportedContent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class="navbar-nav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-auto"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class="nav-item nav-link active"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class="nav-item nav-link"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="/products"&gt;Products&lt;/a&gt;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class="nav-item nav-link"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0D27-CC76-404A-AED2-A3E0D03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44C5A-17FF-4DDE-A333-5EB244A3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EF09-B3BC-4F84-AC95-48692D42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315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DEED-445B-4C40-AC3B-7554EA9A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navbar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E60C6-32D0-40AD-9132-6FFE7F105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2065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&lt;div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class="navbar-nav navbar-right"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class="nav-item nav-link"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="/cart"&gt;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&lt;span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nbsp;Cart&amp;nbsp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&lt;span class="badge badge-primary"&gt;2&lt;/span&gt;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&lt;/nav&gt;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3EE2-8E9D-44B8-832C-E3971D49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A983-86AA-451C-B76F-0677FD6E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0538-24A0-4B52-91F1-B20479CA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657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D72D-3F97-4A49-961C-8B012EB4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CSS classes for positioning navbars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3031-C4C1-4835-B07F-75C3EFD9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fixed-top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fixed-bottom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9515-ED68-460E-96FD-4E67DF55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3CD5-D72F-4DA5-8B9C-B3024BAD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BA11-4D14-4DEF-BCC2-6CF6BFA6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52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5D86-0E93-4373-B2DF-CE8A564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navbar that’s fixed at the top of the screen</a:t>
            </a:r>
          </a:p>
        </p:txBody>
      </p:sp>
      <p:pic>
        <p:nvPicPr>
          <p:cNvPr id="7" name="Content Placeholder 6" descr="Refer to page 123 in textbook ">
            <a:extLst>
              <a:ext uri="{FF2B5EF4-FFF2-40B4-BE49-F238E27FC236}">
                <a16:creationId xmlns:a16="http://schemas.microsoft.com/office/drawing/2014/main" id="{2C44A3E9-AFFE-4C7E-8D1A-75B2FE9B53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42676" cy="19508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09E4D-540B-47DF-82F5-1B00FD04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BF48-F99E-4ABF-AE1A-7BB01BDF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8E99-38AD-4942-A40A-A006E8AA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9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04BF-AB65-44F7-A628-9F2BE48C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box for adding the jQuery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F376-10C2-4D63-829D-3C16484B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D969-6A3F-4FB5-8E4C-32711934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E407-39A1-4FFB-9BF0-260A4E62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Refer to page 85 in textbook ">
            <a:extLst>
              <a:ext uri="{FF2B5EF4-FFF2-40B4-BE49-F238E27FC236}">
                <a16:creationId xmlns:a16="http://schemas.microsoft.com/office/drawing/2014/main" id="{BC24F74B-878B-4159-843B-E6690743A48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370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2514-EB32-4271-A30A-07C7070D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that displays the navbar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CE70-AA87-4230-9F04-596F415804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&lt;nav class="navbar navbar-expand-md navbar-dark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fixed-top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navbar items go here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&lt;/nav&gt;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container items go here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that sets the top margin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70px;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5AA1-4E42-489D-B791-A49A02AE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1BC1-3C49-4067-B682-8DA92F6C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54B6-F539-461A-9F63-0F696D09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1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E473-53A7-4F00-8DC9-232EED7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navbar that’s fixed at the bottom of the screen</a:t>
            </a:r>
          </a:p>
        </p:txBody>
      </p:sp>
      <p:pic>
        <p:nvPicPr>
          <p:cNvPr id="7" name="Content Placeholder 6" descr="Refer to page 123 in textbook ">
            <a:extLst>
              <a:ext uri="{FF2B5EF4-FFF2-40B4-BE49-F238E27FC236}">
                <a16:creationId xmlns:a16="http://schemas.microsoft.com/office/drawing/2014/main" id="{F190AB99-BC41-4300-AF32-2F55DC9115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55114"/>
            <a:ext cx="7218290" cy="9022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D757E-E48A-4DFD-A26E-3BF545A7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194F-7FA1-4851-B1D9-9BF416FF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223C-5829-4946-AFE8-012A7469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8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E549-4B1D-41C7-B8AF-A0B503D4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box for adding the Bootstrap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7C07-669B-44A4-81BC-32FD3394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4ACB-EADB-47A4-9ADB-E635FE14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7851-8670-429E-B5F4-D95061FD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Refer to page 85 in textbook ">
            <a:extLst>
              <a:ext uri="{FF2B5EF4-FFF2-40B4-BE49-F238E27FC236}">
                <a16:creationId xmlns:a16="http://schemas.microsoft.com/office/drawing/2014/main" id="{37649577-EBE9-4353-A249-A1EB5ED379C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57" y="1138103"/>
            <a:ext cx="6072043" cy="41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6986C2-105A-462C-8D68-637D27C9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How to add the Bootstrap and jQuery libraries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1E1A51-79B6-4D1A-9E31-256F762E1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Visual Studio and open a project. In the Solution Explorer, expand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wwwroot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/lib folder and delete any old Bootstrap or jQuery libraries.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on the project name and select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Client-Side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Library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dialog box that appears, type “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@”, select “3.3.1” from the list that appears, and click the Install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2 and 3 for the library named “twitter-bootstrap@4.3.1”, but change the target location to “www/lib/bootstrap”.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2 and 3 for the library named “popper.js@1.14.7”.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2 and 3 for the library named “jquery-validate@1.19.0”.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2 and 3 for the library named “jquery-validation-unobtrusive@3.2.11”.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8702-1EEC-46ED-9C3D-053D9926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9076-51DB-42CA-930E-F09E6848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AB8B-2FF5-4496-9393-31602930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3218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568</TotalTime>
  <Words>5455</Words>
  <Application>Microsoft Office PowerPoint</Application>
  <PresentationFormat>On-screen Show (4:3)</PresentationFormat>
  <Paragraphs>877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Arial Narrow</vt:lpstr>
      <vt:lpstr>Courier New</vt:lpstr>
      <vt:lpstr>Times New Roman</vt:lpstr>
      <vt:lpstr>Master slides_with_titles_logo</vt:lpstr>
      <vt:lpstr>Chapter 3</vt:lpstr>
      <vt:lpstr>Objectives (part 1)</vt:lpstr>
      <vt:lpstr>Objectives (part 2)</vt:lpstr>
      <vt:lpstr>The Future Value app in a desktop browser</vt:lpstr>
      <vt:lpstr>The Future Value app in a tablet browser</vt:lpstr>
      <vt:lpstr>The Future Value app in a phone browser</vt:lpstr>
      <vt:lpstr>The dialog box for adding the jQuery library</vt:lpstr>
      <vt:lpstr>The dialog box for adding the Bootstrap library</vt:lpstr>
      <vt:lpstr>How to add the Bootstrap and jQuery libraries</vt:lpstr>
      <vt:lpstr>The libman.json file for the client-side libraries</vt:lpstr>
      <vt:lpstr>A Razor layout that enables client-side libraries</vt:lpstr>
      <vt:lpstr>An extra directory that may be included  by the MVC template</vt:lpstr>
      <vt:lpstr>The URL for the Bootstrap documentation</vt:lpstr>
      <vt:lpstr>Two columns that are automatically sized</vt:lpstr>
      <vt:lpstr>The HTML for a grid</vt:lpstr>
      <vt:lpstr>Custom CSS classes that override  the Bootstrap CSS classes</vt:lpstr>
      <vt:lpstr>The Bootstrap grid on a medium screen</vt:lpstr>
      <vt:lpstr>The Bootstrap grid on a small screen</vt:lpstr>
      <vt:lpstr>The Bootstrap grid on an extra small screen</vt:lpstr>
      <vt:lpstr>Two Bootstrap CSS classes for forms</vt:lpstr>
      <vt:lpstr>A form with two text boxes in vertical layout</vt:lpstr>
      <vt:lpstr>The HTML for the form in vertical layout</vt:lpstr>
      <vt:lpstr>A form with two text boxes in horizontal layout</vt:lpstr>
      <vt:lpstr>The HTML for the form in horizontal layout</vt:lpstr>
      <vt:lpstr>Bootstrap CSS classes for working with buttons</vt:lpstr>
      <vt:lpstr>A jumbotron, an image, and two buttons</vt:lpstr>
      <vt:lpstr>The HTML for the jumbotron, image, and buttons</vt:lpstr>
      <vt:lpstr>Bootstrap CSS classes for working with margins</vt:lpstr>
      <vt:lpstr>Some elements that use margins and padding</vt:lpstr>
      <vt:lpstr>The HTML for the elements</vt:lpstr>
      <vt:lpstr>The code for the Index view (part 1)</vt:lpstr>
      <vt:lpstr>The code for the Index view (part 2)</vt:lpstr>
      <vt:lpstr>The code for the Index view (part 3)</vt:lpstr>
      <vt:lpstr>CSS classes for working with HTML tables</vt:lpstr>
      <vt:lpstr>A table with default styling</vt:lpstr>
      <vt:lpstr>The HTML for the table</vt:lpstr>
      <vt:lpstr>A table with alternating stripes and borders</vt:lpstr>
      <vt:lpstr>Common CSS classes for text</vt:lpstr>
      <vt:lpstr>Some examples of the text CSS classes</vt:lpstr>
      <vt:lpstr>The context classes available to most elements</vt:lpstr>
      <vt:lpstr>Some of the context classes applied to buttons</vt:lpstr>
      <vt:lpstr>The success class applied to the text  of an element</vt:lpstr>
      <vt:lpstr>The warning class applied to the background  of an element</vt:lpstr>
      <vt:lpstr>Common CSS classes for creating button groups</vt:lpstr>
      <vt:lpstr>A basic button group</vt:lpstr>
      <vt:lpstr>A toolbar with two button groups</vt:lpstr>
      <vt:lpstr>The URL for the Font Awesome website</vt:lpstr>
      <vt:lpstr>A button group that includes icons for its buttons</vt:lpstr>
      <vt:lpstr>A button with a badge</vt:lpstr>
      <vt:lpstr>A button with an icon and a badge</vt:lpstr>
      <vt:lpstr>CSS classes for creating button dropdowns</vt:lpstr>
      <vt:lpstr>A button dropdown</vt:lpstr>
      <vt:lpstr>Common CSS classes for creating list groups</vt:lpstr>
      <vt:lpstr>A basic list group</vt:lpstr>
      <vt:lpstr>Another basic list group with an active item</vt:lpstr>
      <vt:lpstr>Common CSS classes for creating alerts</vt:lpstr>
      <vt:lpstr>A dismissible alert with a link</vt:lpstr>
      <vt:lpstr>Common CSS classes for creating breadcrumbs</vt:lpstr>
      <vt:lpstr>A breadcrumb with three segments</vt:lpstr>
      <vt:lpstr>Common CSS classes for creating navs</vt:lpstr>
      <vt:lpstr>Nav links styled as tabs</vt:lpstr>
      <vt:lpstr>The same nav links styled as pills</vt:lpstr>
      <vt:lpstr>A more verbose way of coding the same nav links</vt:lpstr>
      <vt:lpstr>Common CSS classes for creating navbars</vt:lpstr>
      <vt:lpstr>A navbar expanded on a wide screen</vt:lpstr>
      <vt:lpstr>The HTML for the navbar (part 1)</vt:lpstr>
      <vt:lpstr>The HTML for the navbar (part 2)</vt:lpstr>
      <vt:lpstr>More CSS classes for positioning navbars</vt:lpstr>
      <vt:lpstr>A navbar that’s fixed at the top of the screen</vt:lpstr>
      <vt:lpstr>The HTML that displays the navbar</vt:lpstr>
      <vt:lpstr>A navbar that’s fixed at the bottom of the screen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Bethany Cabrera</dc:creator>
  <cp:lastModifiedBy>Judy Taylor</cp:lastModifiedBy>
  <cp:revision>42</cp:revision>
  <cp:lastPrinted>2016-01-14T23:03:16Z</cp:lastPrinted>
  <dcterms:created xsi:type="dcterms:W3CDTF">2019-12-11T19:01:25Z</dcterms:created>
  <dcterms:modified xsi:type="dcterms:W3CDTF">2019-12-30T23:53:01Z</dcterms:modified>
</cp:coreProperties>
</file>