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66"/>
  </p:notesMasterIdLst>
  <p:handoutMasterIdLst>
    <p:handoutMasterId r:id="rId67"/>
  </p:handoutMasterIdLst>
  <p:sldIdLst>
    <p:sldId id="256" r:id="rId2"/>
    <p:sldId id="322" r:id="rId3"/>
    <p:sldId id="323" r:id="rId4"/>
    <p:sldId id="324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8" r:id="rId59"/>
    <p:sldId id="312" r:id="rId60"/>
    <p:sldId id="319" r:id="rId61"/>
    <p:sldId id="320" r:id="rId62"/>
    <p:sldId id="315" r:id="rId63"/>
    <p:sldId id="316" r:id="rId64"/>
    <p:sldId id="321" r:id="rId6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6433" autoAdjust="0"/>
  </p:normalViewPr>
  <p:slideViewPr>
    <p:cSldViewPr>
      <p:cViewPr varScale="1">
        <p:scale>
          <a:sx n="71" d="100"/>
          <a:sy n="71" d="100"/>
        </p:scale>
        <p:origin x="149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12/30/2019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553998"/>
          </a:xfrm>
        </p:spPr>
        <p:txBody>
          <a:bodyPr/>
          <a:lstStyle/>
          <a:p>
            <a:r>
              <a:rPr lang="en-US" dirty="0"/>
              <a:t>Chapter 4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develop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data-driven MVC web app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C5427-6384-46AE-BAFC-7932934AA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125F7-CB52-4EF8-A60E-06494245D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Folders in the Movie List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8E6C7-1D32-4D4F-9690-9AE7DD55F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Models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Views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Controllers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Migrations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 in the Movie List app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appsettings.json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Startup.cs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2E731-B194-427C-B6BF-0FD79976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EFAB5-4D28-4EED-953B-10F389D73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18D54-824D-4803-A539-6EEF7FD42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673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238BB-AF8C-46B7-AD5A-46A8655B6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open the NuGet Package Manager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BC58A-8364-4F6F-A57C-FE542F8DA01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Select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Tools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Nuget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Package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Manager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Manage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NuGet Packages for Solution.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NuGet Package Manager</a:t>
            </a:r>
          </a:p>
          <a:p>
            <a:endParaRPr lang="en-US" dirty="0"/>
          </a:p>
        </p:txBody>
      </p:sp>
      <p:pic>
        <p:nvPicPr>
          <p:cNvPr id="8" name="Content Placeholder 7" descr="Refer to page 135 in textbook">
            <a:extLst>
              <a:ext uri="{FF2B5EF4-FFF2-40B4-BE49-F238E27FC236}">
                <a16:creationId xmlns:a16="http://schemas.microsoft.com/office/drawing/2014/main" id="{6F6F33E1-5B06-4768-8042-E903E47DF75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2433484"/>
            <a:ext cx="6400800" cy="351011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D8572-B5A3-4B53-9CC9-BEDB2E84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CE8E9-919A-4285-B5F2-E8D34813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880E8-482B-452F-BD2A-70AFB7EA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914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EB932-AE9B-468C-9221-FA81257CE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install the NuGet packages for EF Core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5A695-1652-47FB-AFA0-A7EBB76D3C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Click the Browse link in the upper left of the window.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Type “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Microsoft.EntityFrameworkCore.SqlServer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” in the search box.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Click on the appropriate package from the list that appears in the left-hand panel.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the right-hand panel, check the project name, select the version that matches the version of .NET Core you’re running, and click Install.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Review the Preview Changes dialog that comes up and click OK.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Review the License Acceptance dialog that comes up and click I Accept.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Type “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Microsoft.EntityFrameworkCore.Tools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” in the search box.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Repeat steps 3 through 6.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5375D-D24A-4454-9C83-5A647405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149CF-E682-4C0C-A3A0-D8E619567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CCA0-133E-491D-9288-448462426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072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C3375-94A7-4693-A095-AB35D5566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Three classes provided by EF Core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8B1B9-D257-41AC-82E1-1A56E70757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DbContext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DbContextOptions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50E11-EEBA-4156-8B5E-2E1900670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73B8B-AF25-4B82-A397-7F9523ACC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6FF48-D6A3-46EE-A23A-62DE3A31A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30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E5188-C7EC-4DE4-B2D5-69BCEBD02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MovieContext</a:t>
            </a:r>
            <a:r>
              <a:rPr lang="en-US" dirty="0"/>
              <a:t> class that inherits </a:t>
            </a:r>
            <a:br>
              <a:rPr lang="en-US" dirty="0"/>
            </a:br>
            <a:r>
              <a:rPr lang="en-US" dirty="0"/>
              <a:t>the DbContext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9DD26-FC54-4016-8300-A11F352377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88477"/>
            <a:ext cx="7391400" cy="4572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Microsoft.EntityFrameworkCore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MovieList.Models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MovieContext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DbContext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MovieContext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DbContextOptions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MovieContext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options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: base(options)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&lt;Movie&gt;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Movies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872FE-8840-427A-9B7D-711F05E9D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1CB7D-5AE5-4857-AE48-A026280C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A653D-FA5E-4C0D-A5F2-FEBE88504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822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D5028-C95F-411A-9B57-5175B40FE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r>
              <a:rPr lang="en-US" dirty="0"/>
              <a:t>A Movie class with a property whose value </a:t>
            </a:r>
            <a:br>
              <a:rPr lang="en-US" dirty="0"/>
            </a:br>
            <a:r>
              <a:rPr lang="en-US" dirty="0"/>
              <a:t>is generated by the 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9F568-D25F-4217-B6C7-C1FBF18599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6962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System.ComponentModel.DataAnnotations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MovieList.Models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Movie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EF Core will configure the database to generate this value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[Required(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enter a name.")]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string Name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[Required(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enter a year.")]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[Range(1889, 2999,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"Year must be after 1889.")]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int? Year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[Required(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enter a rating.")]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[Range(1, 5,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"Rating must be between 1 and 5.")]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int? Rating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E3502-907D-44DB-9AE2-38E64A948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B0048-87FC-4E47-AFE2-3C3A97ED5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09C2D-4F94-4B36-9BB7-4A92E30A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460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F26C9-C97A-4DF5-87BA-DE83F8299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One method of the DbContext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953CD-65A7-4459-A9B9-3FB6F782EF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OnModelCreating(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mb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2E7EC-9EFB-498A-A264-02AC9873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055EE-433E-4523-A3C4-9D188769A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8D6F5-5452-43ED-BB94-222B0C903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381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B9E0F-BDCF-48B6-8102-BBAE5C5D3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MovieContext</a:t>
            </a:r>
            <a:r>
              <a:rPr lang="en-US" dirty="0"/>
              <a:t> class that seeds initial Movie data</a:t>
            </a:r>
            <a:br>
              <a:rPr lang="en-US" dirty="0"/>
            </a:br>
            <a:r>
              <a:rPr lang="en-US" dirty="0"/>
              <a:t>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FDF18-136E-4061-A21B-F1F85D8EE6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88477"/>
            <a:ext cx="7391400" cy="455512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MovieList.Models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MovieContext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DbContext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MovieContext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DbContextOptions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MovieContext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options)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: base(options)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&lt;Movie&gt; Movies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protected override void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OnModelCreating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modelBuilder.Entity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&lt;Movie&gt;().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HasData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new Movie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Name = "Casablanca",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Year = 1942,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Rating = 5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},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BF518-361D-4310-8861-9C120C8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A5CB7-9DF7-44D3-B611-DFCA119B9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A1F20-7F34-4F3F-96A0-61F20E58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711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C44F-84A4-4350-BEB6-8D5B55F44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MovieContext</a:t>
            </a:r>
            <a:r>
              <a:rPr lang="en-US" dirty="0"/>
              <a:t> class that seeds initial Movie data</a:t>
            </a:r>
            <a:br>
              <a:rPr lang="en-US" dirty="0"/>
            </a:br>
            <a:r>
              <a:rPr lang="en-US" dirty="0"/>
              <a:t>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86073-53A4-4937-B9CC-56980A1801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88477"/>
            <a:ext cx="7391400" cy="463132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709738" algn="l"/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new Movie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Name = "Wonder Woman",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Year = 2017,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Rating = 3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},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new Movie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3,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Name = "Moonstruck",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Year = 1988,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Rating = 4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73424-C018-4DF9-9BFE-475E4C52D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B9532-0AD9-4335-BB36-6FB0F3E8F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520DC-BFE2-4A3F-B3A2-F5AA6C8BC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984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3A3A-A690-42B1-B1E6-C6C0DB819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connection string in the </a:t>
            </a:r>
            <a:r>
              <a:rPr lang="en-US" dirty="0" err="1"/>
              <a:t>appsettings.json</a:t>
            </a:r>
            <a:r>
              <a:rPr lang="en-US" dirty="0"/>
              <a:t> file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40D3B-3CA0-4800-B15C-8491C4CA11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"Logging":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LogLevel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"Default": "Warning"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AllowedHosts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"*",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ConnectionStrings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MovieContext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"Server=(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localdb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)\\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mssqllocaldb;Database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=Movies;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Trusted_Connection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True;MultipleActiveResultSets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=true"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B6634-6A29-44BA-9034-57E44818F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9CEC9-638B-49CA-B736-604554D6F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628FF-AAC7-4F9B-99B2-341E4EA1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838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1CC95-7FB2-4E3B-9C26-92255E877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F47A8-D0F5-49AC-8E04-9FA71A1610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the specifications for a multi-page web app that stores data in a database, code and test the app.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Visual Studio to add the NuGet packages for EF Core and its tools to a project.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you can code a primary key for an entity by convention and describe when the value for that primary key will be automatically generated.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a DB context class maps related entity classes to a database and seeds the database with initial data.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Name the file that’s typically used to store a connection string for a database.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1E870-766D-4F49-95E2-7746833D7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B6B64-A5E7-42FD-BCFE-26884869D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8B6E3-8A65-459D-AF64-88079BB4D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46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574E-4AD8-4586-BA5B-075DA33E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r>
              <a:rPr lang="en-US" dirty="0"/>
              <a:t>Code that enables dependency injection </a:t>
            </a:r>
            <a:br>
              <a:rPr lang="en-US" dirty="0"/>
            </a:br>
            <a:r>
              <a:rPr lang="en-US" dirty="0"/>
              <a:t>for DbContext objects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32829-329C-469B-B0C5-FBA217080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88477"/>
            <a:ext cx="7467600" cy="478372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Microsoft.Extensions.Hosting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Microsoft.EntityFrameworkCore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MovieList.Models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Startup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Startup(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IConfiguration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configuration)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Configuration = configuration;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IConfiguration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Configuration { get;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ConfigureServices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IServiceCollection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services)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...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services.AddDbContext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MovieContext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&gt;(options =&gt;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options.UseSqlServer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Configuration.GetConnectionString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MovieContext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1AC49-7173-415F-9BC7-18108A91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D240F-7CF8-4657-9EB7-39D70CCDD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54C0A-C437-4826-90A2-BCC4E7393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201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B116B-49C0-49EA-A9BA-96CBC03AE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Package Manager Console (PMC) window</a:t>
            </a:r>
          </a:p>
        </p:txBody>
      </p:sp>
      <p:pic>
        <p:nvPicPr>
          <p:cNvPr id="8" name="Content Placeholder 7" descr="Refer to page 143 in textbook">
            <a:extLst>
              <a:ext uri="{FF2B5EF4-FFF2-40B4-BE49-F238E27FC236}">
                <a16:creationId xmlns:a16="http://schemas.microsoft.com/office/drawing/2014/main" id="{AEE93C6B-C2BE-4BDA-815A-280FD0B9F86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143000"/>
            <a:ext cx="6761050" cy="159119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675FF-84B3-4407-BD35-9F5F73774AD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971800"/>
            <a:ext cx="7391400" cy="2209799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open the PMC window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Select 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Tools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NuGet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Package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Manager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Package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Manager Console command.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81C38-5C01-4077-B303-AF8BED225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BC483-7842-43ED-8019-E8CEFA218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17593-BC4B-4773-BCD5-770061195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610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80F8-8369-4E4D-A93F-C3362A39E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91400" cy="738664"/>
          </a:xfrm>
        </p:spPr>
        <p:txBody>
          <a:bodyPr/>
          <a:lstStyle/>
          <a:p>
            <a:r>
              <a:rPr lang="en-US" dirty="0"/>
              <a:t>How to create the Movies database from your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C911F-90D6-4A29-B7FF-9015AF6783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20000" cy="4876800"/>
          </a:xfrm>
        </p:spPr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Make sure the connection string and dependency injection are set up.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Type “Add-Migration Initial” in the PMC at the command prompt and press Enter. 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Type “Update-Database” at the command prompt and press Enter.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8F42E-ACCB-43E1-A6AC-5532756F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48468-8273-4006-8EBE-111353B1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FDA7D-502E-4AE3-B0EB-9CF4C4589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257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6DE17-2BAC-4315-8E6C-B4D6782F7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Up() method of the Initial migration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4329B-8EF1-49DA-B5BF-EC5F7C05B8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protected override void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MigrationBuilder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migrationBuilder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migrationBuilder.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CreateTable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"Movies"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columns: table =&gt; new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table.Column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&lt;int&gt;(nullable: false)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.Annotation("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SqlServer:ValueGenerationStrategy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SqlServerValueGenerationStrategy.IdentityColumn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Name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table.Column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&lt;string&gt;(nullable: false),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Year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table.Column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&lt;int&gt;(nullable: false),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Rating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table.Column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&lt;int&gt;(nullable: false)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constraints: table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table.PrimaryKey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PK_Movies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x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x.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migrationBuilder.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InsertData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table: "Movies",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columns: new[] {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"Name", "Rating", "Year" 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values: new object[] { 1, "Casablanca", 5, 1942 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code that inserts the other two movies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6A448-5BD6-46BC-9C7B-86968E06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802D0-6911-43B9-8C2A-B9B8B827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35EC9-9794-45E6-B89F-A06DD531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95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8615D-0C38-424F-8261-BFAAF53DA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view the database once it’s created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AC43D-FD2E-4420-9BB1-0B8D501DDC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20000" cy="4876800"/>
          </a:xfrm>
        </p:spPr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Choose the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View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SQL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Server Object Explorer command in Visual Studio.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Expand the (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localdb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)\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MSSQLLocalDB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node, then expand the Databases node.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Expand the Movies node, then expand the Tables node.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view the table columns, expand a table node and then its Columns node.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view the table data, right-click a table and select the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ViewData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command.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30E05-35BC-4FB6-9C36-1480445E5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83F9A-F3B3-4BE2-A21E-C00EAFE15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3BD97-C1FC-4404-8D5B-5C8BBA642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23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317D4-4EDB-49CA-B47A-1648B5E92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r>
              <a:rPr lang="en-US" dirty="0"/>
              <a:t>LINQ methods that build or execute </a:t>
            </a:r>
            <a:br>
              <a:rPr lang="en-US" dirty="0"/>
            </a:br>
            <a:r>
              <a:rPr lang="en-US" dirty="0"/>
              <a:t>a query expression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FAAF5-ED92-430F-AB35-9FF92EB8EF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88477"/>
            <a:ext cx="7391400" cy="4707523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FirstOrDefault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of the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&lt;Entity&gt; class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gets an entity by its id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23F6B-2759-460B-A859-4F4FCFD71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F4FBA-49ED-476F-8C09-4A3A135E5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2DD3A-3577-456C-BD83-BB48F342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415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3426B-F2D5-4F3A-9C13-2A93E05E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467600" cy="738664"/>
          </a:xfrm>
        </p:spPr>
        <p:txBody>
          <a:bodyPr/>
          <a:lstStyle/>
          <a:p>
            <a:r>
              <a:rPr lang="en-US" dirty="0"/>
              <a:t>A using directive that imports the LINQ namespace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F4301-F358-466D-BFE3-322048A6F8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System.Linq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DbContext property that’s used in the examples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MovieContext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 { get; set; 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builds a query expression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IQueryable&lt;Movie&gt; query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context.Movies.OrderBy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 =&gt;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executes a query expression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List&lt;Movie&gt; movies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query.ToList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builds and executes a query expression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movies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context.Movies.OrderBy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 =&gt;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44BA1-2E80-4CD0-BA99-02F45150C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97305-CA61-4B8A-BF76-0F840381D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D5BF6-5260-4A89-A90F-752A2308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02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573B6-530A-4A4A-B1E3-D7151D789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r>
              <a:rPr lang="en-US" dirty="0"/>
              <a:t>Code that builds a query expression </a:t>
            </a:r>
            <a:br>
              <a:rPr lang="en-US" dirty="0"/>
            </a:br>
            <a:r>
              <a:rPr lang="en-US" dirty="0"/>
              <a:t>by chaining LINQ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66F5C-628E-4B5E-803D-5EF4064C90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88477"/>
            <a:ext cx="7391400" cy="4707523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query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context.Movies.Where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 =&gt;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m.Rating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3)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 =&gt;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1FF83-F376-41D4-B659-0A6921FBB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BA7E0-0853-4C05-8C75-1654F995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80820-9694-4016-B9D6-71E615F39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979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7C29-433C-46F9-842C-3FFB2B7C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r>
              <a:rPr lang="en-US" dirty="0"/>
              <a:t>Code that builds a query expression </a:t>
            </a:r>
            <a:br>
              <a:rPr lang="en-US" dirty="0"/>
            </a:br>
            <a:r>
              <a:rPr lang="en-US" dirty="0"/>
              <a:t>on multiple 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BDB63-B412-4A2D-B91A-26C3036131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88477"/>
            <a:ext cx="7391400" cy="4631323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IQueryable&lt;Movie&gt; query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context.Movies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query.Where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 =&gt;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1970);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query.Where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 =&gt;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m.Rating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3);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query.OrderBy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 =&gt;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0222D-1F2F-41F8-A518-4102D38C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AD41B-9208-4180-942E-200ECF17C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3347D-294C-46D4-B1C2-19D28D898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4739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D3D06-DC41-42D4-8089-ACD591239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Three ways to select a movie by its 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654FC-0B55-417E-B1F0-FF592560CF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id = 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movie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context.Movies.Where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m.MovieId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id).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FirstOrDefault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movie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context.Movies.FirstOrDefault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m.MovieId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id);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movie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context.Movies.Find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376BC-30E8-4F9E-85C9-A4DDD08DD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C5CDE-E648-4683-9CB1-0C23DA1BC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90EE6-ED9F-48A2-97FE-6F9F48F2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005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EBB87-23CF-4497-9A2E-56698A0BC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E3A15-6504-413A-B269-DA5ED97021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98463" marR="0" lvl="0" indent="-398463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a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Startup.cs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file can read a connection string from a file.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ASP.NET Core uses dependency injection to pass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DbContext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objects to the controllers that need them.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use the Package Manager Console to create migration files and use them to create and update the database of a web app.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use LINQ to query the data that’s available from 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DbSet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properties of a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DbContext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object.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use the methods of 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DbSet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DbContext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classes to add, update, or delete entities in the database.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you can code a foreign key for an entity by convention.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8F42D-9476-40CD-8881-774657CED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EDDBD-FDFC-4D1E-96A4-5E9529B6E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BE02C-1720-4D0D-9618-75F901AA4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0001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C0B2C-60F3-48F3-8F04-B041E3F9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Three methods of the </a:t>
            </a:r>
            <a:r>
              <a:rPr lang="en-US" dirty="0" err="1"/>
              <a:t>DbSet</a:t>
            </a:r>
            <a:r>
              <a:rPr lang="en-US" dirty="0"/>
              <a:t>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357E3-D27D-470D-BB6F-1D3158F5C6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method of the DbContext class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SaveChanges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using directive for the EF Core namespace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Microsoft.EntityFrameworkCore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0EAF8-DD77-43BD-B548-A57BE94C3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A97E8-98CC-4B19-8896-FAAF55F83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49EA0-5E2A-4A39-91D7-80DF7327F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039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DBEA6-3484-47F4-B67F-1E0001C5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adds a new movie to the 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99275-A9CF-4353-B935-087EF1FE84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movie = new Movie { Name = "Taxi Driver",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Year = 1976,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Rating = 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context.Movies.Add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context.SaveChanges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CD092-E902-4ED7-9844-93D6AFB95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353BD-A5C5-4655-A4E3-A0BA15F3D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520FD-A0FF-49B2-B03E-37907C049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2856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3B6B4-E6F0-44C3-A880-8428B6536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appsettings.json</a:t>
            </a:r>
            <a:r>
              <a:rPr lang="en-US" dirty="0"/>
              <a:t> file that displays </a:t>
            </a:r>
            <a:br>
              <a:rPr lang="en-US" dirty="0"/>
            </a:br>
            <a:r>
              <a:rPr lang="en-US" dirty="0"/>
              <a:t>the generated SQL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D064C-E76C-46D1-9B05-0D29060F67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88477"/>
            <a:ext cx="7391400" cy="4707523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"Logging":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LogLevel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"Default": "Information",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"Microsoft": "Warning",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Microsoft.Hosting.Lifetime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"Information",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Microsoft.EntityFrameworkCore.Database.Command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 "Debug"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B8239-147F-4BE9-8C12-3B94583A5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1D48B-97D2-43D8-BC16-0E1342DDB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B5505-23CA-48DD-A28F-D6CD1753D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502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3CB6-0854-4AD8-A13E-A5CEF1C2D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selects movies from the 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52CE6-A267-42E4-BEC6-F1A54B3C2A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movies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context.Movies.OrderBy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 =&gt;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generated SQL statement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[m].[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[m].[Name], [m].[Rating], [m].[Year]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[Movies] AS [m]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[m].[Name]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5ADA2-C0D3-4451-8B94-E6ECCD898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062B8-1278-4AFA-87C6-B2A1AFDEF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CD567-7ADF-4A3C-B915-A27AB92CF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6854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01206-5564-4BF3-A5E3-90BA38314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Home 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C9F4C-D907-4699-A401-37FE85EF22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System.Linq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MovieList.Models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MovieList.Controllers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HomeController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MovieContext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 { get; set;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HomeController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MovieContext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 =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var movies =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context.Movies.OrderBy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 =&gt;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m.Name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View(movies);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BD78B-3FF5-416F-8A99-8E1A5F012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453EE-4758-4E80-9F77-BF2ABF796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EDCDA-C79E-4654-9C71-B4A56760B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015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E1B39-E847-427E-81ED-1AA3C797E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Home/Index view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A0C13-D481-4059-BB12-DA56A0A409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List&lt;Movie&gt;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"My Movies";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&lt;h2&gt;Movie List&lt;/h2&gt;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asp-controller="Movie" asp-action="Add"&gt;Add New Movie&lt;/a&gt;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&lt;table class="table table-bordered table-striped"&gt;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&gt;Name&lt;/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&gt;Year&lt;/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&gt;Rating&lt;/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36DF7-5760-4EFD-A0E0-F314038D2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6BC63-A46B-49F4-AC82-5E30BB9AB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D72BD-BEC5-4ACE-A37A-375759662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4902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B71EC-B1FA-4364-86AC-4FE23682C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Home/Index view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A5CC1-7A30-4419-B1ED-788D9DD652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741363" algn="l"/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@foreach (var movie in Model)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&lt;td&gt;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&lt;td&gt;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&lt;td&gt;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movie.Rating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&lt;a asp-controller="Movie" asp-action="Edit"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asp-route-id="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movie.MovieId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"&gt;Edit&lt;/a&gt;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&lt;a asp-controller="Movie" asp-action="Delete"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asp-route-id="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movie.MovieId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"&gt;Delete&lt;/a&gt;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607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&lt;/table&gt;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9419D-D5E4-446A-9964-5C566551A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293E7-17B9-4D2B-B14A-7C1205BBD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55CE2-D817-4DC6-97C7-B9594D25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1331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A9705-83C7-4E50-BCDD-79CE05F0B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Movie controller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807A3-CF05-44A2-A823-290DA472A1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MovieList.Controllers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MovieController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MovieContext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 { get; set;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MovieController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MovieContext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context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HttpGet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Add()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ViewBag.Action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"Add";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View(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"Edit", new Movie()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HttpGet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Edit(int id)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ViewBag.Action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"Edit";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var movie =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context.Movies.Find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(id)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View(movie);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F53F1-ABBA-4D32-8A73-BB56B5F9A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C2144-EF6E-47B1-8AC2-3DE887384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5AF86-7697-4917-880C-ADE586C70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3117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03ECC-D41A-4B2B-8C75-8CAFFDD9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Movie controller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9D5A0-6A13-406E-9B71-59BCBF922A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862013" algn="l"/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Edit(Movie movie)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ModelState.IsValid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movie.MovieId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0)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context.Movies.Add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else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context.Movies.Update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context.SaveChanges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("Index", "Home");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 else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ViewBag.Action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movie.MovieId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0) ? "Add": "Edit";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return View(movie);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HttpGet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Delete(int id)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var movie =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context.Movies.Find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(id)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View(movie);</a:t>
            </a:r>
          </a:p>
          <a:p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}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03DA0-DA73-48C0-A427-4A9670C5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9CD22-F883-4E98-8177-F8E1303E8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BFAE6-7398-42E0-AA99-9160550B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0169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1EBC8-6C2A-4416-81DE-35EC3AE34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Movie controller (part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5DC95-9F39-4D28-8721-31FE083288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862013" algn="l"/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Delete(Movie movie)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context.Movies.Remove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context.SaveChanges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("Index", "Home");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5CB4F-F432-44D5-9240-7D4832D0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2241B-7D50-424C-8571-1F117E798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72AB2-369C-41E5-B93B-8AB42109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74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4B09-7F30-46F5-9243-55D84185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(part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3DDEB-0B33-499A-805C-CA352A71A4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10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use 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Startup.cs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file to modify the HTTP request and response pipeline to provide for user-friendly URLs.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10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slugs can make URLs more user friendly.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FFA14-21CA-4D78-BC7F-1BAB1321C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E4876-463F-4BD4-8536-4F118BA8B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74FA5-132F-4AC1-9D04-7D7205E3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9109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EF1F9-3E95-4ED8-8050-17E3B41BA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Movie/Edit view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3BCB1-4550-4B73-884A-7EA7480C61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Movie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title =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ViewBag.Action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 Movie";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title;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&lt;h2&gt;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asp-action="Edit"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method="post"&gt;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asp-validation-summary="All"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class="text-danger"&gt;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class="form-group"&gt;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asp-for="Name"&gt;Name&lt;/label&gt;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asp-for="Name" class="form-control"&gt;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968FB-E6F0-4FB9-B9CA-6A2CEE74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10886-35AE-4EC8-AA3F-A2EC98FDA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DD6A5-3C54-483F-98EB-0D17633E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4374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E9D48-A641-4E84-8594-694A18BAE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Movie/Edit view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22553-B82E-4739-8755-2D275498F6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6075" marR="0">
              <a:spcBef>
                <a:spcPts val="0"/>
              </a:spcBef>
              <a:spcAft>
                <a:spcPts val="0"/>
              </a:spcAft>
              <a:tabLst>
                <a:tab pos="795338" algn="l"/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&lt;div class="form-group"&gt;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asp-for="Year"&gt;Year&lt;/label&gt;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asp-for="Year" class="form-control"&gt;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class="form-group"&gt;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asp-for="Rating"&gt;Rating&lt;/label&gt;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asp-for="Rating" class="form-control"&gt;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type="hidden" asp-for="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MovieId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&lt;button type="submit" class="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ViewBag.Action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&lt;/button&gt;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asp-controller="Home" asp-action="Index"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class="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-primary"&gt;Cancel&lt;/a&gt;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58C1A-5619-4FE9-871F-6DC6EC0FF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3CCC4-7B78-4806-9BAC-104CF026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62C1D-3D7B-4B87-870A-8F1FC99A3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6214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01AB-D35C-42E4-8FDF-53FDCCB66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Movie/Delete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3DF23-9B65-4CDA-A2A3-D5DAE6D499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Movie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"Delete Movie";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&lt;h2&gt;Confirm Deletion&lt;/h2&gt;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&lt;h3&gt;@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)&lt;/h3&gt;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asp-action="Delete"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method="post"&gt;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type="hidden" asp-for="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MovieId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&lt;button type="submit" class="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Delete&lt;/button&gt;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asp-controller="Home" asp-action="Index"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class="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-primary"&gt;Cancel&lt;/a&gt;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21994-7E3B-43E4-96DA-71C977333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E6E3B-828E-4209-A805-16B2C458B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D7F18-58E1-4953-9BE5-B9EBFB872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9906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714DD-B8E5-4A1C-AAD3-DD57D016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Genre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2050A-BBB5-469D-9BDC-A395005E32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Genre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Name { get; set; }</a:t>
            </a:r>
          </a:p>
          <a:p>
            <a:pPr marL="344488" indent="-344488"/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13C6D-1DA1-419C-967D-332F1EC7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29D10-E50F-4564-92EF-74C37046B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4217F-9E7F-4436-95D0-1A754B02C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8328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352C7-848C-449D-81C3-7198E216D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add a Genre property to the Movie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CFAF8-4B04-48E0-B529-022BCA861B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Movie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/*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Name, Year, and Rating properties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same as before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[Required(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enter a genre.")]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Genre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AB39B-306A-49FC-B8C7-4822D0758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EF8C7-89F3-4908-B21E-6EF61094A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E234F-779A-4389-A81E-FDD40FD9C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2541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8A710-5552-421A-8C6C-460529B87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r>
              <a:rPr lang="en-US" dirty="0"/>
              <a:t>How to specify a foreign key property </a:t>
            </a:r>
            <a:br>
              <a:rPr lang="en-US" dirty="0"/>
            </a:br>
            <a:r>
              <a:rPr lang="en-US" dirty="0"/>
              <a:t>when adding a Genre property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AEDA2-B81B-48D6-8422-FD4C143C1A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88477"/>
            <a:ext cx="7391400" cy="4555123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Movie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/*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Name, Year, and Rating properties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same as before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[Required(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enter a genre.")]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string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Genre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63D26-CC44-4A04-A0D2-142D9A0D9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BCED8-A51F-43E6-9DB9-C6600347C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2D243-BD92-4324-AAE4-64B45359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4425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6383-E96E-4F83-9C06-F04347C9E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MovieContext</a:t>
            </a:r>
            <a:r>
              <a:rPr lang="en-US" dirty="0"/>
              <a:t> class that adds the Genre model with initial data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1D16-A046-424D-AA64-17B109DE80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88477"/>
            <a:ext cx="7391400" cy="463132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MovieContext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DbContext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MovieContext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DbContextOptions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MovieContext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options)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: base(options)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&lt;Movie&gt; Movies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&lt;Genre&gt; Genres { get; set;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protected override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OnModelCreating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base.OnModelCreating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modelBuilder.Entity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&lt;Genre&gt;().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HasData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new Genre {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"A", Name = "Action" },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new Genre {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"C", Name = "Comedy" },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new Genre {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"D", Name = "Drama" },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new Genre {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"H", Name = "Horror" },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new Genre {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"M", Name = "Musical" },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new Genre {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"R", Name =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RomCom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},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new Genre {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"S", Name =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SciFi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518D5-7900-4EE9-AEAF-0AACB1007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B339E-94A1-414F-8A0E-E61F8B4C0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A3082-CA4D-4BEF-B1C7-A1F1A6441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8214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67D49-C9CF-45F7-AD65-4F064316C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MovieContext</a:t>
            </a:r>
            <a:r>
              <a:rPr lang="en-US" dirty="0"/>
              <a:t> class that adds the Genre model with initial data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79D47-4FFD-41B1-ADCA-B5AC78DA9F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88477"/>
            <a:ext cx="7391400" cy="463132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862013" algn="l"/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modelBuilder.Entity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&lt;Movie&gt;().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HasData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new Movie {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1, Name = "Casablanca",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Year = 1942, Rating = 5,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"D"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new Movie {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2, Name = "Wonder Woman",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Year = 2017, Rating = 3,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"A"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new Movie {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3, Name = "Moonstruck",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Year = 1988, Rating = 4,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"R"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E3688-C62E-4F45-BA45-C1C0D060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F692E-4160-45FD-81D3-9A2ABEF42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51EBD-9229-4DF4-9593-02B90DDA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3872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D8104-BDFA-4B9B-B382-E8EF901E1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r>
              <a:rPr lang="en-US" dirty="0"/>
              <a:t>How to update the database </a:t>
            </a:r>
            <a:br>
              <a:rPr lang="en-US" dirty="0"/>
            </a:br>
            <a:r>
              <a:rPr lang="en-US" dirty="0"/>
              <a:t>with the new Genre model and seed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87047-EBA0-4C1F-9A3F-3C67F88C95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88477"/>
            <a:ext cx="7391400" cy="4631323"/>
          </a:xfrm>
        </p:spPr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Select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Tools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NuGet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Package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Manager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Package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Manager Console to open the Package Manager Console window.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Type “Add-Migration Genre” at the command prompt and press Enter.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Type “Update-Database” at the command prompt and press Enter.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79EFA-6B8B-4275-9C78-D843FB889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204EB-FA7B-423D-BE07-F71391CA1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88616-F6C7-42C7-A68C-A1E776356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1415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A0FE0-89C9-43B7-A6D7-F48F95447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r>
              <a:rPr lang="en-US" dirty="0"/>
              <a:t>Some of the code in the Up() method </a:t>
            </a:r>
            <a:br>
              <a:rPr lang="en-US" dirty="0"/>
            </a:br>
            <a:r>
              <a:rPr lang="en-US" dirty="0"/>
              <a:t>of the Genre migration file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5D58D-35FB-409D-8309-1114C72956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88477"/>
            <a:ext cx="7391400" cy="4631323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protected override void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MigrationBuilder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migrationBuilder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migrationBuilder.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AddColumn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&lt;string&gt;(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"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table: "Movies"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nullable: false,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migrationBuilder.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CreateTable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"Genres"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columns: table =&gt; new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table.Column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&lt;string&gt;(nullable: false),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Name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table.Column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&lt;string&gt;(nullable: true)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}, constraints: table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table.PrimaryKey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PK_Genres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x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x.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26A03-9822-407E-BD88-1BFFF9F6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005D9-DC80-4462-8503-8748F887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2FF03-A2DE-438E-80F7-E45DBC0A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600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1F765-FD30-4FAA-AF13-DBE3A8F3F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Movie List page of the Movie List app</a:t>
            </a:r>
          </a:p>
        </p:txBody>
      </p:sp>
      <p:pic>
        <p:nvPicPr>
          <p:cNvPr id="7" name="Content Placeholder 6" descr="Refer to page 131 in textbook">
            <a:extLst>
              <a:ext uri="{FF2B5EF4-FFF2-40B4-BE49-F238E27FC236}">
                <a16:creationId xmlns:a16="http://schemas.microsoft.com/office/drawing/2014/main" id="{8645F093-4A83-4DF9-941B-282860846F5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20808" y="1143000"/>
            <a:ext cx="6361092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97F3B-907F-4AC2-875B-73BBD7ED5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AC314-C98B-4FE5-A663-C025712B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BC445-A913-4E7B-B7F1-99F9E3A94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2965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44C41-C6DE-420A-A14F-9C994A2D7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Some of the code in the Up() method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46AA5-4728-4CA6-9FAC-6FF6553AE9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741363" algn="l"/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migrationBuilder.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InsertData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table: "Genres"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columns: new[] {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"Name" 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values: new object[,]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 "A", "Action" 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 "C", "Comedy" 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 "D", "Drama" 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 "H", "Horror" 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 "M", "Musical" 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 "R",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RomCom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 "S",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SciFi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migrationBuilder.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UpdateData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table: "Movies"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keyColumn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column: "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value: "D"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code that updates the other two movies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4C81B-B7D2-4127-BF08-FE2D3D09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A8455-175F-4F8C-A868-A079B9BD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820DE-2D3E-4D37-946F-664E68E9B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2459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64B3B-A773-4D14-80C6-1D3C5FEA6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Some of the code in the Up() method (part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EBA8C-2332-437E-9466-6C6A1386DF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/>
          <a:p>
            <a:pPr marL="346075" marR="0">
              <a:spcBef>
                <a:spcPts val="0"/>
              </a:spcBef>
              <a:spcAft>
                <a:spcPts val="0"/>
              </a:spcAft>
              <a:tabLst>
                <a:tab pos="795338" algn="l"/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migrationBuilder.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AddForeignKey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name: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FK_Movies_Genres_GenreId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table: "Movies"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column: "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principalTable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"Genres"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principalColumn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onDelete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ReferentialAction.Cascade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7EE10-D0B2-48A7-AA75-EAED1E083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30AAC-6EDE-479B-A24B-C03EE395F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6EAF-9AE8-46E1-97F2-B6F640A7A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753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7EF4-AE89-4DFA-BB29-7A75C45F7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r>
              <a:rPr lang="en-US" dirty="0"/>
              <a:t>Another LINQ method that builds </a:t>
            </a:r>
            <a:br>
              <a:rPr lang="en-US" dirty="0"/>
            </a:br>
            <a:r>
              <a:rPr lang="en-US" dirty="0"/>
              <a:t>a query expression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71F40-9E31-441A-8422-B21AC1D83F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88477"/>
            <a:ext cx="7543800" cy="4555123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Index() action method of the Home controller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Microsoft.EntityFrameworkCore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HomeController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movies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context.Movies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.Include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 =&gt;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m.Genre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 =&gt;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View(movies);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6888C-3029-4465-9928-4B3EF60BD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E6545-9872-4CE5-9F4A-F44E18D1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48A3F-26D4-4E9E-952D-5412E4C17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5712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A09DA-EC56-43BC-8F03-DE773F8BC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&lt;table&gt; element of the Home/Index view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E8E6F-99DF-45AA-A581-BDDE292C18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200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&lt;table class="table table-bordered table-striped"&gt;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&gt;Name&lt;/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&gt;Year&lt;/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&gt;Genre&lt;/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&gt;Rating&lt;/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@foreach (var movie in Model)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&lt;td&gt;@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&lt;td&gt;@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&lt;td&gt;@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movie.Genre.Name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&lt;/td&gt;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&lt;td&gt;@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movie.Rating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&lt;td&gt;&lt;!-- Edit/Delete links same as before --&gt;&lt;/td&gt;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&lt;/table&gt;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60672-E475-4EAB-9571-7EECB1052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84096-85B4-4042-9455-E07ABCE2B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577FA-C8A7-42F1-BD24-EE07BCE3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7870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B3FC-8943-43BE-9CA4-25AB776A8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Add() action method of the Movie 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F2C4C-00A3-4FBE-8261-6D36842E15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HttpGet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ViewBag.Action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"Add";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ViewBag.Genres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context.Genres.OrderBy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(g =&gt;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g.Name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View("Edit", new Movie());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760C2-120B-4120-98B5-CF1B23B8C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74800-DADD-476F-B1C2-30292185B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CC542-F1EA-42B4-9EC1-7B2F920B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4321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DF2A1-40B1-49C3-B378-C8FA0F848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r>
              <a:rPr lang="en-US" dirty="0"/>
              <a:t>The Edit() action method of the Movie controller </a:t>
            </a:r>
            <a:br>
              <a:rPr lang="en-US" dirty="0"/>
            </a:br>
            <a:r>
              <a:rPr lang="en-US" dirty="0"/>
              <a:t>for GET requests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3F63D-E2EF-47D1-BA04-07569A04FC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88477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HttpGet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Edit(int id)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ViewBag.Action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"Edit";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ViewBag.Genres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context.Genres.OrderBy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(g =&gt;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g.Name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movie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context.Movies.Find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View(movie);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FBF38-8106-426C-AC23-D78E9D1C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8AD15-96DF-4F0F-ACE1-CEE3DB3B3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EE897-4348-4D50-8A7A-1E0B7378E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1031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818FD-5452-47C2-B3C3-13A826B92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r>
              <a:rPr lang="en-US" dirty="0"/>
              <a:t>The Edit() action method of the Movie controller </a:t>
            </a:r>
            <a:br>
              <a:rPr lang="en-US" dirty="0"/>
            </a:br>
            <a:r>
              <a:rPr lang="en-US" dirty="0"/>
              <a:t>for POST requests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F7FE6-3F97-4614-A9C1-DEBCF19B01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88477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Edit(Movie movie)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ModelState.IsValid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movie.MovieId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0)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context.Movies.Add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context.Movies.Update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context.SaveChanges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("Index", "Home");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ViewBag.Action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movie.MovieId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0) ? "Add": "Edit";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ViewBag.Genres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context.Genres.OrderBy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(g =&gt;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g.Name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View(movie);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7B33B-5872-4991-9B24-4C1846175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81F6-1C78-438D-AD98-38F7614AF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9D517-E950-4E34-B156-A2E5E98D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3999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88815-CFFD-4C1A-80B3-F97827A0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form tag of the Movie/Edit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D5780-5606-4274-82CD-8D54A9E17D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asp-action="Edit" method="post"&gt;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class="form-group"&gt;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&gt;Genre&lt;/label&gt;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&lt;select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class="form-control"&gt;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&lt;option value=""&gt;select a genre&lt;/option&gt;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@foreach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 g in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ViewBag.Genres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&lt;option value="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g.GenreId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g.Name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&lt;/option&gt;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&lt;/select&gt;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...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91F4F-8A11-484F-AB36-8418FFB31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C0283-F88B-4371-B3B8-D372982A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3E3B3-A9B8-4A26-A122-ABF0F912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5630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2B4E8-D804-435B-B2CF-3010276D8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default URLs of an MVC app</a:t>
            </a:r>
          </a:p>
        </p:txBody>
      </p:sp>
      <p:pic>
        <p:nvPicPr>
          <p:cNvPr id="9" name="Content Placeholder 8" descr="Refer to page 167 in textbook">
            <a:extLst>
              <a:ext uri="{FF2B5EF4-FFF2-40B4-BE49-F238E27FC236}">
                <a16:creationId xmlns:a16="http://schemas.microsoft.com/office/drawing/2014/main" id="{8CFA88C0-A8A0-4B28-A7A0-3094841E21E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06716" y="1126615"/>
            <a:ext cx="6730567" cy="1572904"/>
          </a:xfrm>
          <a:prstGeom prst="rect">
            <a:avLst/>
          </a:prstGeom>
        </p:spPr>
      </p:pic>
      <p:pic>
        <p:nvPicPr>
          <p:cNvPr id="10" name="Content Placeholder 9" descr="Refer to page 167 in textbook">
            <a:extLst>
              <a:ext uri="{FF2B5EF4-FFF2-40B4-BE49-F238E27FC236}">
                <a16:creationId xmlns:a16="http://schemas.microsoft.com/office/drawing/2014/main" id="{72E1B66D-F90C-421A-876A-B18FE6F8AF51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1206716" y="3012973"/>
            <a:ext cx="6754953" cy="1530229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0DE91D0-791B-4F0F-9EC7-16579EAF1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CA16433-7BB0-4839-8D75-5F1504291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9214718-86C8-4FD5-A321-23EB8195E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2493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334F-8C6B-4D1B-BC45-5AEB4A0AD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ConfigureServices</a:t>
            </a:r>
            <a:r>
              <a:rPr lang="en-US" dirty="0"/>
              <a:t>() method to make URLs lowercase with a trailing slash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1D3F4-26A6-4730-9495-3A5C842480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88477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ConfigureServices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IServiceCollection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services)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services.AddRouting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(options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options.LowercaseUrls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options.AppendTrailingSlash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4488" indent="-344488"/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21C54-83A6-4560-BDA6-8E1266313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4E519-EED3-4491-9D4B-184347F55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97D14-AF9A-428F-AE2D-2FA9F3DF1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79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43D94-555B-41E2-B21E-B401548BB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Add Movie page of the Movie List app</a:t>
            </a:r>
          </a:p>
        </p:txBody>
      </p:sp>
      <p:pic>
        <p:nvPicPr>
          <p:cNvPr id="7" name="Content Placeholder 6" descr="Refer to page 131 in textbook">
            <a:extLst>
              <a:ext uri="{FF2B5EF4-FFF2-40B4-BE49-F238E27FC236}">
                <a16:creationId xmlns:a16="http://schemas.microsoft.com/office/drawing/2014/main" id="{5AD229A4-36C7-4867-984C-55F33651B7B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066800"/>
            <a:ext cx="4919280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69A2E-4026-418C-A021-A5B06FB56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1FFF3-4C55-4964-8338-CBC1CF36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DBA71-6228-40BA-B6ED-99CB2D33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9266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F580-264A-4D8F-8CA4-50F1DE95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reconfigured URLs</a:t>
            </a:r>
          </a:p>
        </p:txBody>
      </p:sp>
      <p:pic>
        <p:nvPicPr>
          <p:cNvPr id="9" name="Content Placeholder 8" descr="Refer to page 167 in textbook">
            <a:extLst>
              <a:ext uri="{FF2B5EF4-FFF2-40B4-BE49-F238E27FC236}">
                <a16:creationId xmlns:a16="http://schemas.microsoft.com/office/drawing/2014/main" id="{135925DD-009E-4A9F-8080-FC4DD8F2517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60992" y="1151628"/>
            <a:ext cx="6822015" cy="1390008"/>
          </a:xfrm>
          <a:prstGeom prst="rect">
            <a:avLst/>
          </a:prstGeom>
        </p:spPr>
      </p:pic>
      <p:pic>
        <p:nvPicPr>
          <p:cNvPr id="10" name="Content Placeholder 9" descr="Refer to page 167 in textbook">
            <a:extLst>
              <a:ext uri="{FF2B5EF4-FFF2-40B4-BE49-F238E27FC236}">
                <a16:creationId xmlns:a16="http://schemas.microsoft.com/office/drawing/2014/main" id="{9ABA8F7C-CD62-473A-A041-BB13D488373D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1160992" y="2931850"/>
            <a:ext cx="6803726" cy="1463167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AB300F2-875D-49E0-9F2A-D9BE39C8D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77D61BF-0A92-4EED-ABD2-4344C14F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5B6A87-F29B-4042-A62A-8588AC10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433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60CB9-00FA-40E1-846C-EABD70D31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r>
              <a:rPr lang="en-US" dirty="0"/>
              <a:t>The Edit page with numeric ID values only </a:t>
            </a:r>
            <a:br>
              <a:rPr lang="en-US" dirty="0"/>
            </a:br>
            <a:r>
              <a:rPr lang="en-US" dirty="0"/>
              <a:t>in the URL</a:t>
            </a:r>
          </a:p>
        </p:txBody>
      </p:sp>
      <p:pic>
        <p:nvPicPr>
          <p:cNvPr id="9" name="Content Placeholder 8" descr="Refer to page 169 in textbook">
            <a:extLst>
              <a:ext uri="{FF2B5EF4-FFF2-40B4-BE49-F238E27FC236}">
                <a16:creationId xmlns:a16="http://schemas.microsoft.com/office/drawing/2014/main" id="{70B9F487-835F-4061-A1D5-B7903E074E3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3295" y="1490344"/>
            <a:ext cx="6657409" cy="1481456"/>
          </a:xfrm>
          <a:prstGeom prst="rect">
            <a:avLst/>
          </a:prstGeom>
        </p:spPr>
      </p:pic>
      <p:pic>
        <p:nvPicPr>
          <p:cNvPr id="10" name="Content Placeholder 9" descr="Refer to page 169 in textbook">
            <a:extLst>
              <a:ext uri="{FF2B5EF4-FFF2-40B4-BE49-F238E27FC236}">
                <a16:creationId xmlns:a16="http://schemas.microsoft.com/office/drawing/2014/main" id="{993F6F13-ED31-40E0-88D1-D95DB47EBFC3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1243295" y="3276600"/>
            <a:ext cx="6681795" cy="1463167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6F43472-6CF2-4092-B01F-032AD740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D9CCA17-5DF9-47A9-85D6-01E4C0FD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4011155-B0BD-4E84-A126-C1B802913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8406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BD7BC-FF57-4E35-92BB-4FE748CEC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r>
              <a:rPr lang="en-US" dirty="0"/>
              <a:t>The default route updated to include </a:t>
            </a:r>
            <a:br>
              <a:rPr lang="en-US" dirty="0"/>
            </a:br>
            <a:r>
              <a:rPr lang="en-US" dirty="0"/>
              <a:t>a second optional parameter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7A8B7-C814-497A-A668-2223CD18A4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88477"/>
            <a:ext cx="73914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app.UseEndpoints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(endpoints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endpoints.MapControllerRoute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name: "default",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pattern: "{controller=Home}/{action=Index}/{id?}/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{slug?}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read-only property named Slug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Movie 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string Slug =&gt;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Name?.Replace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 ', '-').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ToLower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+ '-'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Year?.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C9FA8-1E06-4D8D-A7BC-DFF12A7C4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67221-0901-4803-9D8C-71B3C6D7F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12302-DEE7-4E9A-9F5D-3D18AC0E7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5978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FB90-081A-47D5-88D0-1AFE75CB3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Edit/Delete links in the Home/Index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61F74-8165-4AAA-9DE3-B82E2D1DCA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asp-controller="Movie" asp-action="Edit"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asp-route-id="@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movie.MovieId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asp-route-slug="@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movie.Slug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&gt;Edit&lt;/a&gt;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asp-controller="Movie" asp-action="Delete"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asp-route-id="@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movie.MovieId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asp-route-slug="@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movie.Slug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&gt;Delete&lt;/a&gt;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243DA-7411-4849-8A56-2B09D0980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3E09F-9CFB-4E71-881A-A47CCBDD8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98A06-D509-458D-87C5-3886012EB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1328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DB585-DBA5-4EB8-8358-C10E15AB0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page with a slug in the URL</a:t>
            </a:r>
          </a:p>
        </p:txBody>
      </p:sp>
      <p:pic>
        <p:nvPicPr>
          <p:cNvPr id="9" name="Content Placeholder 8" descr="Refer to page 169 in textbook">
            <a:extLst>
              <a:ext uri="{FF2B5EF4-FFF2-40B4-BE49-F238E27FC236}">
                <a16:creationId xmlns:a16="http://schemas.microsoft.com/office/drawing/2014/main" id="{0CA6709F-1207-4DB3-9DCE-0C185730692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56442" y="1143000"/>
            <a:ext cx="7273158" cy="1286367"/>
          </a:xfrm>
          <a:prstGeom prst="rect">
            <a:avLst/>
          </a:prstGeom>
        </p:spPr>
      </p:pic>
      <p:pic>
        <p:nvPicPr>
          <p:cNvPr id="10" name="Content Placeholder 9" descr="Refer to page 169 in textbook">
            <a:extLst>
              <a:ext uri="{FF2B5EF4-FFF2-40B4-BE49-F238E27FC236}">
                <a16:creationId xmlns:a16="http://schemas.microsoft.com/office/drawing/2014/main" id="{B39C93EC-126D-4255-B2C0-55726238D448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959906" y="2794961"/>
            <a:ext cx="7285351" cy="1268078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3011349-0616-4F5D-80BB-4DF56976B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7D5202D-E0FA-4F42-84EF-0CDD1332D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908F59-2F36-42ED-801C-1F241590C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56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F81D5-941F-436F-897D-03FBB0718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Edit Movie page of the Movie List app</a:t>
            </a:r>
          </a:p>
        </p:txBody>
      </p:sp>
      <p:pic>
        <p:nvPicPr>
          <p:cNvPr id="7" name="Content Placeholder 6" descr="Refer to page 131 in textbook">
            <a:extLst>
              <a:ext uri="{FF2B5EF4-FFF2-40B4-BE49-F238E27FC236}">
                <a16:creationId xmlns:a16="http://schemas.microsoft.com/office/drawing/2014/main" id="{AA385B59-68FB-4800-A1D1-FE9949FD7AE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066800"/>
            <a:ext cx="4918695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B79A0-D29A-4DC9-A7F4-F94E6ED58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DD5C3-D293-44A6-A632-9AB129546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2DBA8-B157-4FD8-B4CB-6A8003E28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821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6E345-8482-455A-B6DF-025FAD3E1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Confirm Deletion page of the Movie List app</a:t>
            </a:r>
          </a:p>
        </p:txBody>
      </p:sp>
      <p:pic>
        <p:nvPicPr>
          <p:cNvPr id="7" name="Content Placeholder 6" descr="Refer to page 131 in textbook">
            <a:extLst>
              <a:ext uri="{FF2B5EF4-FFF2-40B4-BE49-F238E27FC236}">
                <a16:creationId xmlns:a16="http://schemas.microsoft.com/office/drawing/2014/main" id="{F5BC8B96-C002-4CC8-BDEE-39A32F065C6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50662" y="1143000"/>
            <a:ext cx="7242676" cy="426757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B8E44-167B-475F-B4F6-8F7E78060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1D49C-7908-4C59-BF7B-759564E30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C009-4779-42B0-81BC-F5E5D602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00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3CD44-8996-4B92-9082-1EDB090B0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Solution Explorer for the Movie List app</a:t>
            </a:r>
          </a:p>
        </p:txBody>
      </p:sp>
      <p:pic>
        <p:nvPicPr>
          <p:cNvPr id="7" name="Content Placeholder 6" descr="Refer to page 133 in textbook">
            <a:extLst>
              <a:ext uri="{FF2B5EF4-FFF2-40B4-BE49-F238E27FC236}">
                <a16:creationId xmlns:a16="http://schemas.microsoft.com/office/drawing/2014/main" id="{11481CFB-A666-40F7-99CA-EABB519E6FC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4019" y="1066800"/>
            <a:ext cx="2898361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619CE-D966-46BE-ADD1-D36DCA57F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C0127-1DAA-4AD7-AEC8-43D1F8B18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D3477-818B-42DC-AA89-FFBE573B2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448760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290</TotalTime>
  <Words>5897</Words>
  <Application>Microsoft Office PowerPoint</Application>
  <PresentationFormat>On-screen Show (4:3)</PresentationFormat>
  <Paragraphs>921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4</vt:lpstr>
      <vt:lpstr>Objectives (part 1)</vt:lpstr>
      <vt:lpstr>Objectives (part 2)</vt:lpstr>
      <vt:lpstr>Objectives (part 3)</vt:lpstr>
      <vt:lpstr>The Movie List page of the Movie List app</vt:lpstr>
      <vt:lpstr>The Add Movie page of the Movie List app</vt:lpstr>
      <vt:lpstr>The Edit Movie page of the Movie List app</vt:lpstr>
      <vt:lpstr>The Confirm Deletion page of the Movie List app</vt:lpstr>
      <vt:lpstr>The Solution Explorer for the Movie List app</vt:lpstr>
      <vt:lpstr>Folders in the Movie List app</vt:lpstr>
      <vt:lpstr>How to open the NuGet Package Manager</vt:lpstr>
      <vt:lpstr>How to install the NuGet packages for EF Core</vt:lpstr>
      <vt:lpstr>Three classes provided by EF Core</vt:lpstr>
      <vt:lpstr>A MovieContext class that inherits  the DbContext class</vt:lpstr>
      <vt:lpstr>A Movie class with a property whose value  is generated by the database</vt:lpstr>
      <vt:lpstr>One method of the DbContext class</vt:lpstr>
      <vt:lpstr>A MovieContext class that seeds initial Movie data (part 1)</vt:lpstr>
      <vt:lpstr>A MovieContext class that seeds initial Movie data (part 2)</vt:lpstr>
      <vt:lpstr>A connection string in the appsettings.json file </vt:lpstr>
      <vt:lpstr>Code that enables dependency injection  for DbContext objects </vt:lpstr>
      <vt:lpstr>The Package Manager Console (PMC) window</vt:lpstr>
      <vt:lpstr>How to create the Movies database from your code</vt:lpstr>
      <vt:lpstr>The Up() method of the Initial migration file</vt:lpstr>
      <vt:lpstr>How to view the database once it’s created</vt:lpstr>
      <vt:lpstr>LINQ methods that build or execute  a query expression</vt:lpstr>
      <vt:lpstr>A using directive that imports the LINQ namespace</vt:lpstr>
      <vt:lpstr>Code that builds a query expression  by chaining LINQ methods</vt:lpstr>
      <vt:lpstr>Code that builds a query expression  on multiple lines</vt:lpstr>
      <vt:lpstr>Three ways to select a movie by its id</vt:lpstr>
      <vt:lpstr>Three methods of the DbSet class</vt:lpstr>
      <vt:lpstr>Code that adds a new movie to the database</vt:lpstr>
      <vt:lpstr>An appsettings.json file that displays  the generated SQL statements</vt:lpstr>
      <vt:lpstr>Code that selects movies from the database</vt:lpstr>
      <vt:lpstr>The Home controller</vt:lpstr>
      <vt:lpstr>The Home/Index view (part 1)</vt:lpstr>
      <vt:lpstr>The Home/Index view (part 2)</vt:lpstr>
      <vt:lpstr>The Movie controller (part 1)</vt:lpstr>
      <vt:lpstr>The Movie controller (part 2)</vt:lpstr>
      <vt:lpstr>The Movie controller (part 3)</vt:lpstr>
      <vt:lpstr>The Movie/Edit view (part 1)</vt:lpstr>
      <vt:lpstr>The Movie/Edit view (part 2)</vt:lpstr>
      <vt:lpstr>The Movie/Delete view</vt:lpstr>
      <vt:lpstr>The Genre class</vt:lpstr>
      <vt:lpstr>How to add a Genre property to the Movie class</vt:lpstr>
      <vt:lpstr>How to specify a foreign key property  when adding a Genre property</vt:lpstr>
      <vt:lpstr>A MovieContext class that adds the Genre model with initial data (part 1)</vt:lpstr>
      <vt:lpstr>A MovieContext class that adds the Genre model with initial data (part 2)</vt:lpstr>
      <vt:lpstr>How to update the database  with the new Genre model and seed data</vt:lpstr>
      <vt:lpstr>Some of the code in the Up() method  of the Genre migration file (part 1)</vt:lpstr>
      <vt:lpstr>Some of the code in the Up() method (part 2)</vt:lpstr>
      <vt:lpstr>Some of the code in the Up() method (part 3)</vt:lpstr>
      <vt:lpstr>Another LINQ method that builds  a query expression</vt:lpstr>
      <vt:lpstr>The &lt;table&gt; element of the Home/Index view </vt:lpstr>
      <vt:lpstr>The Add() action method of the Movie controller</vt:lpstr>
      <vt:lpstr>The Edit() action method of the Movie controller  for GET requests</vt:lpstr>
      <vt:lpstr>The Edit() action method of the Movie controller  for POST requests</vt:lpstr>
      <vt:lpstr>The form tag of the Movie/Edit view</vt:lpstr>
      <vt:lpstr>The default URLs of an MVC app</vt:lpstr>
      <vt:lpstr>The ConfigureServices() method to make URLs lowercase with a trailing slash</vt:lpstr>
      <vt:lpstr>The reconfigured URLs</vt:lpstr>
      <vt:lpstr>The Edit page with numeric ID values only  in the URL</vt:lpstr>
      <vt:lpstr>The default route updated to include  a second optional parameter</vt:lpstr>
      <vt:lpstr>The Edit/Delete links in the Home/Index view</vt:lpstr>
      <vt:lpstr>The Edit page with a slug in the URL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Judy Taylor</cp:lastModifiedBy>
  <cp:revision>29</cp:revision>
  <cp:lastPrinted>2016-01-14T23:03:16Z</cp:lastPrinted>
  <dcterms:created xsi:type="dcterms:W3CDTF">2019-12-11T22:30:38Z</dcterms:created>
  <dcterms:modified xsi:type="dcterms:W3CDTF">2019-12-30T23:54:21Z</dcterms:modified>
</cp:coreProperties>
</file>