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320" r:id="rId4"/>
    <p:sldId id="258" r:id="rId5"/>
    <p:sldId id="259" r:id="rId6"/>
    <p:sldId id="260" r:id="rId7"/>
    <p:sldId id="261" r:id="rId8"/>
    <p:sldId id="262" r:id="rId9"/>
    <p:sldId id="263" r:id="rId10"/>
    <p:sldId id="316" r:id="rId11"/>
    <p:sldId id="317" r:id="rId12"/>
    <p:sldId id="266" r:id="rId13"/>
    <p:sldId id="267" r:id="rId14"/>
    <p:sldId id="318" r:id="rId15"/>
    <p:sldId id="269" r:id="rId16"/>
    <p:sldId id="270" r:id="rId17"/>
    <p:sldId id="271" r:id="rId18"/>
    <p:sldId id="272" r:id="rId19"/>
    <p:sldId id="31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401" autoAdjust="0"/>
  </p:normalViewPr>
  <p:slideViewPr>
    <p:cSldViewPr>
      <p:cViewPr varScale="1">
        <p:scale>
          <a:sx n="71" d="100"/>
          <a:sy n="7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transfer data from controllers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9F5F-1183-426B-9756-854602D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F106-497D-454D-BDC5-80D727C5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Razor code that displays all the items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ViewData</a:t>
            </a:r>
            <a:r>
              <a:rPr lang="en-US" dirty="0"/>
              <a:t>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7CC0E-814E-448A-96B7-CB8CE31C0C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items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object&gt; item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dirty="0"/>
          </a:p>
        </p:txBody>
      </p:sp>
      <p:pic>
        <p:nvPicPr>
          <p:cNvPr id="8" name="Content Placeholder 7" descr="Refer to page 285 in textbook">
            <a:extLst>
              <a:ext uri="{FF2B5EF4-FFF2-40B4-BE49-F238E27FC236}">
                <a16:creationId xmlns:a16="http://schemas.microsoft.com/office/drawing/2014/main" id="{753DBD3B-6A49-4BA4-9A0C-7B06ACBC2A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1585" y="3505200"/>
            <a:ext cx="3310415" cy="146316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CCEA-B344-4801-AA4A-68158AA9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C9B8-0096-4353-9D5D-24CA34CA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2E80D-9D38-4C7E-B7EA-6B9F65F6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5798-B8C5-49A6-B3E7-80F7BACA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Razor code that casts a </a:t>
            </a:r>
            <a:r>
              <a:rPr lang="en-US" dirty="0" err="1"/>
              <a:t>ViewData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to the double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76B9A-CC89-40DA-931B-800DCD8DF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@(((double)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["Price"]).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dirty="0"/>
          </a:p>
        </p:txBody>
      </p:sp>
      <p:pic>
        <p:nvPicPr>
          <p:cNvPr id="8" name="Content Placeholder 7" descr="Refer to page 285 in textbook">
            <a:extLst>
              <a:ext uri="{FF2B5EF4-FFF2-40B4-BE49-F238E27FC236}">
                <a16:creationId xmlns:a16="http://schemas.microsoft.com/office/drawing/2014/main" id="{B85EE6E4-E6BC-4081-9319-4D384C22F2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667000"/>
            <a:ext cx="1646063" cy="3535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65E6-B354-41A7-9E87-3ED7439A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A88CA-AF1F-4EAC-B682-C291B6A9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A3FE-9CB9-47D2-832A-C762AC93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8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38DB7-7137-4183-A45E-9B14E532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code that checks </a:t>
            </a:r>
            <a:r>
              <a:rPr lang="en-US" dirty="0" err="1"/>
              <a:t>ViewData</a:t>
            </a:r>
            <a:r>
              <a:rPr lang="en-US" dirty="0"/>
              <a:t> values for null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29F50-B5AB-4C62-92DE-92A8E99F7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Non-nullable type (double)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@(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["Price"] == null) ? "" :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((double)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["Price"]).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("c"))&lt;/h4&gt;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Nullable type (string)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&lt;h4&gt;Book: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["Book"]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()&lt;/h4&gt;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BCCA-8597-494D-B67D-14276C3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09E9-D789-4D19-B997-3264F28E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5FE9-F888-4DB4-8D95-7F97619B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4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DB2C-890E-4A4D-8C38-92716B34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Controller code that adds two dynamic properties to the </a:t>
            </a:r>
            <a:r>
              <a:rPr lang="en-US" dirty="0" err="1"/>
              <a:t>ViewBag</a:t>
            </a:r>
            <a:r>
              <a:rPr lang="en-US" dirty="0"/>
              <a:t>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8912-00A5-4BBD-9AE2-A293B2EC1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ViewBag.Book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"Alice in Wonderland";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9.99;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C472-6867-40E2-B3C0-51B7FAC0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7DAF-E870-4AD5-9B10-CFB3D26B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F5DC-B128-4A82-9749-0AC6FAC5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7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3B98AA-EB31-4A17-A339-70BF2F96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Razor code that uses </a:t>
            </a:r>
            <a:r>
              <a:rPr lang="en-US" dirty="0" err="1"/>
              <a:t>ViewData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display </a:t>
            </a:r>
            <a:r>
              <a:rPr lang="en-US" dirty="0" err="1"/>
              <a:t>ViewBag</a:t>
            </a:r>
            <a:r>
              <a:rPr lang="en-US" dirty="0"/>
              <a:t> properties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207F2D-7BFD-4919-873C-644A24D5DB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ViewData.Count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properties&lt;/h2&gt;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object&gt; item in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item.Key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item.Value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dirty="0"/>
          </a:p>
        </p:txBody>
      </p:sp>
      <p:pic>
        <p:nvPicPr>
          <p:cNvPr id="10" name="Content Placeholder 9" descr="Refer to page 287 in textbook">
            <a:extLst>
              <a:ext uri="{FF2B5EF4-FFF2-40B4-BE49-F238E27FC236}">
                <a16:creationId xmlns:a16="http://schemas.microsoft.com/office/drawing/2014/main" id="{83C131E5-D025-434A-AE2F-6D358C5E31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644387"/>
            <a:ext cx="3444539" cy="14204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752C-B83B-4471-B0E1-1E18B8AE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99F3-93FB-4C7F-86B1-CE55A12A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A1EB-608C-4FD7-8BA4-702EB1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1FBB342-AC7E-4CAF-80E0-EA695FAC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Razor code that works with a </a:t>
            </a:r>
            <a:r>
              <a:rPr lang="en-US" dirty="0" err="1"/>
              <a:t>ViewBag</a:t>
            </a:r>
            <a:r>
              <a:rPr lang="en-US" dirty="0"/>
              <a:t> property without casting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B76FEF-FAE2-4FD0-9C0F-96B70AA8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dirty="0"/>
          </a:p>
        </p:txBody>
      </p:sp>
      <p:pic>
        <p:nvPicPr>
          <p:cNvPr id="11" name="Content Placeholder 10" descr="Refer to page 287 in textbook">
            <a:extLst>
              <a:ext uri="{FF2B5EF4-FFF2-40B4-BE49-F238E27FC236}">
                <a16:creationId xmlns:a16="http://schemas.microsoft.com/office/drawing/2014/main" id="{24CEABCC-3E1B-4847-8902-13F7D32F3C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379077"/>
            <a:ext cx="1646063" cy="3535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3963-D997-48DB-915A-215D98D6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B347-2BC3-4543-8BC8-8EEA114C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0F1D-ABEC-407B-917F-A85B97F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2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F253-3BB6-4F32-A0B8-11AF0F3F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Razor code that checks </a:t>
            </a:r>
            <a:r>
              <a:rPr lang="en-US" dirty="0" err="1"/>
              <a:t>ViewBag</a:t>
            </a:r>
            <a:r>
              <a:rPr lang="en-US" dirty="0"/>
              <a:t> properties </a:t>
            </a:r>
            <a:br>
              <a:rPr lang="en-US" dirty="0"/>
            </a:br>
            <a:r>
              <a:rPr lang="en-US" dirty="0"/>
              <a:t>for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A668-6BF2-496A-8652-80DCA9DD7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Non-nullable type (double)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@ViewBag.Price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("c")&lt;/h4&gt;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Nullable type (string)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&lt;h4&gt;Book: @ViewBag.Book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()&lt;/h4&gt;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104F-CBE1-4313-90D2-AC37E25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CF1C-3658-44BB-A7F5-1317F8C4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4D32-0022-4A2B-9EBA-BF2F2BA5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3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1C8A-3457-4FE7-88B5-C552C6B8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ViewData</a:t>
            </a:r>
            <a:r>
              <a:rPr lang="en-US" dirty="0"/>
              <a:t> instead of </a:t>
            </a:r>
            <a:r>
              <a:rPr lang="en-US" dirty="0" err="1"/>
              <a:t>ViewBag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when you need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CA2B-B777-4F4F-995C-B69FD1227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key name that isn’t valid in C#, such as a key that contains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Call properties and methods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ViewDataDictionary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class, such as its Count property or its Clear() method.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 through all items in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dictionary.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9C6A-35D3-4068-AFA4-756DBE8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9334-CA14-45E0-A587-C2BD4974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7296-9381-4606-B080-877CEE8D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7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C4F3-A2B0-49A2-883F-27E8227E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How the teams of the NFL are organized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324A-C6B3-4BAF-BAF5-68320FE41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conferences, the NFC and the AFC.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conference contains four divisions named North, South, East, and West.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division contains four teams.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1145-72FA-4023-8368-3BB86F43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910B-3324-4ADB-BC4C-2ABB46E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DE99-E27A-4600-93A5-5C02937E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2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4DA3-B0F1-4534-88C3-A3A5521D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NFL Teams app on first load</a:t>
            </a:r>
          </a:p>
        </p:txBody>
      </p:sp>
      <p:pic>
        <p:nvPicPr>
          <p:cNvPr id="7" name="Content Placeholder 6" descr="Refer to page 289 in textbook">
            <a:extLst>
              <a:ext uri="{FF2B5EF4-FFF2-40B4-BE49-F238E27FC236}">
                <a16:creationId xmlns:a16="http://schemas.microsoft.com/office/drawing/2014/main" id="{B41E2C2E-15D5-4845-B113-E785BFAC2A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211" y="1143000"/>
            <a:ext cx="66015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AA85-BE26-4A60-87B9-D25B15CB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60B6-E7A7-4919-B303-81C42D5E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F60A-C972-4B79-BA2C-1824AF81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7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1577-5FAE-484B-865E-615EA872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D80B-A9F7-482B-9A0B-DEB24898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ViewBag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properties to transfer data from a controller to a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view model to transfer data from a controller to a strongly-typed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web apps that redirect and 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transfer data from a controller to a controller.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6A93-5546-4E3F-98D4-A023D210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B68D-04D9-43EC-A38E-AAEC4EFE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F505-E89A-447E-A3CA-20E6BEF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3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83-D005-43A8-AA76-B63B26ED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NFL Teams app after a conference </a:t>
            </a:r>
            <a:br>
              <a:rPr lang="en-US" dirty="0"/>
            </a:br>
            <a:r>
              <a:rPr lang="en-US" dirty="0"/>
              <a:t>and division are selected</a:t>
            </a:r>
          </a:p>
        </p:txBody>
      </p:sp>
      <p:pic>
        <p:nvPicPr>
          <p:cNvPr id="7" name="Content Placeholder 6" descr="Refer to page 289 in textbook">
            <a:extLst>
              <a:ext uri="{FF2B5EF4-FFF2-40B4-BE49-F238E27FC236}">
                <a16:creationId xmlns:a16="http://schemas.microsoft.com/office/drawing/2014/main" id="{ADF35BA9-A260-4C38-8CFC-CC8EB33D8C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874" y="1505633"/>
            <a:ext cx="6584251" cy="44138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8510-F712-4236-9DF9-82A8D606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ECBE-6953-4EE0-A1ED-6E9EFAA0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C0AD-D705-4AAE-9F8C-AA0C7CE0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7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DF40-6517-47BD-90F9-BB0942E2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Conference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C672-10BD-4280-B3DD-031C0962A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Conference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Division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Division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AC12-0CA6-4C2A-A926-96E9069A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DBBF-C0A3-465D-94C6-C13FC424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DC2-9E56-49F9-80B6-6F60C7A7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F572-3763-4E40-8C87-61E76315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TeamContext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E0A6-B3EF-4894-8B41-DC86220F6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&lt;Conference&gt; Conferences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&lt;Division&gt; Divisions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&lt;Conference&gt;().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Conference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 = "AFC"},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&lt;Division&gt;().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Division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"north", Name = "North"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BD63-CE9B-434E-A49E-4604619C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5DFD-6941-42CF-967A-8BB5F3C7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AFD6-D883-4148-9786-B35E72E7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5C33-314B-4CB4-996F-E186758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TeamContext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210D-F8BE-4683-9911-5D2E94EE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862013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 = "Arizona Cardinals",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"west",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"ARI.png"},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DE6F-84AA-46D3-9BFD-A48C2F51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E27-296B-4D15-94DB-6E38779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C334-5026-4361-960E-A927A2A5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92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8B51-590F-413A-91DA-4FA9C8CD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F44A-E700-4D77-B887-9C52675CF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store selected conference and division IDs in view bag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D8C34-5D6C-4BF9-AE56-A8AECE2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C449-421D-47D3-ACF5-BB5C548E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0A5A-06C8-4CFC-A113-C2521C39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2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2738-F891-45BC-A208-83F39BD0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9882-8053-48F6-85E5-9E9B5E535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862013" indent="-8620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get list of conferences and divisions from database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List&lt;Conference&gt; conferences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context.Conferences.ToList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List&lt;Division&gt; divisions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context.Divisions.ToList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insert default "All" value at front of each list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new Conference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Name = "All"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new Division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Name = "All"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store lists in view bag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ViewBag.Conferences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conferences;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ViewBag.Divisions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divisions;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6D46-DEFB-4AE6-A258-E9F0C26F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054B-0FED-4237-977B-B17B88F3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3284-E712-4159-A36B-EB6EB78B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1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B108-B59B-488A-A724-F450FC06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D5CA-7DDD-4C61-9D33-F2634B4D9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62013" indent="-8620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get teams - filter by conference and division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t.Conference.ConferenceID.ToLower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t.Division.DivisionID.ToLower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pass teams to view as model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teams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View(teams);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943D-1310-4025-9808-B356B88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A0CE-4F84-412E-8AE8-4F58186D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4162-91FD-43C2-9E7B-2757B7F2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6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CD67-79BB-4167-8548-8BF92A09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custom route in the </a:t>
            </a:r>
            <a:r>
              <a:rPr lang="en-US" dirty="0" err="1"/>
              <a:t>Startup.cs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FA049-7BAA-4F4D-A20A-33A01BEBF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"custom",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"{controller}/{action}/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conf/{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}/div/{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745B-A497-46D7-85DA-F5514254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4F87-4CCB-47C0-B8B7-39082C3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5957-2CDE-4811-ACC9-A7CAE425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05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8870-1F20-4F3A-B12A-D2306340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CC0F-1AA8-4631-AA44-D665CAB4A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&lt;div class="container"&gt;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&lt;header class="text-center text-white"&gt;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&lt;h1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mt-3 p-3"&gt;NFL Teams&lt;/h1&gt;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0BEB-E360-4938-82D2-7712969F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F7B9-4415-4984-AC58-27884F44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1634-9022-4489-96C0-9B1081C8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13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707C-FC68-414E-9256-7B47DBE7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(NFL Teams 1.0)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B6A1-6362-4C4F-AD4B-C02C067F2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"NFL Teams";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filter, string selected)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?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"active" :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class="col-sm-3"&gt;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 class="mt-3"&gt;Conference&lt;/h3&gt;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(Conference conf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ViewBag.Conferences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class="list-group-item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@Active(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conf.ConferenceID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F98F-10B7-4120-AA59-CBC648F2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8C13-C7EA-45DA-B7A8-B46F582A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299A-1DA6-4C0D-A6CF-1678EE2F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3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1577-5FAE-484B-865E-615EA872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D80B-A9F7-482B-9A0B-DEB24898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some important interfaces and classes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ActionResult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hierarchy.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ViewBag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view model to transfer data from a controller to a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one action method can redirect to another action method.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PRG pattern to prevent resubmission of POST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Keep() and Peek() methods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6A93-5546-4E3F-98D4-A023D210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B68D-04D9-43EC-A38E-AAEC4EFE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F505-E89A-447E-A3CA-20E6BEF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0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2702-77C0-4A40-8243-FECBF6EC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(NFL Teams 1.0)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0B232-C4F4-4004-B806-6BE38C2B9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62013" indent="-8620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&lt;h3 class="mt-3"&gt;Division&lt;/h3&gt;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(Division div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ViewBag.Divisions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class="list-group-item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@Active(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div.DivisionID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EAAD-9560-4763-BF69-BA05FD5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CAD8-9E15-4A88-A3E3-5F346F99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60AE-FB08-45AB-9187-4230EECF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0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8E6-91CD-4593-A31C-FFE98248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(NFL Teams 1.0)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90AB-2A44-47F7-A81C-60D0E56F0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96875" indent="-396875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&lt;div class="col-sm-9"&gt;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 class="list-inline"&gt;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 class="list-inline-item"&gt;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alt="@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title="@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team.Conference.Name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team.Division.Name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7064-233E-4AD2-BE00-A92E2EE9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51A3-B871-4CF3-9ABB-A6FE63C1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58CB-CF73-4C36-8FC7-010EAA15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66F9-4014-4088-B804-5663F115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model for the NFL Teams app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6AAD7-25D4-4B9E-9084-E52173BBD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List&lt;Team&gt; Teams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make next two properties standard properties so the setter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can make the first item in each list "All"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List&lt;Conference&gt; conferences;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List&lt;Conference&gt; Conferences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conferences;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conferences =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Conference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Name = "All"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40B1-F2E8-4071-84DC-646F91E0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6214-8FFA-44E8-BF31-094A4E71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9416-7ED9-4A5A-9523-08759D7F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D8D-53C4-4745-858E-CCA8618A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model for the NFL Teams app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0EBE1-2487-4C2D-820B-3678E5AF6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List&lt;Division&gt; divisions;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List&lt;Division&gt; Divisions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divisions;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divisions =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divisions.Insert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Division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Name = "All"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methods to help view determine active 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c)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 "active" 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 "active" 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8BFF-2B18-41C5-9669-2171BE5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F24E-B065-4422-B8D6-A76A5BB3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3271-AD0B-466B-964C-E9227C08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88E8-A619-4FC3-ADF5-CC0395CC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updated Index() action method </a:t>
            </a:r>
            <a:br>
              <a:rPr lang="en-US" dirty="0"/>
            </a:br>
            <a:r>
              <a:rPr lang="en-US" dirty="0"/>
              <a:t>of 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51C7-291D-4AE1-95BF-5E0116D3E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Conferences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context.Conferences.ToList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Divisions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context.Divisions.ToList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t.Conference.ConferenceID.ToLower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t.Division.DivisionID.ToLower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2FE6-4B5A-4EEF-A491-B815AC17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487A-9898-4486-A4F0-63FB3B7B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CC83-35A3-4E88-A703-2CD7607F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06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6901-216D-4C93-A677-A1C8C375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Home/Index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C6ED-42D2-4063-9BB8-B1E19A12B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"NFL Teams";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helper function not needed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class="col-sm-3"&gt;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&lt;h3&gt;Conference&lt;/h3&gt;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(Conference conf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Model.Conferences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&lt;a asp-action="Index"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asp-route-conference="@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conf.ConferenceID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asp-route-division="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class="list-group-item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Model.CheckActiveConf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conf.ConferenceID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89CF-0760-4071-81E0-EBDAEC8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A6CC-86A3-447F-B926-CFBC4F1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505C-38A3-483A-A6FC-06401330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26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F96B-F325-4F03-84DB-427EF85F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Home/Index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AC8E-C70A-4731-805D-371ABD730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&lt;h3&gt;Division&lt;/h3&gt;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(Division div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Model.Divisions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&lt;a asp-action="Index"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asp-route-conference="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asp-route-division="@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div.DivisionID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class="list-group-item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Model.CheckActiveDiv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div.DivisionID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class="col-sm-9"&gt;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 class="list-inline"&gt;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&lt;!— same as figure 8-9 --&gt;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21BE-DAD4-4CA3-836A-9AED4C86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93B7-94F5-4EB5-B39B-AFDE77F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E59A-BD03-4C91-9ECA-1CB69D2C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6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91C3-B67D-47BE-B854-614684F3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of the HTTP status codes for 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5938-C84E-4A98-A9D4-8399D192A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302 Found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301 Moved Permanently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subtypes for redirection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5BA4D-E784-4D07-8B85-268D76A00E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38400"/>
            <a:ext cx="7239000" cy="16002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2225675" algn="l"/>
                <a:tab pos="2743200" algn="l"/>
                <a:tab pos="2400300" algn="l"/>
                <a:tab pos="4398963" algn="l"/>
              </a:tabLst>
            </a:pP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301 Moved Permanently</a:t>
            </a:r>
            <a:b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Subtype	302 Found method	method</a:t>
            </a:r>
          </a:p>
          <a:p>
            <a:pPr marR="118745">
              <a:spcBef>
                <a:spcPts val="0"/>
              </a:spcBef>
              <a:spcAft>
                <a:spcPts val="300"/>
              </a:spcAft>
              <a:tabLst>
                <a:tab pos="1714500" algn="l"/>
                <a:tab pos="2225675" algn="l"/>
                <a:tab pos="4398963" algn="l"/>
                <a:tab pos="4572000" algn="l"/>
                <a:tab pos="2400300" algn="l"/>
                <a:tab pos="45720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RedirectResult		Redirect()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RedirectPermanent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R="118745">
              <a:spcBef>
                <a:spcPts val="0"/>
              </a:spcBef>
              <a:spcAft>
                <a:spcPts val="300"/>
              </a:spcAft>
              <a:tabLst>
                <a:tab pos="1377950" algn="l"/>
                <a:tab pos="1709738" algn="l"/>
                <a:tab pos="2225675" algn="l"/>
                <a:tab pos="4398963" algn="l"/>
                <a:tab pos="4572000" algn="l"/>
                <a:tab pos="2400300" algn="l"/>
                <a:tab pos="45720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LocalRedirectResult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LocalRedirect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LocalRedirectPermanent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R="118745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714500" algn="l"/>
                <a:tab pos="2225675" algn="l"/>
                <a:tab pos="4398963" algn="l"/>
                <a:tab pos="4572000" algn="l"/>
                <a:tab pos="1371600" algn="l"/>
                <a:tab pos="2400300" algn="l"/>
                <a:tab pos="45720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RedirectToActionPermanent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R="118745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714500" algn="l"/>
                <a:tab pos="2225675" algn="l"/>
                <a:tab pos="1371600" algn="l"/>
                <a:tab pos="2400300" algn="l"/>
                <a:tab pos="4398963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RedirectToRouteResult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RedirectToRoutePermanent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3A0B-2CA9-4C0C-8D97-A70EF421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5BF3-D02C-4410-9989-9F511973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9BA1-9A53-49EB-BF0F-4774F2EB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BE92-3668-493D-98C7-942A85C3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know which subtype to use for 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498F-74D5-400D-8EE5-167B2164BB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86" y="1143000"/>
            <a:ext cx="7470913" cy="32004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29718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Subtype			Use when…</a:t>
            </a:r>
          </a:p>
          <a:p>
            <a:pPr marL="2971800" marR="182880" indent="-29718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RedirectResult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Redirecting to an external URL, such as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https://google.com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971800" marR="182880" indent="-2971800"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LocalRedirectResult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Making sure you redirect to a URL within the current app. </a:t>
            </a:r>
          </a:p>
          <a:p>
            <a:pPr marL="2971800" marR="182880" indent="-2971800"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RedirectToActionResult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Redirecting to an action method within the current app.</a:t>
            </a:r>
          </a:p>
          <a:p>
            <a:pPr marL="2971800" marR="182880" indent="-2971800"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RedirectToRouteResult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Redirecting within the current app by using a named route.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CDEC-7EC4-43DF-BDB9-55297F19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4AFC-821E-4A88-B6E1-5BA5579E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055A-641C-4936-ABBF-5D606268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2706-C4E7-43AC-A4EB-348BE50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Some of the overloads available </a:t>
            </a:r>
            <a:br>
              <a:rPr lang="en-US" dirty="0"/>
            </a:br>
            <a:r>
              <a:rPr lang="en-US" dirty="0"/>
              <a:t>for the </a:t>
            </a:r>
            <a:r>
              <a:rPr lang="en-US" dirty="0" err="1"/>
              <a:t>RedirectToAction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28EAD-6657-4BBD-BD2D-6C4CA8D6E3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7300" y="1524000"/>
            <a:ext cx="6629400" cy="32004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139825" algn="l"/>
                <a:tab pos="1947863" algn="l"/>
                <a:tab pos="2743200" algn="l"/>
                <a:tab pos="19431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	Redirect to…</a:t>
            </a:r>
          </a:p>
          <a:p>
            <a:pPr marL="1943100" marR="182880" indent="-19431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specified action method in the current controller.</a:t>
            </a:r>
          </a:p>
          <a:p>
            <a:pPr marL="1943100" marR="182880" indent="-19431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specified action method in the specified controller.</a:t>
            </a:r>
          </a:p>
          <a:p>
            <a:pPr marL="1943100" marR="182880" indent="-19431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specified action method in the current controller with route parameters.</a:t>
            </a:r>
          </a:p>
          <a:p>
            <a:pPr marL="1943100" marR="182880" indent="-19431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specified action method in the specified controller with route parameters.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9488-6245-4EA0-AA72-1ED14EE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369D-64D9-4CB8-B405-CD3AFFE0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084C-8FBD-4ADA-B48D-1D852C2F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3CB-148E-43E1-86BB-1898DC5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ActionResult</a:t>
            </a:r>
            <a:r>
              <a:rPr lang="en-US" dirty="0"/>
              <a:t> hierarchy</a:t>
            </a:r>
          </a:p>
        </p:txBody>
      </p:sp>
      <p:pic>
        <p:nvPicPr>
          <p:cNvPr id="7" name="Content Placeholder 6" descr="Refer to page 281 in textbook">
            <a:extLst>
              <a:ext uri="{FF2B5EF4-FFF2-40B4-BE49-F238E27FC236}">
                <a16:creationId xmlns:a16="http://schemas.microsoft.com/office/drawing/2014/main" id="{EE0C0E97-27D9-433F-BC67-4AF24D9E2D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8054" y="1143000"/>
            <a:ext cx="6687892" cy="19082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5A62-320A-47E6-B346-A35425CD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75FA-651F-4884-A22F-AFA29A4E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2729-AD47-4ABF-9E8D-81C2BE11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99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187D-6932-4966-B345-35F2318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redirects to another action method 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1DE4-6260-4973-88B6-C1E1E1045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List() action method in the current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List() action method in the Team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"List", "Team"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Details() action method in the current controller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"Details", new { ID = id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2ABB-0A57-4112-B9EE-A02C9766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F97A-65C6-4DA9-BBFC-DB439D62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8750-9A6F-4FA4-BA0B-F7601F83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5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94C2-7D9D-4ADC-8E96-23C195C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redirects to another action method 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7697-1EF5-461A-B63B-C716147C8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shortcut when variable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route segment name match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("Details",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{ id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string-string dictionary to supply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"Details",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Dictionary&lt;string, string&gt;(){ { "ID", id }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6BC3-A14C-48C3-BB45-77311142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7D97-3858-4D06-9DC6-A4CD4B93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E66D-17F3-4DFE-9703-A32D38B3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42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764-48FA-4D00-991C-026EA0C5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message that’s displayed when you refresh a page displayed by a POST request</a:t>
            </a:r>
          </a:p>
        </p:txBody>
      </p:sp>
      <p:pic>
        <p:nvPicPr>
          <p:cNvPr id="7" name="Content Placeholder 6" descr="Refer to page 305 in textbook">
            <a:extLst>
              <a:ext uri="{FF2B5EF4-FFF2-40B4-BE49-F238E27FC236}">
                <a16:creationId xmlns:a16="http://schemas.microsoft.com/office/drawing/2014/main" id="{C0EA089A-2105-4DAD-8EEA-788469236F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464677"/>
            <a:ext cx="6059949" cy="23349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68FC-5185-4E45-87FB-19501876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882C-F56F-4A4D-A44F-35456849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2252-9774-4A03-A552-8E6CE87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918-AAB8-40EB-A32A-76EE98E1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Action methods that use the PRG pattern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F6F8-6078-49C7-B4CA-D3B8C5C97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Delete() action method for a POST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// Post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Delete(Movie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// Redirect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1D72-4D2E-4192-B784-7F7E7D60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64BE-D030-47F0-80C5-12F78547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57AE-B8BF-4AEE-8B51-9E6304C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50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607-8115-4FBC-9FBC-843C21FB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Action methods that use the PRG pattern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7408-E2F2-47A8-A20B-CFB60336A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Index() action method of the Home controller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GET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//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.Include(m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View(movies);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08C4-99A6-451D-8767-115E6E88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0313-EFC7-46B1-B046-5110E53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E425-8122-4F2E-AA4E-BDA381F8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66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D49-6FE2-4692-B2C9-2573A238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uses </a:t>
            </a:r>
            <a:r>
              <a:rPr lang="en-US" dirty="0" err="1"/>
              <a:t>TempData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the PRG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7F8-94CB-446A-95E4-21D369B16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Delete(Movie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deleted from database.";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5855-2D57-4545-A446-3B01EB3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4532-8D24-439E-904A-043E77FA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0915-4F60-4399-9ADD-171B95D6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7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B820-4BBC-4501-A812-7945837B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reads a </a:t>
            </a:r>
            <a:r>
              <a:rPr lang="en-US" dirty="0" err="1"/>
              <a:t>TempData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in a Layout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7475-C948-48B8-AFF1-518D1CC76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 class="jumbotron"&gt;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Movies&lt;/h1&gt;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TempData.Keys.Contains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&lt;h4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text-center text-white p-2"&gt;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&lt;/h4&gt;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0157-1BFD-4726-8154-0D5D3813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B922-222E-42DF-B4D7-B8DAFD5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DF29-7518-4810-B5CD-67221D9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79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07D9-20EB-4BB3-8A71-5C1E0582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temporary message displayed in a browser</a:t>
            </a:r>
          </a:p>
        </p:txBody>
      </p:sp>
      <p:pic>
        <p:nvPicPr>
          <p:cNvPr id="7" name="Content Placeholder 6" descr="Refer to page 307 in textbook">
            <a:extLst>
              <a:ext uri="{FF2B5EF4-FFF2-40B4-BE49-F238E27FC236}">
                <a16:creationId xmlns:a16="http://schemas.microsoft.com/office/drawing/2014/main" id="{7213F00E-F617-4BA9-B610-CA17A60E74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116496"/>
            <a:ext cx="6614733" cy="16033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473B-016A-4D33-B706-5F237E57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F509-D58C-4299-88B8-263E54E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FCCD-4503-4BE0-8FBB-039F68B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5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A646-2CF6-4BDD-B583-F1A536CA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</a:t>
            </a:r>
            <a:r>
              <a:rPr lang="en-US" dirty="0" err="1"/>
              <a:t>TempDataDictionary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F5C2-F625-4D83-99C2-8D1AA2803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6E75-EF58-4F41-B782-3A1064D9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96B0-3AB6-413F-8138-FB10AC52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5D11-DC17-4D4A-8F6A-35545BE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BCB6-ED24-4A49-B4DA-4CACEE98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overloaded Details() action method </a:t>
            </a:r>
            <a:br>
              <a:rPr lang="en-US" dirty="0"/>
            </a:br>
            <a:r>
              <a:rPr lang="en-US" dirty="0"/>
              <a:t>of the Home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481E-6D50-425D-92A4-D07EECE10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Utility.LogTeamClick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("Details",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{ ID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B780-F6D9-40A0-B71C-3296F801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6A0A-C018-45E1-9015-5155B2E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7F8A-7E94-415F-A277-7280F0E5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7C35-CAC6-4389-8AE3-433F1AD2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ActionResult</a:t>
            </a:r>
            <a:r>
              <a:rPr lang="en-US" dirty="0"/>
              <a:t> subtypes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F2F1-5BCA-4F58-AD35-488836612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for a full list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subtypes</a:t>
            </a:r>
          </a:p>
          <a:p>
            <a:pPr marL="347345" marR="228600">
              <a:spcBef>
                <a:spcPts val="0"/>
              </a:spcBef>
              <a:spcAft>
                <a:spcPts val="300"/>
              </a:spcAft>
              <a:tabLst>
                <a:tab pos="228600" algn="l"/>
                <a:tab pos="2743200" algn="l"/>
              </a:tabLst>
            </a:pPr>
            <a:r>
              <a:rPr lang="en-US" sz="1600" b="1" u="sng" spc="-1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https://docs.microsoft.com/en-us/dotnet/api/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28600">
              <a:spcBef>
                <a:spcPts val="0"/>
              </a:spcBef>
              <a:spcAft>
                <a:spcPts val="300"/>
              </a:spcAft>
              <a:tabLst>
                <a:tab pos="228600" algn="l"/>
                <a:tab pos="2743200" algn="l"/>
              </a:tabLst>
            </a:pPr>
            <a:r>
              <a:rPr lang="en-US" sz="1600" b="1" u="sng" spc="-1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microsoft.aspnetcore.mvc.actionresult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46A8-4249-476F-904E-77206361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F1B6-618F-4C7D-ABAF-B9B926BD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C2E6-81A8-445A-B9AC-BE46851A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23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3694-7B2E-468B-8FC8-2705977A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overloaded Details() action method </a:t>
            </a:r>
            <a:br>
              <a:rPr lang="en-US" dirty="0"/>
            </a:br>
            <a:r>
              <a:rPr lang="en-US" dirty="0"/>
              <a:t>of the Home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0DE5C-F410-477F-ABC9-8450ECC85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Utility.LogTeamClick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Team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B15A-D3CA-42EE-A105-3ED6EC05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FEBE-E71B-495F-BC22-BAA58F23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E801-F445-43E2-9F64-0FDC79A9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42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230A-44DB-49F6-AC6B-E5B1B2A1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When to use the Keep() and Peek()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31ED-3772-4889-8EEE-9FBDE5B95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Peek() when you know you want the value to stay marked as unread.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normal read and Keep() when you want to use a condition to determine whether to mark the value as unread.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8BE6-B85D-47A2-B836-5AFCEFFA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1D0F-2CD2-4A4C-9DA9-63AE8FD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9CF-F778-4075-8F5C-B1CB08CF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92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C44-0654-46D2-8AA4-8D022C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0801"/>
            <a:ext cx="7315200" cy="738664"/>
          </a:xfrm>
        </p:spPr>
        <p:txBody>
          <a:bodyPr/>
          <a:lstStyle/>
          <a:p>
            <a:r>
              <a:rPr lang="en-US" dirty="0"/>
              <a:t>The Home page after selecting a conference </a:t>
            </a:r>
            <a:br>
              <a:rPr lang="en-US" dirty="0"/>
            </a:br>
            <a:r>
              <a:rPr lang="en-US" dirty="0"/>
              <a:t>and division</a:t>
            </a:r>
          </a:p>
        </p:txBody>
      </p:sp>
      <p:pic>
        <p:nvPicPr>
          <p:cNvPr id="7" name="Content Placeholder 6" descr="Refer to page 311 in textbook">
            <a:extLst>
              <a:ext uri="{FF2B5EF4-FFF2-40B4-BE49-F238E27FC236}">
                <a16:creationId xmlns:a16="http://schemas.microsoft.com/office/drawing/2014/main" id="{34226BA4-51A5-4885-8421-D63923DDD4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7713" y="1465878"/>
            <a:ext cx="7187807" cy="24203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39B2-9ED0-45C9-9AA1-41082877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1D8C-484C-451E-9C30-A87749A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B1E9-19C0-4F55-A273-8E4056FB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7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E89A-5EC6-416A-83ED-3B50B393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Details page after clicking on a team</a:t>
            </a:r>
          </a:p>
        </p:txBody>
      </p:sp>
      <p:pic>
        <p:nvPicPr>
          <p:cNvPr id="7" name="Content Placeholder 6" descr="Refer to page 311 in textbook">
            <a:extLst>
              <a:ext uri="{FF2B5EF4-FFF2-40B4-BE49-F238E27FC236}">
                <a16:creationId xmlns:a16="http://schemas.microsoft.com/office/drawing/2014/main" id="{C0EE72B2-1900-4A2B-8C50-5D2EEFDFB8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576" y="1066800"/>
            <a:ext cx="631532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FB7B-C510-455B-ACC3-6FC6B334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1981-7474-4F21-9E9C-44E89FAE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6A36-419E-4AAA-B732-A3E67E1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18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1047-4AC2-420E-A0D8-7F31DB06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Home page after clicking </a:t>
            </a:r>
            <a:br>
              <a:rPr lang="en-US" dirty="0"/>
            </a:br>
            <a:r>
              <a:rPr lang="en-US" dirty="0"/>
              <a:t>on the “Return to Home Page” link</a:t>
            </a:r>
          </a:p>
        </p:txBody>
      </p:sp>
      <p:pic>
        <p:nvPicPr>
          <p:cNvPr id="7" name="Content Placeholder 6" descr="Refer to page 311 in textbook">
            <a:extLst>
              <a:ext uri="{FF2B5EF4-FFF2-40B4-BE49-F238E27FC236}">
                <a16:creationId xmlns:a16="http://schemas.microsoft.com/office/drawing/2014/main" id="{4A113C4C-ACB5-484E-BDFF-679FA26661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479"/>
            <a:ext cx="7126842" cy="22861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A3C8-4C29-4FB5-A75C-63A380BA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3723-D15D-40F6-8252-0818D5DD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BD46-A081-4D3C-9527-B4A09212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8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748-F41B-4E82-A467-96D13F2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TeamViewModel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13C1-576A-4AA8-9F68-72BE3C56E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Team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"all";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"all";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Team,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are inherited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Teams, Conferences, and Divisions properties same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figure 8-10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 same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figure 8-10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AAAF-7560-489D-9AC6-0F431472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0F53-EACA-4497-9195-001E462A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212F-D1FB-4C68-B654-E87D3020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4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BD7E-4E5F-483B-99F4-17C11BA9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Details() action method </a:t>
            </a:r>
            <a:br>
              <a:rPr lang="en-US" dirty="0"/>
            </a:br>
            <a:r>
              <a:rPr lang="en-US" dirty="0"/>
              <a:t>of the Home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F5FD8-5BB3-4C80-938F-E8073D521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Utility.LogTeamClick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("Details",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new { ID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0871-DE7E-499B-9728-C58A5B5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5948-9CE7-4FE9-AC01-8187629B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07B1-137F-4FDA-B851-F269F57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24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F5EB-3C3B-44FA-8D7B-B4A4C129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Details() action method </a:t>
            </a:r>
            <a:br>
              <a:rPr lang="en-US" dirty="0"/>
            </a:br>
            <a:r>
              <a:rPr lang="en-US" dirty="0"/>
              <a:t>of the Home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BD56-7017-4872-ACCC-C2A73E500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463040"/>
            <a:ext cx="7444409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Team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"all"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530C-B2CA-480B-98BE-3D120CE5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C59E-0EA0-4019-A80F-BAA3445B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2F5B-D4D8-438D-B072-BDC830C0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7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9E8E-89CB-4C94-A0F3-355F2DB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(NFL Teams 2.0)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30C1-3283-421B-8728-EF5C98B61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"NFL Teams";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class="col-sm-3"&gt;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Conference and Division ul elements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class="col-sm-9"&gt;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 class="list-inline"&gt;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(Team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 class="list-inline-item"&gt;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asp-action="Details"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&lt;button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-white border-0“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type="submit"&gt;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alt="@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title="@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team.Conference.Name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team.Division.Name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&lt;/button&gt;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1F19-DF51-4774-BAAB-5D7F380B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F1D3-5EBD-4882-BBDC-A003BFDD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40D8-3011-4562-B378-767D5D32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3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3B3-31B3-4607-9957-25B0458D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(NFL Teams 2.0)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898F-E2F3-4290-A9E8-F1ED6ED6F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4059-0E6E-4879-BE8D-9A16ED6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CFEA-AB53-405C-9209-B63BE06B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4E6F-0796-48FD-95C6-6093BD92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5D56-A75F-4805-A545-F24D617C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Some methods of the Controller class </a:t>
            </a:r>
            <a:br>
              <a:rPr lang="en-US" dirty="0"/>
            </a:br>
            <a:r>
              <a:rPr lang="en-US" dirty="0"/>
              <a:t>that return an </a:t>
            </a:r>
            <a:r>
              <a:rPr lang="en-US" dirty="0" err="1"/>
              <a:t>ActionResult</a:t>
            </a:r>
            <a:r>
              <a:rPr lang="en-US" dirty="0"/>
              <a:t>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2E3C-B646-4280-977D-878B99653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overloads of the View()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E4C9-E795-4363-B50C-89F2F827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4D7C-EA20-4105-BA11-1FEE0435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D66B-4F9A-48BE-9BC8-5A190B1E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15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080-136D-4984-BEFB-7357A573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Home/Details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2D5E-42D7-4F43-B84C-C3FE63775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"Team Details";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&lt;h2&gt;Team Details&lt;/h2&gt;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class="col-sm-6 col-sm-offset-3"&gt;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 class="list-group text-center"&gt;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alt=""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&lt;h3&gt;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&lt;h4&gt;Conference: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Model.Team.Conference.Name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&lt;h4&gt;Division: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Model.Team.Division.Name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4B03-EF69-495A-A678-082B7D95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916E-7289-4947-B520-54837CF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C859-1C0C-4F52-A4FE-F5CA045F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68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AFF-7243-4FA3-B19D-FFBCD5D8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Home/Details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8EB57-F593-4C65-BDFE-7ED6AC1BC5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11275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asp-route-conference="@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asp-route-division="@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Return to Home Page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4277-D7F7-4A2B-9D2A-3D5FD9C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2EF2-F055-4570-BA98-9F69B123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37B9-16D7-4E19-8F18-A51AF404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9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8855-3030-4CC5-B912-D023C449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action method that returns a </a:t>
            </a:r>
            <a:r>
              <a:rPr lang="en-US" dirty="0" err="1"/>
              <a:t>ViewResult</a:t>
            </a:r>
            <a:r>
              <a:rPr lang="en-US" dirty="0"/>
              <a:t>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20B4-766B-4498-B65F-CD55CCDB26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names = new List&lt;string&gt; { "Grace", "Ada", "Charles"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View(names);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returns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may return different types of result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Edit(string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(object)id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// cast string model to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1C91-68FB-4422-85DF-3F685889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1CFD-F190-414A-9DD6-B0690ACD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C361-DC38-40E0-9D91-A99542CD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0236-8FD2-44BF-BE5A-6EE240F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Controller code that adds two items </a:t>
            </a:r>
            <a:br>
              <a:rPr lang="en-US" dirty="0"/>
            </a:br>
            <a:r>
              <a:rPr lang="en-US" dirty="0"/>
              <a:t>to the </a:t>
            </a:r>
            <a:r>
              <a:rPr lang="en-US" dirty="0" err="1"/>
              <a:t>ViewData</a:t>
            </a:r>
            <a:r>
              <a:rPr lang="en-US" dirty="0"/>
              <a:t>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F5E3-E479-4463-96A3-E3E302D25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["Book"]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"Alice in Wonderland";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["Price"]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2EB7-B8FB-450B-88DF-0B85E022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4681-4B7C-414F-8765-97E9D6EE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35A8-A12E-4EAE-8DE5-7C3E34C1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7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B706-9DC4-43CC-B553-2A9F5710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properties of the </a:t>
            </a:r>
            <a:r>
              <a:rPr lang="en-US" dirty="0" err="1"/>
              <a:t>ViewDataDictionary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3CFF-D8D0-4DE2-9B1D-36B1A4766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3106-22F4-4F5A-A721-60028A93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4A53-89A5-4F04-AB4D-0F840CA3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37AA-5935-4498-BD1C-CB544215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424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151</TotalTime>
  <Words>5624</Words>
  <Application>Microsoft Office PowerPoint</Application>
  <PresentationFormat>On-screen Show (4:3)</PresentationFormat>
  <Paragraphs>870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 (part 1)</vt:lpstr>
      <vt:lpstr>Objectives (part 2)</vt:lpstr>
      <vt:lpstr>The ActionResult hierarchy</vt:lpstr>
      <vt:lpstr>Common ActionResult subtypes</vt:lpstr>
      <vt:lpstr>Some methods of the Controller class  that return an ActionResult object</vt:lpstr>
      <vt:lpstr>An action method that returns a ViewResult object</vt:lpstr>
      <vt:lpstr>Controller code that adds two items  to the ViewData property</vt:lpstr>
      <vt:lpstr>Some properties of the ViewDataDictionary class</vt:lpstr>
      <vt:lpstr>Razor code that displays all the items  in the ViewData object</vt:lpstr>
      <vt:lpstr>Razor code that casts a ViewData object  to the double type</vt:lpstr>
      <vt:lpstr>Razor code that checks ViewData values for null </vt:lpstr>
      <vt:lpstr>Controller code that adds two dynamic properties to the ViewBag property</vt:lpstr>
      <vt:lpstr>Razor code that uses ViewData  to display ViewBag properties</vt:lpstr>
      <vt:lpstr>Razor code that works with a ViewBag property without casting</vt:lpstr>
      <vt:lpstr>Razor code that checks ViewBag properties  for null </vt:lpstr>
      <vt:lpstr>Use ViewData instead of ViewBag  when you need to…</vt:lpstr>
      <vt:lpstr>How the teams of the NFL are organized</vt:lpstr>
      <vt:lpstr>The NFL Teams app on first load</vt:lpstr>
      <vt:lpstr>The NFL Teams app after a conference  and division are selected</vt:lpstr>
      <vt:lpstr>The Conference class</vt:lpstr>
      <vt:lpstr>The TeamContext class (part 1)</vt:lpstr>
      <vt:lpstr>The TeamContext class (part 2)</vt:lpstr>
      <vt:lpstr>The Home controller (part 1)</vt:lpstr>
      <vt:lpstr>The Home controller (part 2)</vt:lpstr>
      <vt:lpstr>The Home controller (part 3)</vt:lpstr>
      <vt:lpstr>The custom route in the Startup.cs file</vt:lpstr>
      <vt:lpstr>The layout</vt:lpstr>
      <vt:lpstr>The Home/Index view (NFL Teams 1.0) (part 1)</vt:lpstr>
      <vt:lpstr>The Home/Index view (NFL Teams 1.0) (part 2)</vt:lpstr>
      <vt:lpstr>The Home/Index view (NFL Teams 1.0) (part 3)</vt:lpstr>
      <vt:lpstr>A view model for the NFL Teams app (part 1)</vt:lpstr>
      <vt:lpstr>A view model for the NFL Teams app (part 2)</vt:lpstr>
      <vt:lpstr>The updated Index() action method  of the Home controller</vt:lpstr>
      <vt:lpstr>The updated Home/Index view (part 1)</vt:lpstr>
      <vt:lpstr>The updated Home/Index view (part 2)</vt:lpstr>
      <vt:lpstr>Two of the HTTP status codes for redirection</vt:lpstr>
      <vt:lpstr>How to know which subtype to use for redirection</vt:lpstr>
      <vt:lpstr>Some of the overloads available  for the RedirectToAction() method</vt:lpstr>
      <vt:lpstr>Code that redirects to another action method  (part 1)</vt:lpstr>
      <vt:lpstr>Code that redirects to another action method  (part 2)</vt:lpstr>
      <vt:lpstr>A browser message that’s displayed when you refresh a page displayed by a POST request</vt:lpstr>
      <vt:lpstr>Action methods that use the PRG pattern (part 1)</vt:lpstr>
      <vt:lpstr>Action methods that use the PRG pattern (part 2)</vt:lpstr>
      <vt:lpstr>An action method that uses TempData  with the PRG pattern</vt:lpstr>
      <vt:lpstr>Code that reads a TempData value  in a Layout view</vt:lpstr>
      <vt:lpstr>The temporary message displayed in a browser</vt:lpstr>
      <vt:lpstr>Two methods of the TempDataDictionary class</vt:lpstr>
      <vt:lpstr>The overloaded Details() action method  of the Home controller (part 1)</vt:lpstr>
      <vt:lpstr>The overloaded Details() action method  of the Home controller (part 2)</vt:lpstr>
      <vt:lpstr>When to use the Keep() and Peek() methods</vt:lpstr>
      <vt:lpstr>The Home page after selecting a conference  and division</vt:lpstr>
      <vt:lpstr>The Details page after clicking on a team</vt:lpstr>
      <vt:lpstr>The Home page after clicking  on the “Return to Home Page” link</vt:lpstr>
      <vt:lpstr>The TeamViewModel class</vt:lpstr>
      <vt:lpstr>The Details() action method  of the Home controller (part 1)</vt:lpstr>
      <vt:lpstr>The Details() action method  of the Home controller (part 2)</vt:lpstr>
      <vt:lpstr>The Home/Index view (NFL Teams 2.0) (part 1)</vt:lpstr>
      <vt:lpstr>The Home/Index view (NFL Teams 2.0) (part 2)</vt:lpstr>
      <vt:lpstr>The Home/Details view (part 1)</vt:lpstr>
      <vt:lpstr>The Home/Details view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25</cp:revision>
  <cp:lastPrinted>2016-01-14T23:03:16Z</cp:lastPrinted>
  <dcterms:created xsi:type="dcterms:W3CDTF">2019-12-16T18:04:11Z</dcterms:created>
  <dcterms:modified xsi:type="dcterms:W3CDTF">2020-01-06T21:42:14Z</dcterms:modified>
</cp:coreProperties>
</file>