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30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6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with model binding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BCCD5-75EB-48EE-B748-E3215AE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FE55-AE3C-4186-961E-EA10EEB1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benefits of model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1E31B-4D66-49A8-A125-57E4D4AB7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don’t have to write repetitive code to retrieve values.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MVC automatically casts the value to match the data type of the action method parameter.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 binding is not case sensitive.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change how you pass data to an action without having to change its code.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23E6-426F-4E6E-8561-B1CD4E24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EF959-4FA1-4F60-8A83-5B401CF5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938D-A27A-429A-9FCF-E956A61F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C802-A57A-40AC-9C8D-BF172620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and view that bind </a:t>
            </a:r>
            <a:br>
              <a:rPr lang="en-US" dirty="0"/>
            </a:br>
            <a:r>
              <a:rPr lang="en-US" dirty="0"/>
              <a:t>to primitive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5A27-25C4-43D7-8342-07498C8458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action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task =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Description = description,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rest of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for="description"&gt;Description:&lt;/label&gt;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name="description"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"&gt;Due Date:&lt;/label&gt;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type="submit"&gt;Add&lt;/button&gt;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A97F-BC88-44F9-B08D-D8E53C40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6DBA6-20DF-47A2-8D2E-2C085887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4EE4-0EF6-42EE-AB14-2A96F1ED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9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A4AA-2161-4BA5-93ED-223F9770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class for a complex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264E7-9930-44DD-A3E1-5164B3C2A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Id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1A18-084F-4EF2-9415-B60BD8BA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327DD-BD36-475A-9AA3-436FB07F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5BA3-B5AB-4ED7-9D54-6F6E2E9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2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68B2-1840-4ADD-B841-7825DD81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and view that bind </a:t>
            </a:r>
            <a:br>
              <a:rPr lang="en-US" dirty="0"/>
            </a:br>
            <a:r>
              <a:rPr lang="en-US" dirty="0"/>
              <a:t>to a complex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F394-9F24-4932-982F-2CC9218D1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action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rest of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asp-for="Description"&gt;Description:&lt;/label&gt;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asp-for="Description"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"&gt;Due Date:&lt;/label&gt;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type="submit"&gt;Add&lt;/button&gt;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D1B9D-03CE-4107-BD32-C122CF32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495A-F53D-4815-A700-4D5983E8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7848C-1963-46FC-834B-F8429D64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0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A5DC-A9C6-4FBD-A1AC-715FF0BF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custom route in the NFL Teams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2B2F-AC04-4F59-8620-DC2135E88F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"custom",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"{controller=Home}/{action=Index}/conf/{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}/div/{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DFF0-A67F-4BD4-98E5-953ED621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8FDC-37A0-4F48-A2D8-6D446853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1576-8209-4A1C-B362-89873CA2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7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D2F7-7E50-49F0-9344-C5694B38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Home/Index() action method that binds </a:t>
            </a:r>
            <a:br>
              <a:rPr lang="en-US" dirty="0"/>
            </a:br>
            <a:r>
              <a:rPr lang="en-US" dirty="0"/>
              <a:t>to primitive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09C5E-73E1-4EA1-88E4-E87BC7C10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"all",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model = 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TeamListViewModel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Conferences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context.Conferences.ToList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Divisions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context.Divisions.ToList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 query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conditional where clauses based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on active conference and division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2187-A023-476C-B69D-7F7A8B98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6104-E230-42D6-8B08-4999E6A1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2653-9BC7-454C-972D-629D5749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24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F8E5-A5AB-4E06-985D-49E474BF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updated base class </a:t>
            </a:r>
            <a:br>
              <a:rPr lang="en-US" dirty="0"/>
            </a:br>
            <a:r>
              <a:rPr lang="en-US" dirty="0"/>
              <a:t>for the </a:t>
            </a:r>
            <a:r>
              <a:rPr lang="en-US" dirty="0" err="1"/>
              <a:t>TeamListViewModel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867C7-28D2-4934-B670-938C38B04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Team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"all"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"all"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Home/Index() action method that binds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complex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TeamListViewModel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model.Conferences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context.Conferences.ToList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model.Divisions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context.Divisions.ToList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&lt;Team&gt; query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context.Teams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conditional where clauses based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on active conference and division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46DE-162A-4E94-93D5-58AE14A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749E-4B74-4711-A047-B24C18DF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0F5F-FD61-4241-8A80-BDA865DB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2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B817-6A78-46C1-9A0A-0655540C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action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66380-E2CC-4D24-B810-8E9120421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Add(Team team)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action method code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88366-1C59-4905-942E-0AC30BAC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01A3-465E-4EE4-A7EF-268BCDF6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F83C-450F-439C-B4B5-2C907341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4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1F39-7EC8-44AB-B9AB-D1A756D4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An &lt;input&gt; element for a button </a:t>
            </a:r>
            <a:br>
              <a:rPr lang="en-US" dirty="0"/>
            </a:br>
            <a:r>
              <a:rPr lang="en-US" dirty="0"/>
              <a:t>that posts a team ID to the action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35EF-8DDF-4895-87F1-878321BC45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4435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Team;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type="submit"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button looks in the browser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69 in textbook">
            <a:extLst>
              <a:ext uri="{FF2B5EF4-FFF2-40B4-BE49-F238E27FC236}">
                <a16:creationId xmlns:a16="http://schemas.microsoft.com/office/drawing/2014/main" id="{127AAAD0-0656-4433-9BA0-B6C16E8A31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595183"/>
            <a:ext cx="695004" cy="53649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43178-9D16-4D3D-AFC8-07975DA2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9B87-DEEE-4DFD-B35F-61A68E11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EBE74-F6EF-46AD-A73E-50DED29E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9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E184-DF35-4B11-A0B1-C05B6945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&lt;button&gt; element for a button </a:t>
            </a:r>
            <a:br>
              <a:rPr lang="en-US" dirty="0"/>
            </a:br>
            <a:r>
              <a:rPr lang="en-US" dirty="0"/>
              <a:t>that posts a team ID to the action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D8FB6-173B-42AD-BA9B-AEB6E87879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4435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Team;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type="submit"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button looks in the browser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69 in textbook">
            <a:extLst>
              <a:ext uri="{FF2B5EF4-FFF2-40B4-BE49-F238E27FC236}">
                <a16:creationId xmlns:a16="http://schemas.microsoft.com/office/drawing/2014/main" id="{2A7E05AC-F05F-4A7A-AC7E-E2C8000296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826877"/>
            <a:ext cx="2091109" cy="53649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F97B-9672-42DE-9B02-D8A5F07B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7C38C-0B40-4F30-8D85-E7BCE515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400C9-F20D-425A-A980-7CED6D8C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4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C7CD-B27F-49BC-8A00-2C208C22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B3DC2-557C-4C33-8B04-F8F2CAABF4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model binding with primitive and complex types.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controller properties to retrieve primitive types from GET and POST requests.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the order of places where MVC looks for data when it’s binding a parameter.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model binding to retrieve primitive types from GET and POST requests.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model binding to retrieve complex types from POST requests.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name and value attributes of a submit button to POST data.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82F9-ED54-45DC-85A9-BFDB9B05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6106-E003-4CC8-A3F7-F2465958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4244-664F-464A-87B6-9D63DC80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8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4F16-8824-4D82-9678-013A2953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&lt;input&gt; element…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C61EE-FC4F-47B5-B426-67D1D40FE3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Allows you to use the asp-for tag helper to generate the name and value attributes.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Automatically displays the value attribute as the text for the button.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&lt;button&gt; element…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Gives you control over the text (or image) that’s displayed on the button.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Requires you to manually code the name and value attributes.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Requires you to make sure the value in the name attribute matches the name of the action method parameter or property.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C547-9268-4D60-9642-E0F9B407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ECC5-4F8D-4409-987B-FD00C1E3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5057-4284-40F8-A12F-AACF93CD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54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6E32-58E5-4B07-8FE8-4C6DA01D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action method that binds to 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EAF6-4904-42A7-9253-05A4FF81C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TeamViewModel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model.ActiveConf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model.ActiveDiv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("Details",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{ ID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model.Team.TeamID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6C53-A606-4860-889C-D9F40DBD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3255-7932-42F9-879B-C8481338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6989-A38F-4743-88C4-789F4BB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8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CFC9-840E-416A-9784-D319D464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Part of a view that uses a hidden field </a:t>
            </a:r>
            <a:br>
              <a:rPr lang="en-US" dirty="0"/>
            </a:br>
            <a:r>
              <a:rPr lang="en-US" dirty="0"/>
              <a:t>to post the team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B5C7-E4CC-4832-B65B-D5719C813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 class="list-inline"&gt;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@foreach (Team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 class="list-inline-item"&gt;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asp-action="Details" method="post"&gt;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team.LogoImage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alt="@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title="@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team.Conference.Name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team.Division.Name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team.TeamID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&lt;/form&gt;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1651-340A-438F-AB2F-17E82CA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F253-3E21-4189-8B39-B946F976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C68E-B8FC-4070-A331-D45280A3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58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35A3-65B7-4FD6-B80D-132830C0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Part of a view that uses a submit button </a:t>
            </a:r>
            <a:br>
              <a:rPr lang="en-US" dirty="0"/>
            </a:br>
            <a:r>
              <a:rPr lang="en-US" dirty="0"/>
              <a:t>to post the team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FF36-0A78-46CB-AD65-8D6A8CBFE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asp-action="Details" method="post"&gt;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ActiveConf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ActiveDiv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&lt;ul class="list-inline"&gt;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@foreach (Team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Model.Teams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 class="list-inline-item"&gt;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Team.TeamID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team.TeamID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="~/images/@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team.LogoImage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alt="@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title="@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team.Conference.Name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team.Division.Name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&lt;/ul&gt;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1C7D-018C-40F2-BC82-995594B5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13D9-F8DC-4C0F-A0EF-EAE3A60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561A7-AF16-4C7B-A340-E4C8C13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9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0652-5703-40E0-8D3F-B1830541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action method that accepts a string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9B54A-1DAC-4DDB-BCD2-E14DD16AC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Filter(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filter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does the filtering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B258-E29F-4554-A3EE-309E58E1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0A9A-C4A0-4D7E-ADD4-17C74A6F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9F9A-5115-4A0F-804A-9F5E41A6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0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228D-8B23-4714-A9B4-319C2255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posts a string array to the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1306-1FCA-4391-B221-E6DA2689CB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&lt;h3&gt;Filter By:&lt;/h3&gt;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asp-action="Filter"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make sure each select element has the same name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that it matches the action method parameter name --&gt;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&lt;label&gt;Price&lt;/label&gt;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name="filter"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value="all"&gt;All&lt;/option&gt;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value="lt10"&gt;Under $10&lt;/option&gt;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value="10to50"&gt;$10 to $50&lt;/option&gt;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value="gt50"&gt;Over $50&lt;/option&gt;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&lt;/select&gt;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&lt;label&gt;Color&lt;/label&gt;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name="filter"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&lt;option&gt;All&lt;/option&gt;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&lt;option&gt;Red&lt;/option&gt;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&lt;option&gt;Blue&lt;/option&gt;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&lt;option&gt;Yellow&lt;/option&gt;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&lt;option&gt;Green&lt;/option&gt;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&lt;option&gt;Purple&lt;/option&gt;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&lt;/select&gt;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type="submit"&gt;Filter&lt;/button&gt;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86DA-85D5-420B-8A00-71CDC20C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9AE23-4AA9-4B42-9656-FE6416D8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C98C-D165-47D2-B38F-883C1F64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4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143E-A848-4F43-AC15-A523668B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string array the action method receives</a:t>
            </a:r>
          </a:p>
        </p:txBody>
      </p:sp>
      <p:pic>
        <p:nvPicPr>
          <p:cNvPr id="7" name="Content Placeholder 6" descr="Refer to page 373 in textbook">
            <a:extLst>
              <a:ext uri="{FF2B5EF4-FFF2-40B4-BE49-F238E27FC236}">
                <a16:creationId xmlns:a16="http://schemas.microsoft.com/office/drawing/2014/main" id="{B179FFB1-E30D-43B0-8C5D-B1AAF6366E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1" y="1066800"/>
            <a:ext cx="2362200" cy="9902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DBE1-43B3-40A9-91E9-52AE1ABF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550C-1AB5-49F4-8628-A374B745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16EA-2DFB-4A78-9965-9EF1E200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12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643-C5AA-4EB7-8DA1-D79D1649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Some of the attributes that specify the source </a:t>
            </a:r>
            <a:br>
              <a:rPr lang="en-US" dirty="0"/>
            </a:br>
            <a:r>
              <a:rPr lang="en-US" dirty="0"/>
              <a:t>of the value to be bound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1CE89-3BCA-4671-88E9-B7A043EF5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FromQuery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FromHeader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FromServices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AB4D-C720-40B4-90C3-A2AD20DE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F168-2091-44E8-8BB0-AD8C5FDB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A3F2-C538-4965-AA62-EF8AEFC7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9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170-59D4-4788-8D44-C3631DB1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that specifies the source </a:t>
            </a:r>
            <a:br>
              <a:rPr lang="en-US" dirty="0"/>
            </a:br>
            <a:r>
              <a:rPr lang="en-US" dirty="0"/>
              <a:t>of its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8466-AD40-43A1-8C39-6CF49EC9CA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FromRoute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id,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FromQuery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A2AC-A2D9-40DB-A0D7-9050224E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F8C4-A884-4451-9715-6BF3F686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1BAF-B345-4BAA-9D59-3FA3134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80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6D81-DA7A-4691-8572-4AC4B8B6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that passes an argument </a:t>
            </a:r>
            <a:br>
              <a:rPr lang="en-US" dirty="0"/>
            </a:br>
            <a:r>
              <a:rPr lang="en-US" dirty="0"/>
              <a:t>to an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E18E-0378-4BB3-8A37-E47B574A0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FromHeader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= "User-Agent")]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agent)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ViewBag.UserAgent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agent;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1C1B-E128-4C42-9A19-AF7FA8AC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0FE2-C428-4AA6-9909-4E317715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49E7-3719-4F7A-9B84-8C9B1AE1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3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C7CD-B27F-49BC-8A00-2C208C22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B3DC2-557C-4C33-8B04-F8F2CAABF4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to post an array to an action method.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to control the source of bound values.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to control which properties are set during model binding.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82F9-ED54-45DC-85A9-BFDB9B05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6106-E003-4CC8-A3F7-F2465958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4244-664F-464A-87B6-9D63DC80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6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D379-C9EF-48E4-AA9C-21F5D9A2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applies an attribute to a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8B62-D93D-40EE-922E-0B08F8A77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Browser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FromHeader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= "User-Agent")]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UserAgent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C7DAB-A061-4125-A893-ECF458CA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88B9-503F-45FD-B436-686A38B4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7C9B-97B6-4D91-89AE-0F35932F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91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0507-76D6-47D4-B99D-9E3CFF69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Attributes that determine which values are bound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5EF1-8258-4722-8CCB-6DC6CD72D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[Bind(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BindNever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namespaces of the attributes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C8593-07AE-41C4-B3ED-88344EA1E5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0" y="2438400"/>
            <a:ext cx="6400800" cy="1137100"/>
          </a:xfrm>
          <a:ln cmpd="sng"/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600200" algn="l"/>
                <a:tab pos="2743200" algn="l"/>
                <a:tab pos="16002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	Namespace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[Bind]		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BindNever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		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Microsoft.AspNetCore.MVC.ModelBinding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1C21-683E-43CE-AB1B-05BC74BC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CD94-7CC0-4D34-A648-F0290AEA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AD901-D6F0-4AD0-9FE0-3A7B6D85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66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2A2B-4CA6-415F-9BFB-E7DB17A4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Employee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C74FD-2596-427A-87FD-5C534475C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Employee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IsManager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812C-4957-4186-A782-39ED9D0C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0D18-FA0C-4CC9-8614-1BD33822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3F46-CB62-4077-8877-36C30BB9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39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6504-5E8E-4A21-9F56-BEC45F5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Three ways to make sure the </a:t>
            </a:r>
            <a:r>
              <a:rPr lang="en-US" dirty="0" err="1"/>
              <a:t>IsManager</a:t>
            </a:r>
            <a:r>
              <a:rPr lang="en-US" dirty="0"/>
              <a:t> property is not bound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A72C3-B25D-4DA9-943E-136122CE8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Bind attribute in the parameter list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action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[Bind("Name", 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employee)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employee.JobTitle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"Boss")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employee.IsManager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     // can be set in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View(employee);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A95AE-6BEE-46E1-8217-D8A33F9F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FAAB5-33FD-4465-BB1B-388F2B4B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E4B3-FCDD-40E4-B44A-8676BC7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91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5A9B-3E46-41F8-9756-E906836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Three ways to make sure the </a:t>
            </a:r>
            <a:r>
              <a:rPr lang="en-US" dirty="0" err="1"/>
              <a:t>IsManager</a:t>
            </a:r>
            <a:r>
              <a:rPr lang="en-US" dirty="0"/>
              <a:t> property is not bound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203C-159C-4A70-BB08-DDCFEFC80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Bind attribute on the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[Bind("Name", 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Employee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IsManager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FE6B8-E706-4964-899F-6008BC9E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0AB8-7855-46BF-B13F-EDBA90A7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F5B6F-B646-49F5-8D3D-043650D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65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1FAA-77CE-4B46-8643-0F6FD7B4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Three ways to make sure the </a:t>
            </a:r>
            <a:r>
              <a:rPr lang="en-US" dirty="0" err="1"/>
              <a:t>IsManager</a:t>
            </a:r>
            <a:r>
              <a:rPr lang="en-US" dirty="0"/>
              <a:t> property is not bound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3D92B-8974-497F-AA81-7757E04E33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BindNever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 on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IsManager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Employee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BindNever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IsManager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FDC6-91B0-419F-B2C1-E3FDD673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B276-C4FE-4304-8ABC-10DB3F19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B40E-72A3-43C0-9B78-0269239B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71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CB52-9679-4FFE-925B-511F70F5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Home page of the </a:t>
            </a:r>
            <a:r>
              <a:rPr lang="en-US" dirty="0" err="1"/>
              <a:t>ToDo</a:t>
            </a:r>
            <a:r>
              <a:rPr lang="en-US" dirty="0"/>
              <a:t> List app </a:t>
            </a:r>
            <a:br>
              <a:rPr lang="en-US" dirty="0"/>
            </a:br>
            <a:r>
              <a:rPr lang="en-US" dirty="0"/>
              <a:t>with no filtering</a:t>
            </a:r>
          </a:p>
        </p:txBody>
      </p:sp>
      <p:pic>
        <p:nvPicPr>
          <p:cNvPr id="7" name="Content Placeholder 6" descr="Refer to page 379 in textbook">
            <a:extLst>
              <a:ext uri="{FF2B5EF4-FFF2-40B4-BE49-F238E27FC236}">
                <a16:creationId xmlns:a16="http://schemas.microsoft.com/office/drawing/2014/main" id="{641775A3-0B3A-4B68-AD90-780D8CC3F3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4677"/>
            <a:ext cx="7236579" cy="32799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AEC7-454A-417B-A850-E5A7F639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CB14-CB41-4F60-9EA6-2F99A3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D22D-4939-4F89-BB53-BA97F97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26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0C06-DD10-4591-8FF5-CE0A78EA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Home page after it has been filtered </a:t>
            </a:r>
            <a:br>
              <a:rPr lang="en-US" dirty="0"/>
            </a:br>
            <a:r>
              <a:rPr lang="en-US" dirty="0"/>
              <a:t>to show open work tasks</a:t>
            </a:r>
          </a:p>
        </p:txBody>
      </p:sp>
      <p:pic>
        <p:nvPicPr>
          <p:cNvPr id="7" name="Content Placeholder 6" descr="Refer to page 379 in textbook">
            <a:extLst>
              <a:ext uri="{FF2B5EF4-FFF2-40B4-BE49-F238E27FC236}">
                <a16:creationId xmlns:a16="http://schemas.microsoft.com/office/drawing/2014/main" id="{EC0EE142-3DE6-4F9A-A27C-926B5A2A08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4677"/>
            <a:ext cx="7193903" cy="23837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34BFA-B5DA-402D-A499-DC82B4DE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B4AD-FE33-40ED-88AF-E794E6D2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5EF8-23BE-488A-BA85-4950CA5B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55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69D-FBED-46F8-876C-4C407275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 page with a validation message</a:t>
            </a:r>
          </a:p>
        </p:txBody>
      </p:sp>
      <p:pic>
        <p:nvPicPr>
          <p:cNvPr id="7" name="Content Placeholder 6" descr="Refer to page 379 in textbook">
            <a:extLst>
              <a:ext uri="{FF2B5EF4-FFF2-40B4-BE49-F238E27FC236}">
                <a16:creationId xmlns:a16="http://schemas.microsoft.com/office/drawing/2014/main" id="{5BC329C0-87DF-440D-A537-83C62EE800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6117" y="1066800"/>
            <a:ext cx="5297883" cy="47918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CF17-E235-4852-9D84-C6420B06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B806E-55AF-4632-917D-74A41A6E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BE7E-C86D-4EB3-A357-3B526F3A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16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76C0-C3E6-4AAB-B2FF-680623C3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Category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3C457-B38B-45AA-961F-204813C4A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Status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Status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30CA-5E23-449A-80AC-E8B4B8A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2918-AE51-455D-9C45-A5D2985F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796B-BD0C-4639-B176-5AC77D33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2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348-BD8D-4213-ABF1-7D3476A1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properties of the Controller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538C9-62AC-446C-A8CB-B7A68772B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properties of the Request 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RouteData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444AB-3960-477B-93F0-E48B7731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AE6F-C37D-4253-9940-76155EDC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94C7-0CF2-4713-A8F3-AB04D3BD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93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A0F6-3DF6-4E4F-BE0D-D6D5E277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ToDo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D357B-087E-400B-9FB1-0E6E21EF8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Id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description.")]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due date.")]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select a category.")]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Category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select a status.")]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Status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Overdue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Status?.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"open"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61EE-A8E5-4371-80E3-532FA1E1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5EDA0-3CE4-4D20-83C6-572E01A8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3F8D-8726-4840-9831-CCF66E18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4A41-9F45-49EA-B45F-B7E8EDDC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ToDoContext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BF216-38B4-4F4F-999E-38740570C3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: base(options)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 Categories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&lt;Status&gt; Statuses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&lt;Category&gt;().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Category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"work", Name = "Work"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Category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"home", Name = "Home"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Category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"ex", Name = "Exercise"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Category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"shop", Name = "Shopping"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Category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"call", Name = "Contact"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&lt;Status&gt;().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Status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"open", Name = "Open"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Status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"closed", Name = "Completed"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5714-0694-4DAF-9CE5-8F341163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0FB0-C84A-4107-901D-B4423F08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05F4-7C50-4DE0-BE70-035D5494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88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BA8F-BB6B-41EE-A8C6-E8743265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Filters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D5FB-4203-442D-915C-1B14BAFA0D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Filters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Filters(string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"all-all-all";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string[] filters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FilterString.Split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('-');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filters[0];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Due = filters[1];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filters[2];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Due { get;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"all";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"all";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HasStatus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!= "all";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1D5-432F-4FE3-B121-7F1F3833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8F77-9301-4A77-A4C3-7272E6C5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13BA-D588-4308-840C-6F58C4D5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23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671E-FAEE-4010-9609-E542D7DC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Filters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5953-1CEB-4A7B-9AC0-DD0A4C5F8F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Dictionary&lt;string, string&gt;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DueFilterValues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Dictionary&lt;string, string&gt;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"future", "Future"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"past", "Past"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"today", "Today"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"past";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IsFuture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"future";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Due.ToLower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"today";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2824-AE12-4BE2-AD29-E6691A6A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A4D5-5B5E-444C-A7F8-7F4F1289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F500-93AA-44AD-850A-21E2E64B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70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F5CA-03C8-492C-B408-E4B49698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6253-1F36-49C7-B788-E484FE27C7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context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id)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filters = new Filters(id);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ViewBag.Filters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filters;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ViewBag.Statuses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context.Statuses.ToList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ViewBag.DueFilters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Filters.DueFilterValues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context.ToDos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).Include(t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t.Status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filters.HasCategory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filters.CategoryId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filters.HasStatus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filters.StatusId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1F328-2A8E-4E68-98DC-49B9E35B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B9B0-9B81-48FC-A97D-BD3A0037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34C2-B261-4CD1-A7FB-96698BEF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1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64BE-6242-4480-A859-7B05CD74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50EA-CE06-4BF4-BF31-A6768EDB4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filters.HasDue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today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filters.IsPast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today);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filters.IsFuture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today);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filters.IsToday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today);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tasks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View(tasks);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ViewBag.Statuses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context.Statuses.ToList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44EA-1BF9-41AC-8720-C885634B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CB54E-754E-4325-8DF4-E38D052C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EC18-65FA-4CCA-A7E5-2B57294B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49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5006-9555-40D4-9731-DB022EDE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B3ED6-B6E0-4A37-A979-B83921AAE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task)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context.ToDos.Add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ViewBag.Statuses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context.Statuses.ToList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View(task);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Filter(string[] filter)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id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string.Join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('-', filter);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new { ID = id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1F9E-5659-4E68-84DE-D6B530E3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A799-380E-4F90-9230-6D1899CC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501C-C71D-4BE5-823C-FC3D8EA4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31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B481-A157-4524-B465-AA2EC1FC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C988F-E86B-480B-9EC6-070FB644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FromRoute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string 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selected)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selected.StatusId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context.ToDos.Remove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(selected);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selected.StatusId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selected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context.ToDos.Find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selected.Id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selected.StatusId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context.ToDos.Update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(selected);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new { ID = id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ACF8-1185-4171-A872-74341AD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4A05-E95B-48D8-9869-5B7379D3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7DDF-9CEE-4A60-95FB-E29F2C2B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89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E9E-2A16-4F54-A17C-89C873AB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8C099-5EBB-4A70-9DAB-6FE88E6D3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&lt;meta name="viewport" content="width=device-width"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&lt;title&gt;My Tasks&lt;/title&gt;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class="container"&gt;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text-white text-center"&gt;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 class="m-3 p-3"&gt;My Tasks&lt;/h1&gt;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&lt;/header&gt;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5E63-3DA8-4B8E-B41F-A9F26CAB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1FB67-EB6C-4C7B-AA9B-E86D3A1D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EB89-5476-4A3C-A63A-1FD5135C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39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F281-17F3-4307-A6E5-74239098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EF57-DB82-4D52-BEC7-0DAB680D6B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Overdue(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task)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task.Overdue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-warning" :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class="row"&gt;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class="col-sm-2"&gt;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asp-action="Filter"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&lt;label&gt;Category:&lt;/label&gt;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name="filter"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asp-items="@(new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ViewBag.Filters.CategoryId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&lt;option value="all"&gt;All&lt;/option&gt;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&lt;/select&gt;&lt;/div&gt;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&lt;label&gt;Due:&lt;/label&gt;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name="filter"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asp-items="@(new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ViewBag.DueFilters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"Key", "Value",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ViewBag.Filters.Due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&lt;option value="all"&gt;All&lt;/option&gt;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&lt;/select&gt;&lt;/div&gt;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D407-EAD4-4F6C-8181-364F54B8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CF50-CC8B-416F-BC12-207C717E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9C9D-FB21-42B0-A041-48BAB9D0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9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81B2-571E-4CA6-921A-07F4EB4D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URL with a query string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3240-DC52-4B42-BFA3-89B86D3147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https://localhost:5001/Home/Index?page=2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retrieves the value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query string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Request.Query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["page"]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4C776-BB15-42BC-B8FE-001014A5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BAA3-5146-4414-A372-8245A924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8969-F01E-46BE-92CE-8B3BE20E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47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FEF2-FACB-4D41-816B-5BF2FF27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820A1-919A-4548-825D-DBED76B86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&lt;label&gt;Status:&lt;/label&gt;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name="filter"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asp-items="@(new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ViewBag.Statuses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ViewBag.Filters.StatusId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&lt;option value="all"&gt;All&lt;/option&gt;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&lt;button type="submit" class="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Filter&lt;/button&gt;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asp-action="Index" asp-route-id=""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class="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-primary"&gt;Clear&lt;/a&gt;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AD36-CA16-4287-99FD-E57A0758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247B8-15F0-4508-B52F-4C0F855F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BA35-96BE-4718-844A-44F61BB1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59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FC19-59C9-4E12-98DB-72035FC5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5606E-1FF9-4C66-95D5-2A6E9CE21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class="col-sm-10"&gt;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asp-action="Add"&gt;&lt;b&gt;Add new task&lt;/b&gt;&lt;/a&gt;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&lt;table class="table table-bordered table-striped mt-2"&gt;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&gt;Description&lt;/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&gt;Category&lt;/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&gt;Due Date&lt;/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&gt;Status&lt;/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class="w-25"&gt;&lt;/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@foreach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task in Model)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string overdue = Overdue(task);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&lt;td&gt;@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task.Description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&lt;td&gt;@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task.Category.Name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&lt;td class="@overdue"&gt;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@task.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ToShortDateString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&lt;td class="@overdue"&gt;@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task.Status.Name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2BCD-BA98-4F65-842A-1852AE58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8AF3-161E-48B2-BABF-8319D2F4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BD31-D72D-4BD0-AA44-F88F3438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51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15DF-335F-4E34-91ED-2D9E4B5B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4DE7F-D71D-4AE0-A17E-B8631C327C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&lt;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asp-action="Edit" method="post"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asp-route-id="@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ViewBag.Filters.FilterString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class="mr-2"&gt;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&lt;input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name="@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ToDo.Id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value="@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task.Id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&lt;button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type="submit"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name="@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ToDo.StatusId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value="closed"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class="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btn-sm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"&gt;Completed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&lt;button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type="submit"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class="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btn-sm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"&gt;Delete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2850-7627-4115-9B27-02C57180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E3397-DDEF-43D4-A939-7231FF50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297F-5C4B-48CC-903F-82E6160F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47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E1A6-2E0A-45C8-B11B-7E6FB3A2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Home/Add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4B4C-FE41-4288-985E-667E3FFB1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&lt;h2&gt;New Task&lt;/h2&gt;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asp-validation-summary="All" class="text-danger"&gt;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asp-action="Add"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asp-for="Description"&gt;Description:&lt;/label&gt;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asp-for="Description"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"&gt;Category:&lt;/label&gt;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asp-items="@(new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"Name"))"&gt;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value=""&gt;&lt;/option&gt;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DD3C-A9B4-409F-9CAE-76E8BEF7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8EE9-8456-46FC-92ED-E2C40890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3226-F3D2-4E07-B629-08AE7270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61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AA58-41A6-47AB-9C7A-70C52253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Home/Add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7018-2125-4790-812D-1940014D8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"&gt;Due Date:&lt;/label&gt;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type="text"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class="form-control"&gt;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"&gt;Status:&lt;/label&gt;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asp-items="@(new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ViewBag.Statuses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"Name"))"&gt;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value=""&gt;&lt;/option&gt;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Add&lt;/button&gt;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asp-action="Index"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Cancel&lt;/a&gt;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C453A-DC3F-4309-ACDD-8C7FE12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29A8-DE84-49F1-9072-FD190ADC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71E8-0A20-4FBC-9FAE-5E250E85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8622-62BB-474F-ABB4-125F4FE3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Form data in the body of a POST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B08A-CDE9-4453-B9A2-E188F8445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firstname=Grace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retrieves the form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Request.Form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["firstname"]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46FC-3739-40DD-BD9C-D7633635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285BF-4FDD-445D-BFC2-645BFAFE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3B0C0-EB37-4EFA-9527-DD245C24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0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B241-8542-4394-A735-06E820DF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URL with a value for the id parameter </a:t>
            </a:r>
            <a:br>
              <a:rPr lang="en-US" dirty="0"/>
            </a:br>
            <a:r>
              <a:rPr lang="en-US" dirty="0"/>
              <a:t>of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A1AC-BA34-4E24-92AE-89AA3CB95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https://localhost:5001/Home/Index/all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action method that retrieves the value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route parameter named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RouteData.Values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["id"]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7829-9189-4687-A850-CF78B2ED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1A01-A88D-4AC4-8D94-E61F77DA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4C68A-33A8-46B8-B065-0586D51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1DD1-987D-4175-AA27-49B387B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that uses model binding </a:t>
            </a:r>
            <a:br>
              <a:rPr lang="en-US" dirty="0"/>
            </a:br>
            <a:r>
              <a:rPr lang="en-US" dirty="0"/>
              <a:t>to get a string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B8AD8-F8B1-4C27-8434-E5117B5BF3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types of data this method can retrieve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parameter in the body of a POST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id=2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  <a:tab pos="1371600" algn="l"/>
                <a:tab pos="197485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route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https://localhost:5001/Home/Index/2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string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https://localhost:5001/Home/Index?id=2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347E-2E34-4975-B68D-F978E79F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3BDD-6140-4588-8BF4-7764FDBE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CB07F-E47F-4FC4-B0C9-A989143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8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1B95-F141-4596-894B-CFF5AC0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order in which MVC looks for data </a:t>
            </a:r>
            <a:br>
              <a:rPr lang="en-US" dirty="0"/>
            </a:br>
            <a:r>
              <a:rPr lang="en-US" dirty="0"/>
              <a:t>to bind to a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972E1-F6B9-44B8-BEB6-CD174B31FF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body of the POST request.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route values in the URL.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query string parameters in the URL.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E87C-424B-4BEF-AB1C-B5129B56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9A83C-0EF4-4107-A0F2-BE1F976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C35C-9C0B-4A89-A58A-1CB6828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103</TotalTime>
  <Words>5739</Words>
  <Application>Microsoft Office PowerPoint</Application>
  <PresentationFormat>On-screen Show (4:3)</PresentationFormat>
  <Paragraphs>881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10</vt:lpstr>
      <vt:lpstr>Objectives (part 1)</vt:lpstr>
      <vt:lpstr>Objectives (part 2)</vt:lpstr>
      <vt:lpstr>Two properties of the Controller class</vt:lpstr>
      <vt:lpstr>A URL with a query string parameter</vt:lpstr>
      <vt:lpstr>Form data in the body of a POST request</vt:lpstr>
      <vt:lpstr>A URL with a value for the id parameter  of the default route</vt:lpstr>
      <vt:lpstr>An action method that uses model binding  to get a string value</vt:lpstr>
      <vt:lpstr>The order in which MVC looks for data  to bind to a parameter</vt:lpstr>
      <vt:lpstr>The benefits of model binding</vt:lpstr>
      <vt:lpstr>An action method and view that bind  to primitive types</vt:lpstr>
      <vt:lpstr>The class for a complex type</vt:lpstr>
      <vt:lpstr>An action method and view that bind  to a complex type</vt:lpstr>
      <vt:lpstr>The custom route in the NFL Teams app</vt:lpstr>
      <vt:lpstr>A Home/Index() action method that binds  to primitive types</vt:lpstr>
      <vt:lpstr>The updated base class  for the TeamListViewModel class</vt:lpstr>
      <vt:lpstr>An action method</vt:lpstr>
      <vt:lpstr>An &lt;input&gt; element for a button  that posts a team ID to the action method</vt:lpstr>
      <vt:lpstr>A &lt;button&gt; element for a button  that posts a team ID to the action method</vt:lpstr>
      <vt:lpstr>The &lt;input&gt; element…</vt:lpstr>
      <vt:lpstr>An action method that binds to a model</vt:lpstr>
      <vt:lpstr>Part of a view that uses a hidden field  to post the team ID</vt:lpstr>
      <vt:lpstr>Part of a view that uses a submit button  to post the team ID</vt:lpstr>
      <vt:lpstr>An action method that accepts a string array</vt:lpstr>
      <vt:lpstr>A view that posts a string array to the method</vt:lpstr>
      <vt:lpstr>The string array the action method receives</vt:lpstr>
      <vt:lpstr>Some of the attributes that specify the source  of the value to be bound</vt:lpstr>
      <vt:lpstr>An action method that specifies the source  of its parameters</vt:lpstr>
      <vt:lpstr>An action method that passes an argument  to an attribute</vt:lpstr>
      <vt:lpstr>A class that applies an attribute to a property</vt:lpstr>
      <vt:lpstr>Attributes that determine which values are bound</vt:lpstr>
      <vt:lpstr>The Employee class</vt:lpstr>
      <vt:lpstr>Three ways to make sure the IsManager property is not bound (part 1)</vt:lpstr>
      <vt:lpstr>Three ways to make sure the IsManager property is not bound (part 2)</vt:lpstr>
      <vt:lpstr>Three ways to make sure the IsManager property is not bound (part 3)</vt:lpstr>
      <vt:lpstr>The Home page of the ToDo List app  with no filtering</vt:lpstr>
      <vt:lpstr>The Home page after it has been filtered  to show open work tasks</vt:lpstr>
      <vt:lpstr>The Add page with a validation message</vt:lpstr>
      <vt:lpstr>The Category class</vt:lpstr>
      <vt:lpstr>The ToDo class</vt:lpstr>
      <vt:lpstr>The ToDoContext class</vt:lpstr>
      <vt:lpstr>The Filters class (part 1)</vt:lpstr>
      <vt:lpstr>The Filters class (part 2)</vt:lpstr>
      <vt:lpstr>The Home controller (part 1)</vt:lpstr>
      <vt:lpstr>The Home controller (part 2)</vt:lpstr>
      <vt:lpstr>The Home controller (part 3)</vt:lpstr>
      <vt:lpstr>The Home controller (part 4)</vt:lpstr>
      <vt:lpstr>The layout</vt:lpstr>
      <vt:lpstr>The Home/Index view (part 1)</vt:lpstr>
      <vt:lpstr>The Home/Index view (part 2)</vt:lpstr>
      <vt:lpstr>The Home/Index view (part 3)</vt:lpstr>
      <vt:lpstr>The Home/Index view (part 4)</vt:lpstr>
      <vt:lpstr>The Home/Add view (part 1)</vt:lpstr>
      <vt:lpstr>The Home/Add view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16</cp:revision>
  <cp:lastPrinted>2016-01-14T23:03:16Z</cp:lastPrinted>
  <dcterms:created xsi:type="dcterms:W3CDTF">2019-12-16T21:38:19Z</dcterms:created>
  <dcterms:modified xsi:type="dcterms:W3CDTF">2020-01-06T21:49:35Z</dcterms:modified>
</cp:coreProperties>
</file>