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7" r:id="rId3"/>
    <p:sldId id="31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33" autoAdjust="0"/>
  </p:normalViewPr>
  <p:slideViewPr>
    <p:cSldViewPr>
      <p:cViewPr varScale="1">
        <p:scale>
          <a:sx n="71" d="100"/>
          <a:sy n="71" d="100"/>
        </p:scale>
        <p:origin x="168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1/6/2020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0" r:id="rId5"/>
    <p:sldLayoutId id="2147483683" r:id="rId6"/>
    <p:sldLayoutId id="2147483681" r:id="rId7"/>
    <p:sldLayoutId id="2147483674" r:id="rId8"/>
    <p:sldLayoutId id="2147483676" r:id="rId9"/>
    <p:sldLayoutId id="2147483675" r:id="rId10"/>
    <p:sldLayoutId id="2147483684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r>
              <a:rPr lang="en-US" dirty="0"/>
              <a:t>Chapter 11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</a:t>
            </a:r>
            <a:br>
              <a:rPr lang="en-US" dirty="0"/>
            </a:br>
            <a:r>
              <a:rPr lang="en-US" dirty="0"/>
              <a:t>validate data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14CDA-D2D0-49B3-B4CE-059FB092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62AE-C1CB-40FD-A882-BB7EE99B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view after the user submits invalid data</a:t>
            </a:r>
          </a:p>
        </p:txBody>
      </p:sp>
      <p:pic>
        <p:nvPicPr>
          <p:cNvPr id="7" name="Content Placeholder 6" descr="Refer to page 401 in textbook">
            <a:extLst>
              <a:ext uri="{FF2B5EF4-FFF2-40B4-BE49-F238E27FC236}">
                <a16:creationId xmlns:a16="http://schemas.microsoft.com/office/drawing/2014/main" id="{DA0DE982-0316-4DD9-8CF8-19F145CFB3D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3778" y="1143000"/>
            <a:ext cx="6596444" cy="106689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34758-5E8F-45CC-880D-12DF4ED2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97C61-BD9B-4C0C-8B6B-E17EE7C5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470B2-D91E-4C4F-84A7-8B6CA98C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551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1B24C9C-61E4-4A4F-B90E-8E173978F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default validation messages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9F37C5-1EC7-4764-B326-C367328777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553200" cy="3581400"/>
          </a:xfrm>
          <a:ln cmpd="sng"/>
        </p:spPr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514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		Message</a:t>
            </a:r>
          </a:p>
          <a:p>
            <a:pPr marL="2514600" marR="182880" indent="-2514600"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The field [Name] is required.</a:t>
            </a:r>
          </a:p>
          <a:p>
            <a:pPr marL="2514600" marR="182880" indent="-2514600"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The field [Name] must be between [minimum] and [maximum].</a:t>
            </a:r>
          </a:p>
          <a:p>
            <a:pPr marL="2514600" marR="182880" indent="-2514600">
              <a:spcBef>
                <a:spcPts val="0"/>
              </a:spcBef>
              <a:spcAft>
                <a:spcPts val="600"/>
              </a:spcAf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StringLength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The field [Name] must be a string with a maximum length of [length].</a:t>
            </a:r>
          </a:p>
          <a:p>
            <a:pPr marL="2514600" marR="182880" indent="-2514600">
              <a:spcBef>
                <a:spcPts val="0"/>
              </a:spcBef>
              <a:spcAft>
                <a:spcPts val="600"/>
              </a:spcAf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RegularExpression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The field [Name] must match the regular expression '[pattern]'.</a:t>
            </a:r>
          </a:p>
          <a:p>
            <a:pPr marL="2514600" marR="182880" indent="-2514600"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'[Name]' and '[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OtherName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]' do not match.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7D76B-AB6F-4F99-81E4-167A0CC1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03D5E-EB96-4914-8A0B-96C8842F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2726F-947D-4FC0-AEB3-E4040709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2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7BC0-387E-4B16-81F3-0C7B9E328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How to replace the default message </a:t>
            </a:r>
            <a:br>
              <a:rPr lang="en-US" dirty="0"/>
            </a:br>
            <a:r>
              <a:rPr lang="en-US" dirty="0"/>
              <a:t>with a custom message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AA48F-E748-46F9-BAC4-57FD5F724F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[Required(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name"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StringLength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(30,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"Name must be 30 characters or less."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string Name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[Range(1, 5,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rating between 1 and 5."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int Rating { get; set; 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A0860-B8FC-4F20-B24B-C3A703262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A95A4-1B9D-4880-ACBF-05E598DA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241E-6B1C-4335-97FF-BDE733D66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477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BBC2-116E-4818-AE3D-70D300C2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Customer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8F994-A906-4759-96AC-EBD23CBDC9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[Required(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name.")]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RegularExpression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("^[a-zA-Z0-9]+$",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"Name may not contain special characters.")]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[Required(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date of birth.")]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[Range(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"1/1/1900", "12/31/9999",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"Date of birth must be after 1/1/1900.")]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[Required(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password.")]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StringLength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(25)]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[Compare("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ConfirmPassword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[Required(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confirm your password.")]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[Display(Name = "Confirm Password")]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ConfirmPassword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8678E-55A2-4C2B-A34D-B5E51CCC7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7CF2E-0213-499D-9C34-747237AD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9E27F-24E4-4882-9D79-DE5B3353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572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B2597-A58A-4BE6-AC9C-00666A8B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validation tag in a strongly-typed view </a:t>
            </a:r>
            <a:br>
              <a:rPr lang="en-US" dirty="0"/>
            </a:br>
            <a:r>
              <a:rPr lang="en-US" dirty="0"/>
              <a:t>that posts a Customer 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EAB80-1D67-4085-B1E3-14E1DDF3B7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asp-validation-summary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="All" class="text-danger"&gt;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asp-for="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class="form-control"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asp-for="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class="form-control"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type="password" asp-for="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class="form-control"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type="password" asp-for="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ConfirmPassword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class="form-control" /&gt; 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B0E6B-978B-4C27-996F-7DEF9302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CB7F6-8B90-4CC7-A938-152B8450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1E3E0-F9FE-41DD-92BC-74676E77C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590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9227-8875-4A17-A031-A5C1DE7F3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An action method that receives a Customer object from the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A6FC8-CC43-4431-A691-530C58E936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customer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ModelState.IsValid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code that adds customer to database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("Welcome");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View(customer);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D245B-CBA0-48E9-BFA6-D500C817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A33B0-C912-4683-89FD-08916409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BFD71-E999-4E57-8881-653F70DA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86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C1800-C699-4D7A-9DF3-949583B38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3750"/>
            <a:ext cx="7315200" cy="738664"/>
          </a:xfrm>
        </p:spPr>
        <p:txBody>
          <a:bodyPr/>
          <a:lstStyle/>
          <a:p>
            <a:r>
              <a:rPr lang="en-US" dirty="0"/>
              <a:t>The Registration page after the user submits invalid data</a:t>
            </a:r>
          </a:p>
        </p:txBody>
      </p:sp>
      <p:pic>
        <p:nvPicPr>
          <p:cNvPr id="7" name="Content Placeholder 6" descr="Refer to page 403 in textbook">
            <a:extLst>
              <a:ext uri="{FF2B5EF4-FFF2-40B4-BE49-F238E27FC236}">
                <a16:creationId xmlns:a16="http://schemas.microsoft.com/office/drawing/2014/main" id="{719077E4-2B6E-418B-B72E-6D4D6C34529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468827"/>
            <a:ext cx="7157324" cy="356037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819DF-6DE6-410E-9BF2-A8567ABF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86E46-5579-4F43-BFAB-1BFE8537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1018A-16BE-4679-9401-C4B66C04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470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CD55-D14B-49E6-B0FF-3BF7BE35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HTML emitted for an &lt;input&gt; tag bound </a:t>
            </a:r>
            <a:br>
              <a:rPr lang="en-US" dirty="0"/>
            </a:br>
            <a:r>
              <a:rPr lang="en-US" dirty="0"/>
              <a:t>to the Name property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728C3-17B8-4269-A31F-C02881A746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class="form-control"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data-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="true"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data-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-regex="Name may not contain special characters."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data-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-regex-pattern="^[a-zA-Z0-9 ]&amp;#x2B;$"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data-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-required="Please enter a name."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id="Name" name="Name" value="" /&gt;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emitted for that &lt;input&gt; tag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data validation fails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class="form-control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input-validation-error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data-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="true"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data-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-regex="Name may not contain special characters."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data-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-regex-pattern="^[a-zA-Z0-9 ]&amp;#x2B;$"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data-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-required="Please enter a name."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id="Name" name="Name" value="" /&gt;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77813-F7FA-4BD4-9E96-F84CD8BE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07DC2-B373-4FE9-A955-DFC96F88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980A5-195D-46D7-A23E-6414BCED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302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7ED3-D996-410B-ACC5-542A55D07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emitted for a summary of valid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6FCCC-70E0-47F4-9BA5-0EF1ED07D0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class="text-danger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validation-summary-valid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data-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valmsg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-summary="true"&gt;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&lt;ul&gt;&lt;li style="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display:none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"&gt;&lt;/li&gt;&lt;/ul&gt;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emitted for a summary of invalid data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class="text-danger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validation-summary-errors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data-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valmsg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-summary="true"&gt;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&lt;ul&gt;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&lt;li&gt;Please enter a name.&lt;/li&gt;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&lt;li&gt;Please enter a date of birth.&lt;/li&gt;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&lt;/ul&gt;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0D8DF-8270-4D47-8522-0BBF5A0DE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904C-EFD5-494A-AF26-0B30A1A94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0FEBE-E26F-41AD-8139-41AA7796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10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757B-F04E-41A2-8E0B-05E90B88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CSS styles in the site.css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2E2ED-CAB2-4CF7-AF8B-6ED78F31CE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.input-validation-error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2px solid #dc3545;    /* same red as text-danger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#faebd7;    /* antique white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.validation-summary-valid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display: none;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.validation-summary-errors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ul { list-style: none; 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A272E-331E-43A7-AF1E-75394BB6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0E03D-9CAB-41CF-B546-DDC014F8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DD80F-C395-4A43-98DE-24EF1F49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63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7B59-2CFA-4F09-AA12-118F7BBB4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5BC63-F3DA-4195-9498-BC6B8D2BF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the data validation requirements for a web form, use any of the validation techniques presented in this chapter to implement that validation.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default data validation provided by model binding.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attributes for data validation.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List six data validation attributes.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tag helpers for data validation.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IsValid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property of a controller’s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ModelState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property.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CSS to format validation messages.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AF226-BABB-400B-850A-D8CA3E1E1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95025-6C31-4CF1-A194-A8F8EDAD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CB232-EB1D-4465-A038-6E5D5FA9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472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709B-BCF2-4E14-AB8C-084328C5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view with formatted validation</a:t>
            </a:r>
          </a:p>
        </p:txBody>
      </p:sp>
      <p:pic>
        <p:nvPicPr>
          <p:cNvPr id="7" name="Content Placeholder 6" descr="Refer to page 405 in textbook">
            <a:extLst>
              <a:ext uri="{FF2B5EF4-FFF2-40B4-BE49-F238E27FC236}">
                <a16:creationId xmlns:a16="http://schemas.microsoft.com/office/drawing/2014/main" id="{82DA23B7-B898-48BF-8ADF-8F1258EF29E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66800"/>
            <a:ext cx="7236579" cy="149364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01F91-7FEE-4316-9A8D-EF5D8886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D314E-6F1C-4825-A562-B52CE2DC7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4740D-65B7-4B42-80DE-59860016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179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0639-F94A-440A-BDB6-D76A2FFCC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Properties of the </a:t>
            </a:r>
            <a:r>
              <a:rPr lang="en-US" dirty="0" err="1"/>
              <a:t>ModelStateDictionary</a:t>
            </a:r>
            <a:r>
              <a:rPr lang="en-US" dirty="0"/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D1C30-0B7B-4E6A-AF74-E9EF43D1C4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ErrorCount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 of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ModelStateDictionary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AddModelError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GetValidationState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5FAD9-5D43-410F-9897-5A3F25273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918C0-8A56-48F7-B026-CAB085D3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FAA8D-7D3F-4061-8487-81855227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167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2F23-F14B-4BB8-BB0E-E6D5544E6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Code that adds a validation message </a:t>
            </a:r>
            <a:br>
              <a:rPr lang="en-US" dirty="0"/>
            </a:br>
            <a:r>
              <a:rPr lang="en-US" dirty="0"/>
              <a:t>to the </a:t>
            </a:r>
            <a:r>
              <a:rPr lang="en-US" dirty="0" err="1"/>
              <a:t>ModelState</a:t>
            </a:r>
            <a:r>
              <a:rPr lang="en-US" dirty="0"/>
              <a:t> property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8AA3F-D328-4585-B2FF-54CD40AFA0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495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Microsoft.AspNetCore.Mvc.ModelBinding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Index(Customer customer)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key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Customer.DOB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ModelState.GetValidationState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(key) ==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ModelValidationState.Valid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customer.DOB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DateTime.Today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ModelState.AddModelError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key, "Date of birth must not be a future date.");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ModelState.IsValid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code that adds customer to database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("Welcome");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View(customer);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3B91C-9039-423B-81D6-B5BC90387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27580-21B6-458F-AD34-2A96E1FB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44154-CCC0-4CED-8ED0-BD3A1561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944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479D-D957-4121-86AE-F7E76A46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tag helpers used with data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15244-D4A6-48B5-AF4E-C41CB54C41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asp-validation-summary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asp-validation-for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values of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ValidateSummary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lang="en-US" sz="2400" b="1" dirty="0">
              <a:solidFill>
                <a:srgbClr val="000099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ModelOnly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F129A-E822-40FE-80F3-373C030A6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081E2-5931-4F9E-A087-204F1369C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0DBD7-2E43-486C-95D7-B10397BF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172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D667-074E-4875-AA1B-A16531E96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An action method that adds a model-level validation message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23243-E09C-4E7E-B70D-BD5A6D52C8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Index(Customer customer)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ModelState.IsValid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code that adds customer to database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("Welcome");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ModelState.AddModelError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("",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"There are errors in the form.");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View(customer);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86CD8-B0DC-459B-B897-EF86777E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C7639-D91F-4D9F-A0AC-4AF4A246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6DA02-6C14-453D-A847-C7802628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567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23739-1DEE-40E5-9281-CEDDD5D6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/>
              <a:t>Part of a view that displays both model-level </a:t>
            </a:r>
            <a:br>
              <a:rPr lang="en-US"/>
            </a:br>
            <a:r>
              <a:rPr lang="en-US"/>
              <a:t>and property-level messages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589BE-2E6E-46D7-8D57-1B43D68D18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asp-validation-summary="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ModelOnly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class="text-danger"&gt;&lt;/div&gt;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asp-action="Index" method="post"&gt;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&lt;div class="form-group row"&gt;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&lt;div class="col-sm-2"&gt;&lt;label&gt;Name:&lt;/label&gt;&lt;/div&gt;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&lt;div class="col-sm-4"&gt;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&lt;input asp-for="Name" class="form-control"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&lt;div class="col-sm-6"&gt;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&lt;span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asp-validation-for="Name"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class="text-danger"&gt;&lt;/span&gt;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...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1A082-F9D4-43C9-A236-0238A1DB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39435-2652-41EE-9942-748E128A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ED4E0-A982-4F3C-9275-1D713E69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89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8B2D-0BC3-4237-8DEF-1611A52A0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form in the browser after validation fails</a:t>
            </a:r>
          </a:p>
        </p:txBody>
      </p:sp>
      <p:pic>
        <p:nvPicPr>
          <p:cNvPr id="7" name="Content Placeholder 6" descr="Refer to page 409 in textbook">
            <a:extLst>
              <a:ext uri="{FF2B5EF4-FFF2-40B4-BE49-F238E27FC236}">
                <a16:creationId xmlns:a16="http://schemas.microsoft.com/office/drawing/2014/main" id="{C687BF68-BCBA-4E3B-9FC1-ED151CEB085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94096"/>
            <a:ext cx="7248772" cy="157290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B7A25-EF06-4643-8791-2DAA73F6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2FB20-5E03-4907-8963-D107091C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6B8D0-C93B-4799-8582-36655413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869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62158-3E91-40F1-91C0-78545E476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The jQuery libraries that download by default </a:t>
            </a:r>
            <a:br>
              <a:rPr lang="en-US" dirty="0"/>
            </a:br>
            <a:r>
              <a:rPr lang="en-US" dirty="0"/>
              <a:t>with the MVC template</a:t>
            </a:r>
          </a:p>
        </p:txBody>
      </p:sp>
      <p:pic>
        <p:nvPicPr>
          <p:cNvPr id="7" name="Content Placeholder 6" descr="Refer to page 411 in textbook">
            <a:extLst>
              <a:ext uri="{FF2B5EF4-FFF2-40B4-BE49-F238E27FC236}">
                <a16:creationId xmlns:a16="http://schemas.microsoft.com/office/drawing/2014/main" id="{746759C1-8800-49C2-AE36-5948AC13E58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464677"/>
            <a:ext cx="3895682" cy="238374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57331-E224-4ECF-A1D8-7F726E31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FDFE9-5455-4780-A348-59FA51DCE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35575-A610-43C2-8916-3B54D773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288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9594-650A-43D6-B3D6-4A7BC448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jQuery libraries in a Layout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46EDE-CE15-441C-B4BD-8574BDE67F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name="viewport" content="width=device-width"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/site.css"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/jquery.min.js"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-validation/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jquery.validate.min.js"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-validation-unobtrusive/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jquery.validate.unobtrusive.min.js"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7D082-263B-4C2E-A960-267399C2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CE164-BC39-451D-9B70-2460CAE63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59087-4E07-450D-98B5-5B41EEA8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105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3517-C03A-40BB-A6E4-867B6BDD6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caveats to client-side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0A015-283F-4A84-8AE0-B3BED5A49C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 only works correctly with property-level validation, not model-level validation.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Any server-side validation doesn’t run until all client-side validation passes. This can lead to a 2-step process that may annoy some users.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Not all data annotations work properly on the client. In the example below, for instance, the Range annotation for the DOB field isn’t working as it should.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1E9DB-70B6-4191-BF9F-6C26F9A12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CC11F-370E-47BF-B231-3BC3C4AA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31A9D-586D-49D7-BFEC-3C082C91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49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7B59-2CFA-4F09-AA12-118F7BBB4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5BC63-F3DA-4195-9498-BC6B8D2BF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controller’s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ModelState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property for checking the validation state of a control and setting a custom error message.</a:t>
            </a: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model-level and property-level validation messages.</a:t>
            </a: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unobtrusive client-side data validation.</a:t>
            </a: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client-side validation and server-side validation.</a:t>
            </a: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process of customizing server-side data validation.</a:t>
            </a: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process of implementing remote validation.</a:t>
            </a: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process of customizing client-side data validation.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AF226-BABB-400B-850A-D8CA3E1E1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95025-6C31-4CF1-A194-A8F8EDAD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CB232-EB1D-4465-A038-6E5D5FA9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89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E8F7-52C3-4676-88B8-D50E3D7DC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form in the browser with client-side validation</a:t>
            </a:r>
          </a:p>
        </p:txBody>
      </p:sp>
      <p:pic>
        <p:nvPicPr>
          <p:cNvPr id="8" name="Content Placeholder 7" descr="Refer to page 411 in textbook">
            <a:extLst>
              <a:ext uri="{FF2B5EF4-FFF2-40B4-BE49-F238E27FC236}">
                <a16:creationId xmlns:a16="http://schemas.microsoft.com/office/drawing/2014/main" id="{E1E6400F-7DCD-4C4C-A9EB-E8ADA79BBF6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66800"/>
            <a:ext cx="7297544" cy="104860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08526-97CB-49F1-B91E-FE846CDD4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C5CFE-9C4D-4D8B-BCBA-00DF18A2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4524E-814E-43D6-A660-FBC58AF3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088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A68B-E2D2-4ACF-847B-3FD357B2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Classes used to create a custom attribute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B6F12-7F83-466A-BA0A-131D085EEC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ValidationAttribute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ValidationContext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virtual method of the ValidationAttribute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constructor of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field of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E0479-136B-4A81-A89B-A0F8957F8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620D6-F49A-48A2-836B-0170D101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B37D7-01B5-4582-B0C4-33FDA0D7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1147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116A-B9E0-4782-9C35-98FA221C9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custom attribute that checks if a date </a:t>
            </a:r>
            <a:br>
              <a:rPr lang="en-US" dirty="0"/>
            </a:br>
            <a:r>
              <a:rPr lang="en-US" dirty="0"/>
              <a:t>is in the past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73F06-197D-41F8-B3CD-8E77941A76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PastDateAttribute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ValidationAttribute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protected override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value,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ValidationContext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(value is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)value;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DateTime.Today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return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ValidationResult.Success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msg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??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$"{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ctx.DisplayName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must be a valid past date.";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(msg)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FD262-0B06-4F9A-A77E-0A747C309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DBAD9-D1CE-46C6-991E-A298D646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9F0A-02F4-48C1-9427-4A75871C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775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8CD9F6-8FEC-4E11-B63E-664E6C3C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Code that uses the </a:t>
            </a:r>
            <a:r>
              <a:rPr lang="en-US" dirty="0" err="1"/>
              <a:t>PastDate</a:t>
            </a:r>
            <a:r>
              <a:rPr lang="en-US" dirty="0"/>
              <a:t> attribute </a:t>
            </a:r>
            <a:br>
              <a:rPr lang="en-US" dirty="0"/>
            </a:br>
            <a:r>
              <a:rPr lang="en-US" dirty="0"/>
              <a:t>with the default validation message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DEB1D7E-9CB6-42A6-A321-454D7616E1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384435"/>
            <a:ext cx="7391400" cy="17566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PastDate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DOB { get; set; 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it looks in the browser</a:t>
            </a:r>
          </a:p>
          <a:p>
            <a:endParaRPr lang="en-US" dirty="0"/>
          </a:p>
        </p:txBody>
      </p:sp>
      <p:pic>
        <p:nvPicPr>
          <p:cNvPr id="11" name="Content Placeholder 10" descr="Refer to page 413 in textbook">
            <a:extLst>
              <a:ext uri="{FF2B5EF4-FFF2-40B4-BE49-F238E27FC236}">
                <a16:creationId xmlns:a16="http://schemas.microsoft.com/office/drawing/2014/main" id="{626FF23A-4768-4590-BEB5-C65F5F646D1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5147" y="2531477"/>
            <a:ext cx="6486706" cy="487722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F54BD9-07E1-4880-B08C-E407959997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3141077"/>
            <a:ext cx="7391400" cy="1414598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PastDate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custom validation message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PastDate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"Please enter a date of birth in the past."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DOB { get; set;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28018-9C40-4B2E-BEDE-F85CA986D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616C2-92CC-4D10-B10D-B30AEB15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A702F-A923-4741-BE8A-6F39B0C2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8907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AB3A-4A2D-44D1-A021-E8089D95C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custom attribute that accepts values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17DC1-8FF5-4160-AF01-E97AD906C4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YearsFromNowAttribute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ValidationAttribute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numYears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YearsFromNowAttribute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years)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numYears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years;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bool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IsPast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protected override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value,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(value is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cast value to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)value;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calculate date range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now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DateTime.Today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IsPast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from = 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now.Year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1, 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from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from.AddYears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numYears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A5474-49A8-4A5A-9B42-6A4AF19BD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CC250-BFFD-4702-A50B-899ED575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A3DE9-0606-4B0B-9204-6CEF6C50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125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5A04-96AC-4339-B351-56BD8862C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custom attribute that accepts values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75F72-0A42-4E33-AA76-CE95E20157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 {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from = 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now.Year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12, 31);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from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from.AddYears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numYears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check date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IsPast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from &amp;&amp;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now)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ValidationResult.Success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now &amp;&amp;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from)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ValidationResult.Success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msg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??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ctx.DisplayName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 must be a " +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IsPast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 "past" : "future") + " date within 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numYears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 years of now.";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(msg);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2FE1C-7652-46C0-8230-8017BF81B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E30D8-39E7-4277-BC19-D1AB81F7C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BE209-F394-464B-AD54-697F9167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7417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AC8E-C116-4070-9453-CE31AEE30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DOB property that requires a past date </a:t>
            </a:r>
            <a:br>
              <a:rPr lang="en-US" dirty="0"/>
            </a:br>
            <a:r>
              <a:rPr lang="en-US" dirty="0"/>
              <a:t>no more than 100 years ago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3E690-F92F-4960-8620-B2042F9BB4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YearsFromNow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(100,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IsPast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true)]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DOB { get; set; 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8B68-737C-4F59-8140-2ED77EA9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E479E-F1CF-4AE8-8C1B-177A63B8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98CD1-66A3-448F-AAD7-DC8E7CDF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863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A5F1-0B1B-4C10-86E9-AA041D053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custom attribute that checks more than one property in a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57907-58F1-4E58-AA27-7BDE5F9E9A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RequiredContactInfoAttribute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ValidationAttribute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protected override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v,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ValidationContext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c){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(Customer)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c.ObjectInstance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string.IsNullOrEmpty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cust.PhoneNumber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&amp;&amp;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string.IsNullOrEmpty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cust.EmailAddress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string msg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base.ErrorMessage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??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"Enter phone number or email.";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return new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(msg);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ValidationResult.Success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481C2-3621-4F1A-BC8F-4C276F03B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A5388-FCA1-4064-8F8E-9C59EA8F3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B4EC3-4458-4909-A289-B6D43B10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7806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F5F78-D84D-4FAC-B75E-147DA8177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method of the </a:t>
            </a:r>
            <a:r>
              <a:rPr lang="en-US" dirty="0" err="1"/>
              <a:t>IValidatableObject</a:t>
            </a:r>
            <a:r>
              <a:rPr lang="en-US" dirty="0"/>
              <a:t>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CF999-50F1-4A9B-8A03-F85A849C18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Validate(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constructor of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B213-1052-49E1-9B51-AD01BF75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8C35C-E00B-40E4-A77A-0D94BD6B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6B97F-8FCE-4BB4-8FEA-8C305E4B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903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D5DB6-9DEC-4150-BD9D-D76232E4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custom validation class that checks </a:t>
            </a:r>
            <a:br>
              <a:rPr lang="en-US" dirty="0"/>
            </a:br>
            <a:r>
              <a:rPr lang="en-US" dirty="0"/>
              <a:t>more than one field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A7BE-A048-44FC-8F59-C476D7B7E6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Customer : 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IValidatableObject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[Required(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date of birth.")]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DOB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EmailAddress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Validate(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ValidationContext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(DOB &gt;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yield return new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"Date of birth can't be in the future.",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new[] { 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(DOB) }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string.IsNullOrEmpty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&amp;&amp;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string.IsNullOrEmpty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EmailAddress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yield return new 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"Please enter a phone number or email address.",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new[] { 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EmailAddress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}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2312D-31FF-4FD7-96D8-97D59CC6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21633-4212-4EF7-9F26-14C7D6AF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55AD6-5A86-49EA-A83E-F7D9E0DE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6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798E-8D68-4178-B979-28E9ACC5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Movie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58855-65EC-4996-9BEE-F9B5DB0E0C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Name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Rating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66615-44AF-4D03-8535-7DCF3A9B3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E95D8-6CE6-4460-A37B-7793B008B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9AD85-B5D2-4D38-8559-971586F2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6270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3734-C197-43A4-8F75-EDCE75A2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method of the </a:t>
            </a:r>
            <a:r>
              <a:rPr lang="en-US" dirty="0" err="1"/>
              <a:t>IClientModelValidator</a:t>
            </a:r>
            <a:r>
              <a:rPr lang="en-US" dirty="0"/>
              <a:t>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4AF0A-B360-43DD-8D56-ED1BD1372B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AddValidation(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399D1-CF2C-4778-800D-9F3F63C0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2BD98-A671-487E-9CD4-8AD56F70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49381-EBEE-4E39-9535-5B3C5011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5378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FED8D-7DF5-49BE-BF86-B676E4E4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updated </a:t>
            </a:r>
            <a:r>
              <a:rPr lang="en-US" dirty="0" err="1"/>
              <a:t>PastDate</a:t>
            </a:r>
            <a:r>
              <a:rPr lang="en-US" dirty="0"/>
              <a:t> attribute </a:t>
            </a:r>
            <a:br>
              <a:rPr lang="en-US" dirty="0"/>
            </a:br>
            <a:r>
              <a:rPr lang="en-US" dirty="0"/>
              <a:t>with client-side validation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661D3-8B17-4845-902A-0A4B3F719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Microsoft.AspNetCore.Mvc.ModelBinding.Validation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PastDateAttribute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ValidationAttribute, 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IClientModelValidator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int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numYears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PastDateAttribute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years = -1) =&gt;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numYears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years;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protected override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ValidationContext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numYears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-1) {    // no limit on past date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if 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DateTime.Today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return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ValidationResult.Success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minDate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DateTime.Today.AddYears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numYears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if 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minDate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&amp;&amp;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DateTime.Today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return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ValidationResult.Success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new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GetMsg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ctx.DisplayName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5D8C5-FFB2-4DE8-9F64-4DF621F6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67816-AB6F-4EC1-88F9-BCB81859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68F11-06B3-4DA9-965C-B3EF5232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0459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5EFE0-0B9E-4F58-A5CA-736BC79C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updated </a:t>
            </a:r>
            <a:r>
              <a:rPr lang="en-US" dirty="0" err="1"/>
              <a:t>PastDate</a:t>
            </a:r>
            <a:r>
              <a:rPr lang="en-US" dirty="0"/>
              <a:t> attribute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F0FB6-5BF2-44E4-99E0-6BDBFCE16A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AddValidation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ClientModelValidationContext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(!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c.Attributes.ContainsKey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("data-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c.Attributes.Add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data-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"true");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c.Attributes.Add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data-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pastdate-numyears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numYears.ToString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c.Attributes.Add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data-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pastdate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GetMsg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c.ModelMetadata.DisplayName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??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c.ModelMetadata.Name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string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GetMsg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name) =&gt;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base.ErrorMessage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?? name + " must be a valid past date" +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numYears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-1 ? "." : " (max " +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numYears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 years ago).");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7226-BD5C-4BB3-8759-192A8B096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8C81F-D5E7-4987-86D8-9278EDF8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836C2-DDAC-481E-BC27-CA41E8EA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1347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63F3-06C5-4956-AAAC-1413F6065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model property with the </a:t>
            </a:r>
            <a:r>
              <a:rPr lang="en-US" dirty="0" err="1"/>
              <a:t>PastDate</a:t>
            </a:r>
            <a:r>
              <a:rPr lang="en-US" dirty="0"/>
              <a:t> attribute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94446-05CD-444D-98D4-3CBD073FB7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PastDate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DOB { get; set; } 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that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PastDate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 emits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class="form-control"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data-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="true"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data-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pastdate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"DOB must be a valid past date (max 100 years ago)."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data-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pastdate-numyears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="100" id="DOB" name="DOB" value="" /&gt;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5353C-181A-4660-B4E7-E235044A3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D7AFA-2383-4741-A929-E800A996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59CF8-EEC7-4428-905C-15E71E0C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9511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1E984-2143-4D12-8F40-DA4DA1C5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pastdate.js file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7622E-ADCB-474D-9A0A-D6DF31858E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jQuery.validator.addMethod("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pastdate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(value, element, param)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get date entered by user, confirm it's a date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(value === '') return false;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Date(value);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=== "Invalid Date") return false;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get the number of years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numYears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Number(param);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get the current date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now = new Date();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2A506-75D4-4C40-89A7-D4AC4988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31183-E313-4DF7-AB82-65BF2000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580B9-A0B0-4F35-A5C0-D5D72788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831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AECFA-A22C-40B6-9C1D-B620F0B7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pastdate.js file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30CF-B87E-4EAB-BA4A-AC9FB7B5A1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check date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numYears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-1)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now) return true;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calculate limit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now.getFullYear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numYears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minDate.setFullYear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&amp;&amp;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now)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true;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false;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jQuery.validator.unobtrusive.adapters.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addSingleVal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pastdate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numyears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9C08E-B0F8-49F8-B908-0301E294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8D2C0-0188-44B7-8C3F-B7A70593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32EFA-0B24-4465-8C29-6DE1939D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5939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7FE7-F5CA-4198-9F95-EE372D43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header section of the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ADB66-9A03-4491-BE8C-C7EA4522FC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name="viewport" content="width=device-width" 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/jquery.min.js"&gt;&lt;/script&gt;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-validation/jquery.validate.min.js"&gt;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&lt;/script&gt;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-validation-unobtrusive/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jquery.validate.unobtrusive.min.js"&gt;&lt;/script&gt;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/pastdate.js"&gt;&lt;/script&gt;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&lt;title&gt;@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BEA70-A5C0-4F80-8D99-FE4C4DEC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AD256-F82B-46CB-B9EA-1EEE41DE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D178D-75D5-4BC1-9294-254D2EC61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9217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E0C0-9072-4E11-874B-089D1FA9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constructors of the RemoteAttribute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977B4-6D3F-4D82-B6C1-1784DBD358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RemoteAttribute(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RemoteAttribute(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model property with a Remote attribute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[Remote("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CheckEmail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"Validation")]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string Email { get; set; 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CheckEmail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action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CheckEmail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email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bool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hasEmail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Utility.CheckEmail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(email);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hasEmail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Json(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$"Email address {email} is already registered.")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Json(true)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EB58F-FD6E-4ADA-AAF8-70F87325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AA91D-4316-4BD9-A831-3B9496ED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3B0C7-B2D7-4337-93E9-7D9F71EF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559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078F-BCDC-4764-BCAB-EA9806580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One property of the RemoteAttribute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21359-37BB-4B43-8881-7187086C9F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AdditionalFields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Remote validation that gets data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additional fields 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model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[Remote("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CheckEmail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"Validation",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AdditionalFields = "Username, Region"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string Email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string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asp-for="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EmailAddress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class="form-control"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asp-for="Username"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class="form-control"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type="hidden"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name="Region"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value="West" /&gt;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CheckEmail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action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CheckEmail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(string email,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username, string region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validation code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D1F62-0E19-4194-ACA5-EDED666E7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AEBFA-7F06-4749-A8FC-9F5D9043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75C2C-3C24-477A-A3C0-6D779250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7985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341D-A781-4B38-910F-2DF599ED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Registration app with invalid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4195E-0B78-4F48-B05F-52CC1981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FA4D1-2A7C-41BA-B6C6-4CF30E83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61E1F-0D4F-4E37-A3FB-90CBF797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Refer to page 425 in textbook">
            <a:extLst>
              <a:ext uri="{FF2B5EF4-FFF2-40B4-BE49-F238E27FC236}">
                <a16:creationId xmlns:a16="http://schemas.microsoft.com/office/drawing/2014/main" id="{A6B84AFE-DAD6-4133-BBF8-B67483D817C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2200"/>
            <a:ext cx="7315200" cy="396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0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BFE0-4B00-4316-9DDF-E1068D33D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strongly-typed view that posts a Movie object </a:t>
            </a:r>
            <a:br>
              <a:rPr lang="en-US" dirty="0"/>
            </a:br>
            <a:r>
              <a:rPr lang="en-US" dirty="0"/>
              <a:t>to an action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5E943-7723-4D06-BBB9-716856AFF8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5438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Movie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asp-validation-summary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="All" class="text-danger"&gt;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asp-action="Add" method="post" class="form-inline"&gt;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class="form-group"&gt;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&lt;label&gt;Name:&lt;/label&gt;&amp;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asp-for="Name"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class="form-control"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&lt;/div&gt;&amp;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class="form-group"&gt;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&lt;label&gt;Rating (1 - 5):&lt;/label&gt;&amp;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asp-for="Rating"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class="form-control"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&lt;/div&gt;&amp;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&lt;button type="submit" class="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-primary"&gt;Submit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0B11E-5B30-4B3A-ADC5-CC764FB02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BD9A7-A158-4AF9-8411-40615C98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7BCE1-80FC-4A80-913D-9C029F8F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8731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0765-B80D-42A7-BDF5-6435B0B1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CSS for the validation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EA64F-C63E-432C-BAEB-6006097D79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.input-validation-error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2px solid #dc3545;   /* text-danger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#faebd7;   /* antique white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14D43-7830-4E26-B41F-9CC7B6EF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C7EAA-B1FD-452C-998F-9A0E736BE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51B6-8951-44EA-9E71-3751A1DA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4184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88886-D1F9-4E61-8E99-91782D03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Customer class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73D31-B9DB-4842-AEA8-AF405FA6FF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System.ComponentModel.DataAnnotations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System.ComponentModel.DataAnnotations.Schema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Customer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ID { get; set; }  // automatically generated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[Required(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username.")]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RegularExpression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("^[a-zA-Z0-9 ]+$",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"Username may not contain special characters.")]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Username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[Required(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an email address.")]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[Remote("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CheckEmail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"Validation")]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EmailAddress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[Required(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date of birth.")]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MinimumAge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(13,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"You must be at least 13 years old.")]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DOB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4EF18-E819-439C-A8AC-D8760CB3C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8B08B-CDB8-4075-9175-B4A063F1E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D4395-55C3-4605-9360-F8E6BEF98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8826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E6F6-A014-4EC6-BF6E-5D35E9B2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Customer class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B9705-5CDC-480A-BE57-447C124A5E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[Required(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password.")]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[Compare("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ConfirmPassword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StringLength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(25,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"Please limit your password to 25 characters.")]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Password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[Required(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confirm your password.")]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[Display(Name = "Confirm Password")]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NotMapped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ConfirmPassword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98E75-BBA4-40A9-AF7C-CF5A3FEE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17AD5-6789-4426-8C04-70DC0FAC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F8252-9335-43DF-8728-08E23846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5514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5BD8-F995-49D5-B184-E49A5B322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RegistrationContext</a:t>
            </a:r>
            <a:r>
              <a:rPr lang="en-US" dirty="0"/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03395-B540-4F5A-B7C8-5939F0A02C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RegistrationContext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RegistrationContext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DbContextOptions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RegistrationContext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options)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: base(options) {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&lt;Customer&gt; Customers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5443C-6428-4CD6-9C39-21C1EF70B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2316C-05CE-440C-8C5A-AF6FA69F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86093-2341-448B-B9EE-7AA023EF7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0370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42616-8BCD-474F-82B0-0412D520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MinimumAgeAttribute</a:t>
            </a:r>
            <a:r>
              <a:rPr lang="en-US" dirty="0"/>
              <a:t> class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F9B56-6E08-4E13-8F9F-809CBB8AB6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System.ComponentModel.DataAnnotations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Microsoft.AspNetCore.Mvc.ModelBinding.Validation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MinimumAgeAttribute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ValidationAttribute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IClientModelValidator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minYears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MinimumAgeAttribute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years)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minYears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years;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overrides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of ValidationAttribute base class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protected override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value,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(value is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)value;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dateToCheck.AddYears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minYears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DateTime.Today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ValidationResult.Success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GetMsg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ctx.DisplayName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E108D-AED8-4715-9BBE-BABF186F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DA03D-68DB-47FD-8556-EC6A2800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9F05A-CFC4-45BC-8F45-25B70786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1597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F177-D9A1-42BE-81A0-BCFAE4957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MinimumAgeAttribute</a:t>
            </a:r>
            <a:r>
              <a:rPr lang="en-US" dirty="0"/>
              <a:t> class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2BC07-466B-45F5-96BE-8F42A1D7C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implements AddValidation() method of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IClientModelValidator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interface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AddValidation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ClientModelValidationContext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(!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ctx.Attributes.ContainsKey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("data-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"))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ctx.Attributes.Add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("data-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"true");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ctx.Attributes.Add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("data-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-years",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minYears.ToString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ctx.Attributes.Add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("data-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GetMsg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ctx.ModelMetadata.DisplayName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??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ctx.ModelMetadata.Name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GetMsg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name) =&gt;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??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$"{name} must be at least {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minYears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years ago.";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81848-DC49-4542-9B21-12164ED8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0CF91-9504-43BC-9615-227E6BF2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C8FDA-D6A6-4D09-8292-05582A06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2282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4F67-F033-4766-883D-6D1D707D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minumim</a:t>
            </a:r>
            <a:r>
              <a:rPr lang="en-US" dirty="0"/>
              <a:t>-age JavaScript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DC8D4-886D-4A11-A64D-B0FC610E1A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jQuery.validator.addMethod("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function(value, element, param)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(value === '') return false;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Date(value);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=== "Invalid Date") return false;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minYears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Number(param);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dateToCheck.setFullYear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dateToCheck.getFullYear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minYears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today = new Date();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today);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jQuery.validator.unobtrusive.adapters.addSingleVal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"years");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5A090-A181-4ACA-9033-38051CB0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438A1-9BD0-4E3C-9A18-85B5F89B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CE987-350A-4334-A599-9A5053A3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5091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C39A-6EFD-4092-AC29-7A1B2F6DC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Validation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5BCBA-FDA8-49F3-AC5A-A612333D63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RegistrationContext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RegisterController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RegistrationContext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context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CheckEmail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emailAddress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msg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Check.EmailExists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(context,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emailAddress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string.IsNullOrEmpty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(msg))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okEmail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 = true;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Json(true);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return Json(msg);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DFC39-17CE-4616-B9F2-0B3420045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961B3-4FEC-4465-A019-0A48DE48B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713F4-D23C-41A7-A35C-6510EC4A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3962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6E07-886D-4B3E-913D-7B5517EA9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Register controller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ECD4-C908-40AC-A603-80087DA4C0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RegistrationContext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RegisterController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RegistrationContext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context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 =&gt; View();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(Customer customer)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okEmail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 == null)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string msg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Check.EmailExists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context,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customer.EmailAddress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(!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String.IsNullOrEmpty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(msg))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ModelState.AddModelError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Customer.EmailAddress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msg);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51397-4F03-4F1B-A336-B63E93A8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38ED0-0405-4B9A-BD31-7515EFC1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108C0-4BE2-47E9-B52D-63D9F616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978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AFABC-7926-4763-9B75-DFD929186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Register controller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3746C-03D5-4CA1-A7DA-BE7AEE3818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ModelState.IsValid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context.Customers.Add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(customer);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context.SaveChanges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("Welcome");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return View(customer);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51FA9-83DD-4389-B33E-061AF1CE5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6A353-0AE2-4AC5-8589-AB212ABD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9D205-72CC-4D89-885F-A0180FE4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35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8625-2ED6-453D-A742-C385D2EC8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An action method that receives a Movie object from the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C120C-8DF5-4BE3-96AE-E745B91939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Add(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movie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ModelState.IsValid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/* code to add movie goes here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("List", "Movie");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View(movie);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08EB7-4DB3-41BF-BA5D-D2162FAF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90185-F2F5-46FE-BB80-F5C28344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5027-979B-4D7A-A5DC-AB108E2F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9923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28A9-0426-4C02-A0ED-D98875625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static Check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70E7A-C658-4423-ABBE-CC3BFD652F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class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string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EmailExists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RegistrationContext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email)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msg =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(!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string.IsNullOrEmpty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(email))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var customer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ctx.Customers.FirstOrDefault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c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c.EmailAddress.ToLower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email.ToLower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(customer != null)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msg = $"Email address {email} already in use.";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msg;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E498A-A306-44EB-843C-D2A44666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B0047-BAC3-46D7-B19D-B2D9581F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3B50C-2F0E-4284-809A-DABD0CF5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3163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33FCE-7E68-4C77-87FD-FF10FFD8A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37436-81C7-4744-B44B-920FF26D9F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name="viewport" content="width=device-width" 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type="text/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/site.css"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class="container"&gt;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&lt;header class="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 text-white text-center"&gt;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&lt;h1 class="m-3 p-3"&gt;Registration&lt;/h1&gt;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&lt;/header&gt;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/jquery.min.js"&gt;&lt;/script&gt;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RenderSection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("scripts", false)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D564E-133B-4536-8C80-892BBC60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CE4A8-E8E9-4C17-8629-18411F839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EF916-C553-4080-9272-C62100AE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9983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4125B-0E12-476B-890D-E21CB608E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Register/Index view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284F2-5B20-4E63-99AE-99B0DB4175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Customer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["Title"] = "Registration";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@section scripts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&lt;script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-validation/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/jquery.validate.min.js"&gt;&lt;/script&gt;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&lt;script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-validation-unobtrusive/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jquery.validate.unobtrusive.min.js"&gt;&lt;/script&gt;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&lt;script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/minimum-age.js"&gt;&lt;/script&gt;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asp-action="Index" method="post"&gt;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class="form-group row"&gt;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class="col-sm-2"&gt;&lt;label&gt;Username:&lt;/label&gt;&lt;/div&gt;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class="col-sm-4"&gt;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asp-for="Username" class="form-control" /&gt;&lt;/div&gt;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&lt;span asp-validation-for="Username"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class="text-danger"&gt;&lt;/span&gt;&lt;/div&gt;&lt;/div&gt;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3C280-7552-447C-A54A-EEA195E6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47221-1E3C-4332-A049-755B4FA8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88F16-5FB7-450C-80B8-A601D963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9712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FD0E6-EBD4-451C-8726-C94153E5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Register/Index view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EEE63-C563-43CD-B0EB-0C1D11DEFD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&lt;div class="form-group row"&gt;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class="col-sm-2"&gt;&lt;label&gt;Email Address:&lt;/label&gt;&lt;/div&gt;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class="col-sm-4"&gt;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asp-for="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EmailAddress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class="form-control" 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&lt;span asp-validation-for="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EmailAddress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class="text-danger"&gt;&lt;/span&gt;&lt;/div&gt;&lt;/div&gt;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class="form-group row"&gt;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class="col-sm-2"&gt;&lt;label&gt;DOB:&lt;/label&gt;&lt;/div&gt;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class="col-sm-4"&gt;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type="text" asp-for="DOB"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class="form-control" /&gt;&lt;/div&gt;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&lt;span asp-validation-for="DOB"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class="text-danger"&gt;&lt;/span&gt;&lt;/div&gt;&lt;/div&gt;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&lt;!-- Password and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ConfirmPassword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fields --&gt;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class="row"&gt;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class="offset-2 col-sm-4"&gt;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&lt;button type="submit" class="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Register&lt;/button&gt;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 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9B189-A79B-4CF0-8D74-91F53B8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BD4E2-E53A-4CF5-A5D7-EC366CCC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8FBFC-26D9-4981-B402-85289683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00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B272-B6FF-4299-BCB8-0F43B76E8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How it looks in the browser when the rating </a:t>
            </a:r>
            <a:br>
              <a:rPr lang="en-US" dirty="0"/>
            </a:br>
            <a:r>
              <a:rPr lang="en-US" dirty="0"/>
              <a:t>can’t be cast to an int</a:t>
            </a:r>
          </a:p>
        </p:txBody>
      </p:sp>
      <p:pic>
        <p:nvPicPr>
          <p:cNvPr id="7" name="Content Placeholder 6" descr="Refer to page 399 in textbook">
            <a:extLst>
              <a:ext uri="{FF2B5EF4-FFF2-40B4-BE49-F238E27FC236}">
                <a16:creationId xmlns:a16="http://schemas.microsoft.com/office/drawing/2014/main" id="{EE12B868-5C36-490B-9A99-283E8B6EE04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06716" y="1464677"/>
            <a:ext cx="6730567" cy="92667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E980E-5616-4A00-9130-B718FD59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7F4A0-43FB-453B-A894-BB0F25AF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7E716-703C-41D1-98FE-E0075741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5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1B9C8-D594-4E58-8722-4BC620DDE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Common data attributes for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A95EB-AAD0-45F7-AE01-7E246415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StringLength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RegularExpression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Display(Name = "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2F45C-AAF6-45CB-AE3C-8E6501831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2F4F-48D9-4ADB-9792-38FD9CF3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7040D-2770-457B-B539-AFC1CE61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32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C1C7-2234-4F11-9B41-4A1B689E0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Movie entity class with data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36AA6-5F5E-4ADA-9C54-62193DEF4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System.ComponentModel.DataAnnotations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Movie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[Required]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StringLength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(30)]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Name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[Range(1, 5)]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Rating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62700-EA33-4DA3-A244-465122369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8E016-6B8C-4B18-BA75-E5B20004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FA7DB-02F6-402C-84D5-4E4C70C9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49407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2CBF0C51-FCA5-4921-B1FD-7B105874AA55}" vid="{F55EC80B-EFC3-4E89-A5C8-7694F95B6F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101</TotalTime>
  <Words>6505</Words>
  <Application>Microsoft Office PowerPoint</Application>
  <PresentationFormat>On-screen Show (4:3)</PresentationFormat>
  <Paragraphs>1016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11</vt:lpstr>
      <vt:lpstr>Objectives (part 1)</vt:lpstr>
      <vt:lpstr>Objectives (part 2)</vt:lpstr>
      <vt:lpstr>The Movie class</vt:lpstr>
      <vt:lpstr>A strongly-typed view that posts a Movie object  to an action method</vt:lpstr>
      <vt:lpstr>An action method that receives a Movie object from the view</vt:lpstr>
      <vt:lpstr>How it looks in the browser when the rating  can’t be cast to an int</vt:lpstr>
      <vt:lpstr>Common data attributes for validation</vt:lpstr>
      <vt:lpstr>The Movie entity class with data attributes</vt:lpstr>
      <vt:lpstr>The view after the user submits invalid data</vt:lpstr>
      <vt:lpstr>The default validation messages</vt:lpstr>
      <vt:lpstr>How to replace the default message  with a custom message</vt:lpstr>
      <vt:lpstr>The Customer class</vt:lpstr>
      <vt:lpstr>A validation tag in a strongly-typed view  that posts a Customer object</vt:lpstr>
      <vt:lpstr>An action method that receives a Customer object from the view</vt:lpstr>
      <vt:lpstr>The Registration page after the user submits invalid data</vt:lpstr>
      <vt:lpstr>The HTML emitted for an &lt;input&gt; tag bound  to the Name property</vt:lpstr>
      <vt:lpstr>The HTML emitted for a summary of valid data</vt:lpstr>
      <vt:lpstr>Some CSS styles in the site.css file</vt:lpstr>
      <vt:lpstr>The view with formatted validation</vt:lpstr>
      <vt:lpstr>Properties of the ModelStateDictionary class</vt:lpstr>
      <vt:lpstr>Code that adds a validation message  to the ModelState property</vt:lpstr>
      <vt:lpstr>Two tag helpers used with data validation</vt:lpstr>
      <vt:lpstr>An action method that adds a model-level validation message</vt:lpstr>
      <vt:lpstr>Part of a view that displays both model-level  and property-level messages</vt:lpstr>
      <vt:lpstr>The form in the browser after validation fails</vt:lpstr>
      <vt:lpstr>The jQuery libraries that download by default  with the MVC template</vt:lpstr>
      <vt:lpstr>The jQuery libraries in a Layout view</vt:lpstr>
      <vt:lpstr>Some caveats to client-side validation</vt:lpstr>
      <vt:lpstr>The form in the browser with client-side validation</vt:lpstr>
      <vt:lpstr>Classes used to create a custom attribute</vt:lpstr>
      <vt:lpstr>A custom attribute that checks if a date  is in the past</vt:lpstr>
      <vt:lpstr>Code that uses the PastDate attribute  with the default validation message</vt:lpstr>
      <vt:lpstr>A custom attribute that accepts values (part 1)</vt:lpstr>
      <vt:lpstr>A custom attribute that accepts values (part 2)</vt:lpstr>
      <vt:lpstr>A DOB property that requires a past date  no more than 100 years ago</vt:lpstr>
      <vt:lpstr>A custom attribute that checks more than one property in a class</vt:lpstr>
      <vt:lpstr>The method of the IValidatableObject interface</vt:lpstr>
      <vt:lpstr>A custom validation class that checks  more than one field</vt:lpstr>
      <vt:lpstr>A method of the IClientModelValidator interface</vt:lpstr>
      <vt:lpstr>The updated PastDate attribute  with client-side validation (part 1)</vt:lpstr>
      <vt:lpstr>The updated PastDate attribute (part 2)</vt:lpstr>
      <vt:lpstr>A model property with the PastDate attribute</vt:lpstr>
      <vt:lpstr>The pastdate.js file (part 1)</vt:lpstr>
      <vt:lpstr>The pastdate.js file (part 2)</vt:lpstr>
      <vt:lpstr>The header section of the layout</vt:lpstr>
      <vt:lpstr>Two constructors of the RemoteAttribute class</vt:lpstr>
      <vt:lpstr>One property of the RemoteAttribute class</vt:lpstr>
      <vt:lpstr>The Registration app with invalid data</vt:lpstr>
      <vt:lpstr>The CSS for the validation class</vt:lpstr>
      <vt:lpstr>The Customer class (part 1)</vt:lpstr>
      <vt:lpstr>The Customer class (part 2)</vt:lpstr>
      <vt:lpstr>The RegistrationContext class</vt:lpstr>
      <vt:lpstr>The MinimumAgeAttribute class (part 1)</vt:lpstr>
      <vt:lpstr>The MinimumAgeAttribute class (part 2)</vt:lpstr>
      <vt:lpstr>The minumim-age JavaScript file</vt:lpstr>
      <vt:lpstr>The Validation controller</vt:lpstr>
      <vt:lpstr>The Register controller (part 1)</vt:lpstr>
      <vt:lpstr>The Register controller (part 2)</vt:lpstr>
      <vt:lpstr>The static Check class</vt:lpstr>
      <vt:lpstr>The layout</vt:lpstr>
      <vt:lpstr>The Register/Index view (part 1)</vt:lpstr>
      <vt:lpstr>The Register/Index view (part 2)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Judy Taylor</cp:lastModifiedBy>
  <cp:revision>13</cp:revision>
  <cp:lastPrinted>2016-01-14T23:03:16Z</cp:lastPrinted>
  <dcterms:created xsi:type="dcterms:W3CDTF">2019-12-17T21:28:38Z</dcterms:created>
  <dcterms:modified xsi:type="dcterms:W3CDTF">2020-01-06T21:52:07Z</dcterms:modified>
</cp:coreProperties>
</file>