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91"/>
  </p:notesMasterIdLst>
  <p:handoutMasterIdLst>
    <p:handoutMasterId r:id="rId92"/>
  </p:handoutMasterIdLst>
  <p:sldIdLst>
    <p:sldId id="256" r:id="rId2"/>
    <p:sldId id="257" r:id="rId3"/>
    <p:sldId id="343" r:id="rId4"/>
    <p:sldId id="34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71" d="100"/>
          <a:sy n="71" d="100"/>
        </p:scale>
        <p:origin x="168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1/6/2020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0" r:id="rId5"/>
    <p:sldLayoutId id="2147483683" r:id="rId6"/>
    <p:sldLayoutId id="2147483681" r:id="rId7"/>
    <p:sldLayoutId id="2147483674" r:id="rId8"/>
    <p:sldLayoutId id="2147483676" r:id="rId9"/>
    <p:sldLayoutId id="2147483675" r:id="rId10"/>
    <p:sldLayoutId id="2147483684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use</a:t>
            </a:r>
            <a:br>
              <a:rPr lang="en-US" dirty="0"/>
            </a:br>
            <a:r>
              <a:rPr lang="en-US" dirty="0"/>
              <a:t>EF Core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78EF4-029C-4317-BC8D-7876F970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7A7E-7645-4F14-B4D0-FF7E074F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Fluent API methods for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1A779-D751-46F0-8705-B010B275B0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Entity&lt;T&gt;()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Property(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HasKey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entityList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ToTable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IsRequired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HasMaxLength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chain Fluent API method calls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.Property(b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IsRequired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HasMaxLength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25E2E-ADE4-42D6-BB3E-AF9105A7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26EA-B5AF-4B73-B07C-EF52B389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17C48-50AF-49C5-B752-8C000FDD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5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F36B-702D-45B7-A2D3-97DA9B5E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Code that configures the Book entity 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OnModelCreating</a:t>
            </a:r>
            <a:r>
              <a:rPr lang="en-US" dirty="0"/>
              <a:t>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46A8D-397D-453E-803E-72A3841D1E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b.ISBN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&lt;Book&gt;().Property(b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IsRequired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HasMaxLength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Book { ISBN = "1548547298",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Title = "The Hobbit"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new Book { ISBN = "0312283709",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Title = "Running With Scissors"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2BE5-92DB-4E65-AE29-1F6A6085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77CB4-E3A1-4214-835F-7C385B9F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D4DD-2D33-4939-8114-AE6A635C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13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82FD-A469-48C2-A6E4-C920985D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separate configuration class for the Book 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BDB3-69B8-48A6-9640-DD600AF5CA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BookConfig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IEntityTypeConfiguration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EntityTypeBuilder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entity)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entity.HasKey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b.ISBN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entity.Property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IsRequired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HasMaxLength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entity.HasData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new Book { ISBN = "1548547298",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Title = "The Hobbit" },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new Book { ISBN = "0312283709",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Title = "Running With Scissors"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B57A8-3110-4D8A-97C5-6335092A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BA893-6FC4-42BB-A29C-E3602AE7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7B6EF-091B-494C-BC17-74388ACC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2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9CD-3B42-4F08-8770-A333C74B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Code that applies the configuration class 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OnModelCreating</a:t>
            </a:r>
            <a:r>
              <a:rPr lang="en-US" dirty="0"/>
              <a:t>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28AAD-7BC1-4002-B671-FACEF69B66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modelBuilder.ApplyConfiguration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BookConfig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B494C-7F4E-4D4E-A50A-5C23BF02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CADFC-6486-4E17-9AE0-6812B7E8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DA7D-8320-4A8C-BF42-C927C13E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886F-5484-488D-BBD3-D25EE171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open the NuGet PMC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DFCC2-E3F7-41E6-A859-93968E15D5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NuGet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Package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Manager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Manager Console.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7E15F-C812-4CA1-9B6B-E5C88185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4589-DC0C-4D6D-A39E-98FE9015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DD90-453F-4FF7-93A3-8E15831A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2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C191-17D3-4AC3-A918-E493D233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PowerShell EF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1B9BB-F3D5-474C-83FB-25367714D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Add-Migration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Remove-Migration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Update-Database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Drop-Database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Script-Migration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Scaffold-</a:t>
            </a: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53D65-B2AA-4075-B7BF-B90DBED9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C161E-E0C6-4D25-ACBB-F8D44B19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D07C-DC4F-4AF1-B6F1-4F544D4A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5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2568-4FE3-44DB-8FBC-E4808C9D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Parameters for the Add-Migration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4B10B-AF9E-4C53-B950-DE3FF578D2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-Name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OutputDir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 for the Update-Database command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-Name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for the Script-Migration command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-From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-To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-Output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-Idempotent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20CF8-715F-4FD5-ADA7-4D25C5A1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2CB17-4332-4094-AD13-2DA29B1E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26193-B365-4D35-8E10-2F9D6C9A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91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5E6B-BA67-47A2-BAB4-648829FC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and then update a database (part 1)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B081EA-2DAB-46F9-B899-486ECB6F2B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457200" marR="347345" indent="-4572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 migration file named Initial based on the context and entity classes by entering this command:</a:t>
            </a:r>
          </a:p>
          <a:p>
            <a:pPr marL="457200" marR="0" indent="-111125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PM&gt; Add-Migration Initial</a:t>
            </a:r>
          </a:p>
          <a:p>
            <a:pPr marL="457200" marR="347345" indent="-45720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2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 database based on the migration file by entering this command:</a:t>
            </a:r>
          </a:p>
          <a:p>
            <a:pPr marL="457200" marR="0" indent="-111125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PM&gt; Update-Database</a:t>
            </a:r>
          </a:p>
          <a:p>
            <a:pPr marL="457200" marR="347345" indent="-45720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3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a property named Discount of the double type to the Book class.</a:t>
            </a:r>
          </a:p>
          <a:p>
            <a:pPr marL="457200" marR="347345" indent="-45720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3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 migration file named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AddDiscount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by entering this command:</a:t>
            </a:r>
          </a:p>
          <a:p>
            <a:pPr marL="457200" marR="0" indent="-111125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PM&gt; Add-Migration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AddDiscount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347345" indent="-45720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5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Review the migration file and note that the Discount property doesn’t accept nulls.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0B147-F7DD-4149-A9D1-821A5219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2FBA-D135-41F8-B136-29082FB9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54C0A-6A1C-4623-B128-24791B19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63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456C-83FB-4025-BD19-8D1CBB19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and then update a database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5570D-BEDA-4DCA-BB38-AE980A6C70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457200" marR="347345" lvl="0" indent="-45720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6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Change the Discount property in the Book class to the data type of double?.</a:t>
            </a:r>
          </a:p>
          <a:p>
            <a:pPr marL="457200" marR="347345" lvl="0" indent="-45720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Generate another migration file by entering this command:</a:t>
            </a:r>
          </a:p>
          <a:p>
            <a:pPr marL="457200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Add-Migration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MakeDiscountNullable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347345" lvl="0" indent="-45720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8"/>
              <a:tabLst>
                <a:tab pos="342900" algn="l"/>
                <a:tab pos="34607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Apply the migration files to the database by entering this command:</a:t>
            </a:r>
          </a:p>
          <a:p>
            <a:pPr marL="457200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Update-Database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6EA54-1781-4861-BEED-DFFE45E6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4D5B3-FBB3-4D7F-B338-8E6F5A9D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3C9B-BE8C-49E8-A0AD-2CB925B5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41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Refer to page 449 in textbook">
            <a:extLst>
              <a:ext uri="{FF2B5EF4-FFF2-40B4-BE49-F238E27FC236}">
                <a16:creationId xmlns:a16="http://schemas.microsoft.com/office/drawing/2014/main" id="{B1561709-F3E1-4D57-8678-E32F6527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Migrations folder after these steps</a:t>
            </a:r>
          </a:p>
        </p:txBody>
      </p:sp>
      <p:pic>
        <p:nvPicPr>
          <p:cNvPr id="7" name="Content Placeholder 6" descr="Refer to page 449 in textbook">
            <a:extLst>
              <a:ext uri="{FF2B5EF4-FFF2-40B4-BE49-F238E27FC236}">
                <a16:creationId xmlns:a16="http://schemas.microsoft.com/office/drawing/2014/main" id="{4E11A2F7-9B43-42D4-B2E7-24077504F2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1" y="1066800"/>
            <a:ext cx="4114800" cy="104909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9508-5A9F-41E8-B1D2-FEAF75B8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9969B-C321-404E-9B83-1DAB9518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B306-B63F-4CD2-B3AC-76B524E1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19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A219-B5AF-44EB-B77B-16F218E6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F62BC-F436-4EE1-8EB2-905B36845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Develop the DB context and entity classes that define the data for an app and create a database and tables that map to those classes.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an existing database, generate the DB context and entity classes that map to that database and its tables.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Code First development and Database First development.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 of a database (DB) context class and entity classes.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three techniques you can use to configure a database with Code First development.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EF Core commands to work with a database.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65AF-F989-4129-BA04-CBED03CF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AABD-5687-4DDD-BB43-C844FB43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5A99F-1C98-416C-A24F-F6C35E9D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00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78C6-7F82-4009-BD1C-DAACD930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revert one or more migrations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0D76E-4270-4AEA-9799-40E2C6B77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revert changes to the database by running the Down() method in every migration file that comes after the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AddDiscount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file, enter this command: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Update-Database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AddDiscount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2"/>
              <a:tabLst>
                <a:tab pos="342900" algn="l"/>
                <a:tab pos="34607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remove the unapplied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MakeDiscountNullable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migration file that was reverted in step 1 from the Migrations folder, enter this command: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Remove-Migration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1614-9870-4F8D-9E08-AC819275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0052-966B-4CE0-8C75-9A58EFEE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E8F36-9496-4791-9C77-69721997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426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ECFD-BD7E-49BA-8B79-9448FB08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revert all the migrations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9D09F-D542-45D0-8BDC-A6A26166C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revert all changes that have been applied to the database by running the Down() method in all the migration files, enter this command:</a:t>
            </a:r>
          </a:p>
          <a:p>
            <a:pPr marL="347345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Update-Database 0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2"/>
              <a:tabLst>
                <a:tab pos="347345" algn="l"/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remove all migration files from the Migrations folder, enter the Remove-Migration command repeatedly. Or, manually delete all the migration files from the Migrations folder, including the snapshot file.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E94-5B59-4C28-800E-6954957D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302E-8C00-40C0-A38B-A3DE5413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4439-B359-4E40-A504-DF295656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491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B46A-F0DF-4B00-8D6B-58ACC1CA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entities that have a one-to-many relationship</a:t>
            </a:r>
          </a:p>
        </p:txBody>
      </p:sp>
      <p:pic>
        <p:nvPicPr>
          <p:cNvPr id="7" name="Content Placeholder 6" descr="Refer to page 451 in textbook">
            <a:extLst>
              <a:ext uri="{FF2B5EF4-FFF2-40B4-BE49-F238E27FC236}">
                <a16:creationId xmlns:a16="http://schemas.microsoft.com/office/drawing/2014/main" id="{47B3C9ED-E030-4A9A-9DBD-3A6CF5783B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0"/>
            <a:ext cx="4176122" cy="12619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E506A-5589-446D-B83E-B8C86FF7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0343B-3BA5-496B-8745-10438D41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2513-6DB2-4081-ACA0-CA36D921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20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EAD9-CE16-462D-8319-6D1CE88D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types of relationships between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E8189-1462-4BDF-BAF8-D18ABFB106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One to many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One to one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Many to many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CB69-E84A-45E1-B675-AD99B215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5591-AFA4-4A77-B9B3-2CA179FB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EA30A-3B3D-4FCC-99FD-E3104524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25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A463-7BAB-424F-8CA8-A1B2A710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Two attributes for configuring 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956A1-93ED-4B9F-9EAA-732412B72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ForeignKey</a:t>
            </a:r>
            <a:endParaRPr lang="en-US" sz="1600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InverseProperty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9542-2556-42E1-83F7-55CE3566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7A958-7142-4954-9C88-D927A64E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0A1C4-50B3-44EC-933E-F3BB3D6B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3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E97D-6A06-448B-804F-BA3D2CC6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Has/With configuration pattern </a:t>
            </a:r>
            <a:br>
              <a:rPr lang="en-US" dirty="0"/>
            </a:br>
            <a:r>
              <a:rPr lang="en-US" dirty="0"/>
              <a:t>in the Fluent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DE2B1-7685-4D00-BE82-EFE8E532E4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represents the side of the relationship where the configuration starts.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i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represents the side of the relationship where the configuration ends.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Fluent API methods for configuring relationships in EF Core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HasOne(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WithOne(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HasMany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HasForeignKey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&lt;T&gt;(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OnDelete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0E9CC-DA22-457F-97A1-A29CA9B5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0AE6F-1F53-4465-8687-48565E87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76A9F-FE00-4626-B29D-A18BFBBE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32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3033-B319-40E4-8839-F1898FF4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configure a one-to-many relationship </a:t>
            </a:r>
            <a:br>
              <a:rPr lang="en-US" dirty="0"/>
            </a:br>
            <a:r>
              <a:rPr lang="en-US" dirty="0"/>
              <a:t>by convention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D5C20-2D48-40B3-A0CF-0B1D8FA3F7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Genre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Genre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C5F3F-5DC3-4BAE-91B5-C461E5A5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5385B-FC0F-4AB7-9D8B-6C265EFD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59C47-A3BC-489C-83C5-7B689D42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03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BB01-1213-47EF-BAE9-98BADDDB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fully define the one-to-many relationship by convention (recommended)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C67FF-281A-40C8-AB97-4CE1E81A2A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// foreign key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Genre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// navigation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Genre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// navigation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9C399-8E8B-48C7-9775-B9A0776B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8D94-323F-4F37-8225-C0DA2A18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3BD0-F4F2-407B-A75F-D701C682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6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08BF-DD34-4B9F-834E-B42D0E1CE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configure a one-to-many relationship </a:t>
            </a:r>
            <a:br>
              <a:rPr lang="en-US" dirty="0"/>
            </a:br>
            <a:r>
              <a:rPr lang="en-US" dirty="0"/>
              <a:t>with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3353-D594-43E4-9563-872183B573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[ForeignKey("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        // FK property in Book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InverseProperty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("Books")]        // nav property in Genre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Genre Category { get; set; }    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Genre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InverseProperty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("Category")]     // nav property in Book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CE468-F8F2-4346-BACB-EB2F73BD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8703-AAEC-4C88-9556-84DA4A11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6B5C2-4AE6-4997-8962-45BA656C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50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DDFA-1084-4FFE-B379-887BCCC1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configure a one-to-many relationship </a:t>
            </a:r>
            <a:br>
              <a:rPr lang="en-US" dirty="0"/>
            </a:br>
            <a:r>
              <a:rPr lang="en-US" dirty="0"/>
              <a:t>with the Fluent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2D082-93C7-4C91-8A86-5DF5BA11C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.HasOne(b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// nav property in Book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g.Books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// nav property in Genre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CE058-E950-49BC-9693-479D79D0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0A7E-2FF2-42AC-A003-70CB4D71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507CE-A1C6-4D8C-8B6C-A7BD0A03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3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A219-B5AF-44EB-B77B-16F218E6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F62BC-F436-4EE1-8EB2-905B36845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1963" marR="11430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 examples of entities in a one-to-many relationship, a one-to-one relationship, and a many-to-many relationship.</a:t>
            </a:r>
          </a:p>
          <a:p>
            <a:pPr marL="461963" marR="11430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foreign key properties and navigation key properties to configure a one-to-many relationship with EF Core.</a:t>
            </a:r>
          </a:p>
          <a:p>
            <a:pPr marL="461963" marR="11430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linking entity in a many-to-many relationship.</a:t>
            </a:r>
          </a:p>
          <a:p>
            <a:pPr marL="461963" marR="11430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Fluent API to control delete behavior.</a:t>
            </a:r>
          </a:p>
          <a:p>
            <a:pPr marL="461963" marR="11430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partial classes to modify entity classes that are generated from database tables.</a:t>
            </a:r>
          </a:p>
          <a:p>
            <a:pPr marL="461963" marR="11430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LINQ to retrieve data from one or more related database tables.</a:t>
            </a:r>
          </a:p>
          <a:p>
            <a:pPr marL="461963" marR="11430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EF Core to add, modify, and delete rows in a database table.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65AF-F989-4129-BA04-CBED03CF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AABD-5687-4DDD-BB43-C844FB43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5A99F-1C98-416C-A24F-F6C35E9D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638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0A24-FC71-443D-A2AD-87C5ED4D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configure a one-to-one relationship </a:t>
            </a:r>
            <a:br>
              <a:rPr lang="en-US" dirty="0"/>
            </a:br>
            <a:r>
              <a:rPr lang="en-US" dirty="0"/>
              <a:t>by convention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2BBD7-02EE-496E-903E-CE8F93261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Author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     // primary key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AuthorBio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Bio { get; set; }       // navigation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AuthorBio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AuthorBioId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  // primary key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     // foreign key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DOB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Author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    // navigation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84261-6C57-4CE7-BBCC-21F7C79E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6A968-B83A-42FC-9B4E-60CF703E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BFAC-B04E-4AD0-B0FB-3BFAD6A2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08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C01A-1CFE-496B-AA89-06EF4F2B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configure a one-to-one relationship </a:t>
            </a:r>
            <a:br>
              <a:rPr lang="en-US" dirty="0"/>
            </a:br>
            <a:r>
              <a:rPr lang="en-US" dirty="0"/>
              <a:t>with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DC351-6801-42F2-9F4F-038053A221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Author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same as above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AuthorBio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[Key]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      // PK and FK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DOB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[ForeignKey("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")]                  // FK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Author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     // navigation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E71FA-DBCD-484F-883C-719B56C5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8CD6-35E8-4529-98E6-5F9DCBD3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35E6-CB3C-46C9-9D40-2808C510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3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B59D-999C-4585-854D-EB99FE63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configure a one-to-one relationship </a:t>
            </a:r>
            <a:br>
              <a:rPr lang="en-US" dirty="0"/>
            </a:br>
            <a:r>
              <a:rPr lang="en-US" dirty="0"/>
              <a:t>with the Fluent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D83CA-EB52-4AC6-8A31-D81627C99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.HasOne(a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a.Bio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// nav property in Author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.WithOne(ab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ab.Author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// nav property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AuthorBio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HasForeignKey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AuthorBio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ab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ab.AuthorId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// FK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4E136-0BAD-4C6D-BF99-8F0EA1DC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CDFF-9AA2-4137-8AE2-029D1619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F183-BA36-4F07-8A26-93698A41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72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0BB9-B308-45F2-AB0A-EF5D7D9D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configure a one-to-one relationship </a:t>
            </a:r>
            <a:br>
              <a:rPr lang="en-US" dirty="0"/>
            </a:br>
            <a:r>
              <a:rPr lang="en-US" dirty="0"/>
              <a:t>within a single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639BF-F62F-4C55-A312-595FAE2C7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.HasOne(a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a.Bio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.WithOne(ab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ab.Author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HasForeignKey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AuthorBio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&gt;(ab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ab.AuthorId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&lt;Author&gt;().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("Authors");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AuthorBio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("Authors");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92FD9-00FE-4A4B-821D-CFD2FDFA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77F66-2A11-46DC-89D8-A0891F1E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AEC0-D19E-4865-B7D4-938EC823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31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23DA-1E22-46E4-9BED-FC2B125CA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entities to be linked </a:t>
            </a:r>
            <a:br>
              <a:rPr lang="en-US" dirty="0"/>
            </a:br>
            <a:r>
              <a:rPr lang="en-US" dirty="0"/>
              <a:t>in a many-to-many relationship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CC438-65A4-4F15-9FE0-3C2F18172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Title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navigation property to linking entity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Author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Name { get; set; 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navigation property to linking entity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0B604-58D4-4253-8AFD-303CDEFE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48496-B542-4FD1-96CE-1E53AD46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787F-07BC-4425-84D9-19597738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99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7556-B98E-430E-8230-E022E857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linking 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B3F8D-D5D4-4E56-9394-9338D92FB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composite primary key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  // foreign key for Book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// foreign key for Author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navigation properties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Author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6B373-92AF-41D7-8B54-0DE24148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A6912-645F-4082-B5BC-62B08322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30B87-5064-4D46-8849-801214C1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79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E3A0-E393-47A5-BFFB-3C3DD232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configure a many-to-many relationship with the Fluent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B5027-124A-4D3D-889C-94605C9B4B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composite primary key for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new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one-to-many relationship between Book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.HasOne(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b.BookAuthors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HasForeignKey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one-to-many relationship between Author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.HasOne(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a.BookAuthors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HasForeignKey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5C14-5288-4BA9-91A4-2470A609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1A30-D73B-4A9C-A1D6-A7FA6730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ADF0-F1C4-4F4E-89F4-0AB053DA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55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3581-3C47-49C3-B93B-AA99FCAC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values of the </a:t>
            </a:r>
            <a:r>
              <a:rPr lang="en-US" dirty="0" err="1"/>
              <a:t>DeleteBehavior</a:t>
            </a:r>
            <a:r>
              <a:rPr lang="en-US" dirty="0"/>
              <a:t>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765A8-7AB2-4D6E-AC0A-60BEFC6FB6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SetNull</a:t>
            </a:r>
            <a:endParaRPr lang="en-US" sz="1600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Restrict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configure a relationship to do nothing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delete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.HasOne(b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g.Books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OnDelete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DeleteBehavior.Restrict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BC4AE-D62E-4470-A860-78783C53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C3B8-25FA-432A-841C-866CAF17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0CA55-3CF6-4FA5-882B-4DF3DF94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142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CAA2-7D54-439E-96F4-8B06F447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Author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56959-664D-402E-A2F3-D5E7A3876D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Author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first name.")]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FirstName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last name.")]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[Remote("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CheckAuthor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"Validation", "",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AdditionalFields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"FirstName, Operation")]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read-only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$"{FirstName} {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navigation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CE0D-4879-493B-8097-94053596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E84D-3811-4261-852D-C5BE47E6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FDC78-0338-4F5E-AC7D-37AE555E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553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E2A1-98B9-49D3-99F7-0E110746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Book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785A9-656D-4C52-92F1-4183354B4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partial class Book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title.")]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Title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[Range(0.0, 1000000.0,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"Price must be more than 0.")]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double Price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select a genre.")]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 // foreign key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Genre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       // navigation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navigation property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8621-A0B2-4A63-BE47-0EE4015C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6EA8B-1C73-4E8B-98DA-C3E56CC1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D86C-71F3-41D4-8BFF-E517ADBE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0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A219-B5AF-44EB-B77B-16F218E6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(part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F62BC-F436-4EE1-8EB2-905B36845E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61963" marR="11430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2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can provide for concurrency when using EF Core.</a:t>
            </a:r>
          </a:p>
          <a:p>
            <a:pPr marL="461963" marR="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2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data access class can encapsulate the code for working with a database.</a:t>
            </a:r>
          </a:p>
          <a:p>
            <a:pPr marL="461963" marR="11430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2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repository pattern.</a:t>
            </a:r>
          </a:p>
          <a:p>
            <a:pPr marL="461963" marR="114300" lvl="0" indent="-461963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2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unit of work pattern.</a:t>
            </a:r>
          </a:p>
          <a:p>
            <a:pPr marL="342900" marR="1143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2"/>
              <a:tabLst>
                <a:tab pos="228600" algn="l"/>
                <a:tab pos="4572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65AF-F989-4129-BA04-CBED03CF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AABD-5687-4DDD-BB43-C844FB43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5A99F-1C98-416C-A24F-F6C35E9D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51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48BD-2DD8-42CD-BBC2-A2CE0AAF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BookAuthor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E63B1-39C0-49FE-8A57-B566A36D3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composite primary key and foreign keys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navigation properties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Author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Book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1CBD-3C49-4EB3-B003-FD691890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01ADD-C782-48B6-AC76-18D36F4B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6F43-F810-4D9D-8E5D-68E3AC04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37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37ED-2CD3-4975-B231-0926C537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Genre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BB5CF-98E7-4871-B531-9E54C0CE28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System.Collections.Generic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Genre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genre id.")]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[Remote("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"Validation", "")]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(25)]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"Please enter a genre name.")]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Name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E3D6D-6A2E-4D78-AF0B-FF4AFA1E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B222-A77F-4417-AA63-464DCFEC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7D19-233B-4B0E-B072-C49D912A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19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8D6B-3D28-496B-B4C6-992AE027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BookstoreContext</a:t>
            </a:r>
            <a:r>
              <a:rPr lang="en-US" dirty="0"/>
              <a:t> class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CF2EA-A337-4A15-ACA4-2CD412320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options) : base(options)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Authors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 Genres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protected override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set composite primary key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new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F708-3EC8-4F82-BBD9-D6537579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6A2FF-6B59-4FB7-85CA-4E6B6A06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F1BC-D709-4540-AC44-13717AB6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355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A234-0BEC-4E79-BDF8-EBC59A59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BookstoreContext</a:t>
            </a:r>
            <a:r>
              <a:rPr lang="en-US" dirty="0"/>
              <a:t>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CF5DD-291A-4F16-8952-51C2CBE01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set foreign keys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&gt;().HasOne(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b.BookAuthors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HasForeignKey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&gt;().HasOne(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a.BookAuthors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HasForeignKey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Book: remove cascading delete with Genre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&lt;Book&gt;().HasOne(b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WithMany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(g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g.Books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OnDelete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DeleteBehavior.Restrict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seed initial data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modelBuilder.ApplyConfiguration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SeedGenres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modelBuilder.ApplyConfiguration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SeedBooks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modelBuilder.ApplyConfiguration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SeedAuthors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modelBuilder.ApplyConfiguration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SeedBookAuthors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4B830-7BB7-40D7-A3B4-0EE979FB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D4B54-D94B-4DFE-AB1D-95422AFE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5E0DC-302F-4BC8-BBE1-94DF836C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68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980D-9BC5-4C24-B8D7-994F2C4F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SeedAuthors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F8D52-0737-4617-A4C6-6A0277305D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Microsoft.EntityFrameworkCore.Metadata.Builders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internal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SeedAuthors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IEntityTypeConfiguration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Configure(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EntityTypeBuilder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entity)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entity.HasData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Author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 FirstName = "Michelle",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"Alexander"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Author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2, FirstName = "Stephen E.",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"Ambrose"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Author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26, FirstName = "Seth",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"Grahame-Smith"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BBDE-BE11-449F-892C-3F4171C4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36134-96AD-4C39-9F3D-096778C7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25E63-6FE4-4ABE-BE5E-04F90CB3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948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59B0-B7DA-4A46-B1B5-ED7987FE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SeedBooks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AA7CA-88F7-4B56-B781-4AE18D8F04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Microsoft.EntityFrameworkCore.Metadata.Builders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internal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SeedBooks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IEntityTypeConfiguration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Configure(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EntityTypeBuilder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entity)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entity.HasData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Book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 Title = "1776",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"history", Price = 18.00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Book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2, Title = "1984",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scifi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Price = 5.50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Book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29,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Title = "Harry Potter and the Sorcerer's Stone",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"novel", Price = 9.75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0C870-F895-4DF5-9DBE-9E8E39C1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08CBC-5794-4453-A580-D375A241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E1F45-AC27-4061-B015-20E5B854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026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B97B-6B32-476F-8881-35BC271E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SeedBookAuthors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45574-1DCD-4859-BB22-DBB0CC1560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Microsoft.EntityFrameworkCore.Metadata.Builders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internal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SeedBookAuthors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IEntityTypeConfiguration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Configure(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EntityTypeBuilder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entity)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entity.HasData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18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20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28,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28,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26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29,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25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694F8-849A-4B81-9649-71C07A8F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BAA8-7BF7-4B99-ABE9-7CBF9446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43ED0-37CF-4C51-B2C8-39AD0772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246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F2BC-0055-4583-A514-21E8CA556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SeedGenres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AB7C6-D962-4807-B124-44A3878569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295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Microsoft.EntityFrameworkCore.Metadata.Builders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internal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SeedGenres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IEntityTypeConfiguration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void Configure(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EntityTypeBuilder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&lt;Genre&gt; entity)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entity.HasData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Genre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"novel", Name = "Novel"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Genre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"memoir", Name = "Memoir"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Genre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"mystery", Name = "Mystery"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Genre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scifi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Name = "Science Fiction" },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Genre {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GenreId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"history", Name = "History"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E29F-43AC-47EB-A5FA-D7BE205D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C9E6-3A7B-4629-9300-C06C374C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D974-B71B-475B-BCCD-EA129F79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2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6B38-5118-4C6C-8CB3-3F26C93D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Parameters for the Scaffold-</a:t>
            </a:r>
            <a:r>
              <a:rPr lang="en-US" dirty="0" err="1"/>
              <a:t>DbContext</a:t>
            </a:r>
            <a:r>
              <a:rPr lang="en-US" dirty="0"/>
              <a:t> command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52FC-FD16-49E3-9962-46805C571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-Connection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-Provider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OutputDir</a:t>
            </a:r>
            <a:endParaRPr lang="en-US" sz="1600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DataAnnotations</a:t>
            </a:r>
            <a:endParaRPr lang="en-US" sz="1600" b="1" dirty="0">
              <a:latin typeface="Courie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-Force</a:t>
            </a:r>
          </a:p>
          <a:p>
            <a:endParaRPr lang="en-US" sz="1600" dirty="0">
              <a:latin typeface="Courier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3A68-15AD-42AD-8982-EF78C6A1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EF87-B52F-4710-A542-71D92505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66C97-43D1-4B32-BAE3-6F0AF316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122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B8B-66E9-4577-98A8-5A99AE80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connection string in the </a:t>
            </a:r>
            <a:r>
              <a:rPr lang="en-US" dirty="0" err="1"/>
              <a:t>appsettings.json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D46E1-524F-4433-96BD-9EF9810E27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ConnectionStrings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": "Server=(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)\\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mssqllocaldb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Database=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Bookstore;Trusted_Connection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MultipleActiveResultSets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EF command that generates entity classes from a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Scaffold-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-Connection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-Provider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Microsoft.EntityFrameworkCore.SqlServer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OutputDir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Models\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DataAnnotations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–Force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command with the flags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required parameters omitted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PM&gt; Scaffold-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Microsoft.EntityFrameworkCore.SqlServer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OutputDir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Models\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DataLayer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DataAnnotations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-Force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95100-4C8E-4494-AD88-F54D03A0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8A3A-226A-4307-BC4B-E3A8250F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9138D-206B-4EEB-BF64-8CE81B90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9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D8AC-3803-4BCA-9260-B23F3588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Book entity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E0998-BCCC-4F53-91F4-8729A725B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Title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double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Author entity class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Author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FirstName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EDDA-F5DD-4ADB-AD19-B5BE25E6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AE5E-E62A-4E08-ADA2-2760B54E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4EE85-E505-4BB1-8485-6E80A20F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151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4569-FEFE-4180-AE77-F93A6299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-Connection parameter with a string literal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DF938-E4DC-4E34-B34F-225CC4BE0F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-Connection "Server=(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)\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mssqllocaldb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Database=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Bookstore;Trusted_Connection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MultipleActiveResultSets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=true"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ACBB-F3B0-47B8-A9A1-34AB14C0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37B01-3EDB-488A-A9C0-EB69D89E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DBFD-1983-473F-AA1D-20399EF9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503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6018-140B-4142-A8F0-2BEFF4A6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generated files in the Models\</a:t>
            </a:r>
            <a:r>
              <a:rPr lang="en-US" dirty="0" err="1"/>
              <a:t>DataLayer</a:t>
            </a:r>
            <a:r>
              <a:rPr lang="en-US" dirty="0"/>
              <a:t> folder</a:t>
            </a:r>
          </a:p>
        </p:txBody>
      </p:sp>
      <p:pic>
        <p:nvPicPr>
          <p:cNvPr id="7" name="Content Placeholder 6" descr="Refer to page 467 in textbook">
            <a:extLst>
              <a:ext uri="{FF2B5EF4-FFF2-40B4-BE49-F238E27FC236}">
                <a16:creationId xmlns:a16="http://schemas.microsoft.com/office/drawing/2014/main" id="{7FD6804A-8B29-48C2-9737-7206686445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801"/>
            <a:ext cx="3657600" cy="171218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4CA2-4328-417A-9584-1AF5D158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5776-EF16-4C4F-9220-2581468E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25E4-1904-4364-B740-BE8E3C71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66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495D-C1A0-4D7F-BC6D-5410EF9B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OnConfiguring</a:t>
            </a:r>
            <a:r>
              <a:rPr lang="en-US" dirty="0"/>
              <a:t>() method </a:t>
            </a:r>
            <a:br>
              <a:rPr lang="en-US" dirty="0"/>
            </a:br>
            <a:r>
              <a:rPr lang="en-US" dirty="0"/>
              <a:t>in the generated context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776D9-BA5A-4697-9C2C-914DB562DA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OnConfiguring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optionsBuilder.IsConfigured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optionsBuilder.UseSqlServer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("name=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3C7F4-4420-4E56-95D4-D0587FD3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8AEC6-C571-43EB-8840-0D331580E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FEB32-FF1F-4B6B-A051-4DFB218F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3056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283C-C49F-4921-810F-669888D4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Startup.cs</a:t>
            </a:r>
            <a:r>
              <a:rPr lang="en-US" dirty="0"/>
              <a:t> file that injects the DB context </a:t>
            </a:r>
            <a:br>
              <a:rPr lang="en-US" dirty="0"/>
            </a:br>
            <a:r>
              <a:rPr lang="en-US" dirty="0"/>
              <a:t>into the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8AAF-9DC7-4687-B5CB-A729EFECF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99540"/>
            <a:ext cx="73914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Bookstore.Models.DataLayer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Startup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Startup(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IConfiguration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configuration)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Configuration = configuration;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IConfiguration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Configuration { get;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services)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services.AddDbContext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(options =&gt;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options.UseSqlServer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Configuration.GetConnectionString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15B8C-14F2-4342-8EF9-5BABC025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EDA2-E6B7-4B6C-85BF-1E130526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C350-D173-4778-ACB8-8FA2C6D7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05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A0E7-6AE1-4890-BE1B-2514D0E3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cleaned up </a:t>
            </a:r>
            <a:r>
              <a:rPr lang="en-US" dirty="0" err="1"/>
              <a:t>OnConfiguring</a:t>
            </a:r>
            <a:r>
              <a:rPr lang="en-US" dirty="0"/>
              <a:t>()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23AC0-718B-4DC7-9239-E24B85C469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OnConfiguring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base.OnConfiguring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E40D-CCBD-4D0E-98A0-602D59F3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37830-94B9-4DF3-8325-423C7E1A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603A0-3F53-4F9E-B966-D87A2452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4254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4EA4-117F-4413-9F10-D5ACF5BDC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partial class generated by EF Database First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BCA71-893E-4421-AAEF-64654924F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Bookstore.Models.DataLayer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partial class Books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[Key]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[Required]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Title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double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186D-7A73-42C0-AD78-17D26812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0EB52-12B1-4B63-81D5-28D6ACD4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48D1-F9AA-413C-821F-B747384E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382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4D4B-7A28-473C-8356-BE595625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partial class that adds a metadata class </a:t>
            </a:r>
            <a:br>
              <a:rPr lang="en-US" dirty="0"/>
            </a:br>
            <a:r>
              <a:rPr lang="en-US" dirty="0"/>
              <a:t>and a read-only property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1C05F-9EF3-4062-81FF-5E2450BCF9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Microsoft.AspNetCore.Mvc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Bookstore.Models.DataLayer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ModelMetadataType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BooksMetadata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partial class Books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bool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!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string.IsNullOrEmpty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2806B-211B-44C5-B95A-A17C72FE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5D73-FA66-4BE3-B6AF-CD504917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8448-1317-44B1-B33E-2E2A82EE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84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0CD1-741B-458A-8883-D63B04E8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A metadata class that adds validation attributes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0FAF3-F92F-4BBC-8922-104929B3F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namespace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Bookstore.Models.DataLayer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BooksMetadata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RegularExpression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("^[a-zA-Z0-9 _.,!':]+$",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"Title may not contain special characters.")]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string Title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[Range(0.0, 1000000.0,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"Price must be greater than zero.")]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public double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22CE2-33CE-4781-8082-1EF8B6EE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5C3D4-8577-4794-8D44-C9ECDE60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52AE8-44F2-4228-9F44-352873DF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641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56FE-44DD-4536-907F-2970EC04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context class used in the following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DC598-063B-410A-A4CD-3C85059FC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and executes a query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two statements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query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one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4CDFC-C468-4591-A574-C01D8B84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ADD34-5BA9-4059-8606-B1DDA0F4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D9B7-1544-4378-87D4-A545D0B2F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0133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2E87-E0C1-4BD5-BCD4-FDE9BF46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sorts the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0639D-1EA6-4467-AB51-2317EF2858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 by Title in ascending order (A to Z)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context.Books.OrderBy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 by Title in descending order (Z to A)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context.Books.OrderByDescending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D493-628C-43AD-A751-C9ACE9599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B8413-2BBE-4B45-83FC-E22BAEA6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88445-4C7B-40C0-8C18-DB6F2121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55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A85C-288E-4C80-B33C-4BA1E95A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BookstoreContext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6F73F-1832-4BC3-9F45-87A74080C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77900"/>
            <a:ext cx="7391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Microsoft.EntityFrameworkCore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options) : base(options) {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Books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Authors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void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OnConfiguring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DbContextOptionsBuilder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code that configures the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goes here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base.OnConfiguring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override void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code that configures the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entities goes here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base.OnModelCreating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44992-FDB6-4403-84F2-6E5B82CA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A2CF3-6C00-411C-88E5-6D290599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FB031-4BAC-4A17-84D1-6C7EF7BA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459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7438-3A39-47C9-84CB-098FFF67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filters the results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F9B32-A8A1-4D2D-80CE-B80C89C55B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 single book by ID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context.Books.Where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b.BookId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context.Books.Find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  // shortcut for above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 list of books by genre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context.Books.Where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"Mystery").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a list of books in a price 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context.Books.Where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10 &amp;&amp;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20).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A6CFE-161D-4043-BACA-C687539A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2863E-1E59-45B8-ADC2-2951996D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93EF1-4E0F-418B-9C01-8AAB2D4E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288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B9E04C-4395-4A2E-A0F1-C79721EF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filters the results (part 2)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6B4654-3968-492E-A538-7BFE5289F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Conditionally filter by multiple criteria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build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query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selectedMaxPrice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selectedMaxPrice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selectedGenre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b.Genre.Name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selectedGenre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execute the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F8DB-6C7D-4A81-ACFA-9E31D93B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C3B3-DE30-4BBF-8658-91320B5F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11D01-48EF-4663-8480-5A58508E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5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20DF-0B2C-4380-8A8B-10A15959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a subset of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13B0-6A72-4FC8-B4A5-0C27DB4E8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booksPerPage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context.Books.Skip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booksPerPage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).Take(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booksPerPage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for a read-only query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disables change tracking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context.Books.AsNoTracking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gets a random book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randBook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context.Books.OrderBy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Guid.NewGuid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FirstOrDefault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80F6-49D9-4C09-99EA-6A135CE0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6E787-F3B3-4EE1-BE33-C33B11C4E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09CD7-C498-4568-8E95-7AB65E2D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61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A9D0-0DA9-4362-83F4-8A0FE286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create a projection </a:t>
            </a:r>
            <a:br>
              <a:rPr lang="en-US" dirty="0"/>
            </a:br>
            <a:r>
              <a:rPr lang="en-US" dirty="0"/>
              <a:t>with an anonymous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21DD-476B-4834-B77D-87DAD96519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authors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context.Authors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.Select(a =&gt; new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a.AuthorId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               // can infer property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Name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a.FirstName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a.LastName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// must specify property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when you pass the projection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view that expects a list of Authors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InvalidOperationException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model item passed into the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ViewDataDictionary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of type 'System.Collections.Generic.List`1[&lt;&gt;f_AnonymousType0`2 [System.Int32,System.String]]', but this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ViewDataDictionary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instance requires a model item of type 'System.Collections.Generic.IEnumberable`1 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BookList.Models.Author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]'.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149AE-593E-4E2B-80F2-FAE7EFBC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9FB32-C89F-4A5D-833F-4596B1A4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2319D-10E0-4D2E-930E-547892E9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0885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4FC2-5844-4875-A816-58D3D679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create a projection with a concrete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1B79C-F8DC-45DA-8EEA-617F21A80C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concrete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DropdownDTO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Value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Text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authors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context.Authors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.Select(a =&gt;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DropdownDTO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Value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a.AuthorId.ToString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Text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a.FirstName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 '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a.LastName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61AD4-4B0D-41C7-8C9C-DD588607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A892-76F9-46E4-B4BC-7F2B6270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F5E11-0019-423E-87B5-E4941E28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86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0F3A-FC24-4BE0-8D90-3F7A9BB7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includes related 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B29CC-C626-461F-AA75-62CCB7F821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techniques for getting a Book and its related Genre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context.Books.Include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b.Genre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context.Books.Include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("Genre").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techniques for getting a Book and related Authors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context.Books.Include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b.BookAuthors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ThenInclude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ba.Author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context.Books.Include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BookAuthors.Author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44302-CFF3-4F29-804F-792F7697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457FE-E15F-4BE7-9DF2-F607EA4A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D57AC-88FA-461A-B0E4-E323CA21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241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9575-6AB3-4E49-9020-A3C66596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Three methods of the </a:t>
            </a:r>
            <a:r>
              <a:rPr lang="en-US" dirty="0" err="1"/>
              <a:t>DbSet</a:t>
            </a:r>
            <a:r>
              <a:rPr lang="en-US" dirty="0"/>
              <a:t>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36A71-467C-4271-B8A7-8CC7A438A1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Update(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Remove(</a:t>
            </a:r>
            <a:r>
              <a:rPr lang="en-US" sz="1600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8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method of the </a:t>
            </a:r>
            <a:r>
              <a:rPr lang="en-US" sz="28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DbContext</a:t>
            </a:r>
            <a:r>
              <a:rPr lang="en-US" sz="28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SaveChanges</a:t>
            </a: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BE94-09CD-4BA1-B649-00AC7469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6CE27-B50C-4806-8932-6757E53E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61855-B923-4A7F-B243-9D1D1E9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8230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BA36-2019-4933-B40F-A5B71AED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adds a new 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8A275-6FFA-42AE-92F6-B9DBD9D648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Add(Book book)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context.Books.Add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("List", "Book");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3757-B2DB-465B-B673-A0AE65D8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83DB-8A29-46ED-B0FF-57A0F457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5726-8A9E-4EB4-B491-35034140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75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980F-C264-4B42-9AEE-51839113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Code that updates an existing entity </a:t>
            </a:r>
            <a:br>
              <a:rPr lang="en-US" dirty="0"/>
            </a:br>
            <a:r>
              <a:rPr lang="en-US" dirty="0"/>
              <a:t>in a disconnected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A548-1427-4FFE-9EBE-F7A31E5118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Edit(Book book)  // Book object is disconnected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context.Books.Update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(book);       // call to Update() required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("List", "Book");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67AA-7B32-4841-B55F-16EBCE34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6758-24D1-4C99-9C11-30F5BE9E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59DA0-B70C-42B6-87B8-014F7B65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161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3DA0-C5E8-496B-80B3-F7582895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Code that updates an existing entity </a:t>
            </a:r>
            <a:br>
              <a:rPr lang="en-US" dirty="0"/>
            </a:br>
            <a:r>
              <a:rPr lang="en-US" dirty="0"/>
              <a:t>in a connected scenario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4DF6E-DBCD-4A8E-9745-C8E2B9FB5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Edit(int id, double price)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Book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 // Book object is connected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price;            // call to Update() not required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("List", "Book");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91CC0-B58D-474E-B974-1F96D3C5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82F7-094D-41FB-95DF-6E957463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55EDF-BC9B-4D5D-B7CD-C4F5D00D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0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42E3-2487-4C14-8286-450C284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conventions for configuration in EF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54FB7-B86D-44C9-81A9-C009706DA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property named Id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ClassNameId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the primary key. If the property is of the int type, the key is an identity column and its value is generated automatically by the database.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string property has a database type of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nvarchar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(max) and is nullable.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int or double property is not nullable.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F66D9-E919-45A6-B3E0-4F7C8434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20CA0-381F-4148-B591-D429B5BF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1EFE2-3C37-422B-A3BD-4F8169E1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2187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F1F1-8F50-4F01-82D8-881858A8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deletes an 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2FD6-E05C-48B6-86C3-2477BBA9E1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Delete(Book book)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context.Books.Remove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// related data deleted if cascade delete 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("List", "Book");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B50A0-4FF1-483E-AFF9-AF4F6D4BC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C5C4A-3680-4C47-96ED-16314924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0044-C704-4391-A10B-2222C255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622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5596B9-8A05-4273-A4B6-582A12EE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configure a </a:t>
            </a:r>
            <a:r>
              <a:rPr lang="en-US" dirty="0" err="1"/>
              <a:t>rowversion</a:t>
            </a:r>
            <a:r>
              <a:rPr lang="en-US" dirty="0"/>
              <a:t> property </a:t>
            </a:r>
            <a:br>
              <a:rPr lang="en-US" dirty="0"/>
            </a:br>
            <a:r>
              <a:rPr lang="en-US" dirty="0"/>
              <a:t>with attributes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3FEDAB-49C2-4F05-80F9-861A9A44D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Title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double Price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[Timestamp]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byte[]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3532-F600-4651-BF42-AF293160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05EAC-DCBE-4EB4-91BC-1D1EA36C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442C-E46C-4042-89CB-D97BBCEB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5456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A5FD-F9FC-4876-9A30-83F39A9D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configure a </a:t>
            </a:r>
            <a:r>
              <a:rPr lang="en-US" dirty="0" err="1"/>
              <a:t>rowversion</a:t>
            </a:r>
            <a:r>
              <a:rPr lang="en-US" dirty="0"/>
              <a:t> property </a:t>
            </a:r>
            <a:br>
              <a:rPr lang="en-US" dirty="0"/>
            </a:br>
            <a:r>
              <a:rPr lang="en-US" dirty="0"/>
              <a:t>with the Fluent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967D1-6036-4C24-94CE-DD9CAF44E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 override void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OnModelCreating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modelBuilder.Entity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.Property(b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b.RowVersion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IsRowVersion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8D12B-556A-449C-8DA6-94DBD233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90449-481A-42FA-A2BC-A972E4FE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B6DC-5123-4B4A-A847-BCCD2D87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9661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0E01-474E-490D-A21A-D6DADE44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simulate a concurrency conflict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ED0C0-B709-459B-A710-FA5A90815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(1);        // get book from database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book.Price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14.99;                      // change price in memory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context.Database.ExecuteSqlRaw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         // change price in database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"UPDATE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dbo.Books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SET Price = Price + 1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AB2C0-4C66-4584-A9CF-AE523FF4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AEC8-FBB9-4933-B26F-E61E47C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5D532-4DC8-4BD3-BC09-8FC11783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552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682E-BED9-4648-9E37-A54D67B1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action method that handles </a:t>
            </a:r>
            <a:br>
              <a:rPr lang="en-US" dirty="0"/>
            </a:br>
            <a:r>
              <a:rPr lang="en-US" dirty="0"/>
              <a:t>a concurrency conflict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A2B10-D80F-4EAD-8A9C-0F1D07497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Edit(Book book)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context.Books.Update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simulate the row being changed after retrieval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// and before save to test a concurrency conflict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try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RedirectToAction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("Index");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catch 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DbUpdateConcurrencyException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entry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.Single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var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dbValues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GetDatabaseValues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dbValues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("", "Unable to save -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+ "this book was deleted by another user.");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F3DF-A201-496F-9E5C-A34A20D4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8DDCF-E43B-4003-863D-F4E12AE9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02FF1-6C06-4EC2-8535-76A34CF2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603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6435-AAAB-4CCA-878E-925ED3AC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An action method that handles </a:t>
            </a:r>
            <a:br>
              <a:rPr lang="en-US" dirty="0"/>
            </a:br>
            <a:r>
              <a:rPr lang="en-US" dirty="0"/>
              <a:t>a concurrency conflict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F7E26-BD21-4B03-8599-7B560B2A35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12240"/>
            <a:ext cx="75438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else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("", "Unable to save -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+ "this book was modified by another user.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+ "The current database values are displayed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+ "below. Please edit as needed and click Save, "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+ "or click Cancel.");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var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dbBook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(Book)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dbValues.ToObject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dbBook.Title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ModelState.AddModelError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("Title",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$"Current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value: {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dbBook.Title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// check rest of properties for equality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View(book);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{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View(book);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9138D-4529-4549-A700-50092D74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B148D-E9B6-4ADB-8973-23ACC598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1E60E-207B-4DB0-8A01-595BA8F1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5200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746A-52C6-4518-8902-D3062177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code in the Edit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EA178-88E5-4299-BF14-6903A8CA46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@* both primary key and row version value needed for edit *@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asp-for="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 type="hidden" asp-for="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RowVersion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&lt;button type="submit" class="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"&gt;Submit&lt;/button&gt;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ED5E-CE83-4BCF-9678-1511987B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9732-5CD7-4857-AF0A-0C5D2EF5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DE1B2-2DA7-4398-B9E8-024A5D1C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159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43F6-434A-4ECD-B272-FDB17A4F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class that adds an extension method </a:t>
            </a:r>
            <a:br>
              <a:rPr lang="en-US" dirty="0"/>
            </a:br>
            <a:r>
              <a:rPr lang="en-US" dirty="0"/>
              <a:t>to the </a:t>
            </a:r>
            <a:r>
              <a:rPr lang="en-US" dirty="0" err="1"/>
              <a:t>IQueryable</a:t>
            </a:r>
            <a:r>
              <a:rPr lang="en-US" dirty="0"/>
              <a:t>&lt;T&gt;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CBB84-75B3-48C1-9DB6-4A8DA115ED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QueryExtensions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static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this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query,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.Skip((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- 1)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.Take(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85BA-9F47-4DE0-8484-C7382BD2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79FC-1749-46B5-A125-97583C63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F3FE1-C3E1-4777-AB02-20D33434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318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0DED-7619-4ED1-A841-F0D610C0E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data access class with a method </a:t>
            </a:r>
            <a:br>
              <a:rPr lang="en-US" dirty="0"/>
            </a:br>
            <a:r>
              <a:rPr lang="en-US" dirty="0"/>
              <a:t>that accepts LINQ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752E0-F41D-42C9-AAF9-7304191546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99540"/>
            <a:ext cx="73914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System.Linq.Expressions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Data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Data(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context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GetPageOfBooks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GetSortedFilteredBooks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Expression&lt;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&lt;Book, bool&gt;&gt;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where,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Expression&lt;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&lt;Book, Object&gt;&gt;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.Where(where)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1061D-E607-4B25-A36A-354A61BE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A313-60BD-4B92-A661-A3980E0B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8BB1-EE48-45CC-A36F-0360DBCD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358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E7B3-D242-4671-A780-D4EB2396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creates a data access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76D30-7C8E-4B21-998B-5E0B5BB611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data = new Data(context);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passes a lambda expression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data access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data.GetSortedFilteredBooks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=&gt;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=&gt;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uses named arguments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easier understanding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data.GetSortedFilteredBooks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where: 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b.Price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2FDA2-47BA-40DA-A198-1AEBD394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5394-2826-4A4F-889C-E4F3565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A9B7-0D85-4008-B2F2-E0F8441C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4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1F04-619D-41F3-B54B-2DA36FE0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set an identity primary key by convention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D33E9-E5ED-44A5-A9D1-B17B8BF8A2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7C5E7-4272-4DAE-9A03-05E7461B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C74F4-429F-4C7D-8302-B9398BD5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F39D-63AF-4626-966B-870C5306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705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9A5F-0B60-4F42-8624-5C02E319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generic query options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57142-14D1-456B-B263-527BCE226C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System.Linq.Expressions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public properties for sorting, filtering, and paging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Expression&lt;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&lt;T, Object&gt;&gt;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Expression&lt;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&lt;T, bool&gt;&gt; Where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int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public write-only property for includes private string array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string[] includes;   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Includes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set =&gt; includes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value.Replace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", "").Split(',');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public method returns includes array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string[]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GetIncludes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includes ?? new string[0];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read-only properties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Where != null;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null;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bool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HasPaging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&amp;&amp;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02149-8A4C-4FD9-939B-EBF32873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B4E8-2D69-4ABD-AB45-567380EF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C5F0F-4B4C-4CF1-A574-4ECB1CDF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999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447F-8E51-4508-A5FD-50CAD17B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data access class with a method </a:t>
            </a:r>
            <a:br>
              <a:rPr lang="en-US" dirty="0"/>
            </a:br>
            <a:r>
              <a:rPr lang="en-US" dirty="0"/>
              <a:t>that uses the options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FC7F8-4499-4A83-92BD-349D54D1D8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Data(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context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GetBooks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context.Books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(string include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options.GetIncludes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query.Include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(include);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options.HasPaging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query.PageBy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options.PageSize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43278-7D8E-4D3D-AF92-A5C0986A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26C05-466E-464C-BF99-28238136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A99DA-990C-43E4-952A-0FBA53C7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834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7423-B9E5-495A-B78A-277FEAA9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the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14F5A-D04A-4693-85A5-3C2346480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 books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data.GetBooks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&lt;Book&gt;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BookAuthors.Author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Genre",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b =&gt;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C85F-B1BA-4F5A-A5BA-EC2D8191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B3E46-82D9-4473-B242-48DF0E43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1FC2-54F1-4909-817B-E7E99487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0874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38AD-8697-4D79-BE49-43FD1A3C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generic </a:t>
            </a:r>
            <a:r>
              <a:rPr lang="en-US" dirty="0" err="1"/>
              <a:t>IRepository</a:t>
            </a:r>
            <a:r>
              <a:rPr lang="en-US" dirty="0"/>
              <a:t>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50858-588E-49A9-8DB8-7DAB0D915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where T : class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options);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entity);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entity);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entity);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53BC-9F73-4AD1-8780-EF064E55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D5A6B-E108-43FA-ACA1-97C4201E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CFC7-F3B3-4EE9-9BC6-775EEE31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8853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069E-526B-4EF2-8723-36A636FB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generic Repository class </a:t>
            </a:r>
            <a:br>
              <a:rPr lang="en-US" dirty="0"/>
            </a:br>
            <a:r>
              <a:rPr lang="en-US" dirty="0"/>
              <a:t>that implements </a:t>
            </a:r>
            <a:r>
              <a:rPr lang="en-US" dirty="0" err="1"/>
              <a:t>IRepository</a:t>
            </a:r>
            <a:r>
              <a:rPr lang="en-US" dirty="0"/>
              <a:t>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D413-DC6D-4217-9A04-938A26A6BC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Repository&lt;T&gt; :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IRepository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where T : class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protected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Repository(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context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options)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IQueryable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&lt;T&gt;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(string include in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options.GetIncludes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query.Include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(include);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options.Where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35C9-C8F2-4866-A318-E6622CFD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0BDA-950A-451F-8AF7-03633979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9BF2-2D94-4909-A2B7-39038995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6498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5FB2-9C35-4F18-9065-F68EC069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generic Repository class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39515-D96E-4605-A1AE-F80B6538A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options.HasPaging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query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query.PageBy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options.PageNumber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options.PageSize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query.ToList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T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 id)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dbset.Find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entity)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dbset.Add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(entity);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entity)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dbset.Update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(entity);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 entity)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dbset.Remove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(entity);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virtual void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318E-D3AF-475B-9AFF-239D8571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617F0-B4CF-47A3-8544-39E9EA2B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A8C8-661D-490F-8AA6-B458885E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8105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EABB-D6ED-4B3B-9030-E9FC6652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controller that uses the generic </a:t>
            </a:r>
            <a:br>
              <a:rPr lang="en-US" dirty="0"/>
            </a:br>
            <a:r>
              <a:rPr lang="en-US" dirty="0"/>
              <a:t>Repository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C884-1E2C-4DD0-A484-AA6419823F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Repository&lt;Author&gt; data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AuthorController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data = new Repository&lt;Author&gt;(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ViewResult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Index()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authors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data.List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&lt;Author&gt;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a =&gt;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a.FirstName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View(authors);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94660-E474-4831-8D85-2D56B8EA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FF2D-E004-4ED3-952C-A71D035D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3AF3-2AD5-45DA-B1EA-DAC4FCC4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081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9E87-2C2E-41F4-8F01-C2ADA4F7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unit of work class with four repositories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2FB46-A04F-4870-86EE-B4D134F91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BookstoreUnitOfWork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IBookstoreUnitOfWork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context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BookstoreUnitOfWork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 context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Repository&lt;Book&gt;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bookData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Repository&lt;Book&gt; Books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get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if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bookData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null)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bookData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new Repository&lt;Book&gt;(context);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bookData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properties for Authors,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Genres repositories go here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DeleteCurrentBookAuthors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 book)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var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currentAuthors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BookAuthors.List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QueryOptions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Where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ba.BookId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book.BookId</a:t>
            </a:r>
            <a:endParaRPr lang="en-US" sz="12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foreach 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currentAuthors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BookAuthors.Delete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// deletes from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05CBA-736E-4ECC-BEA9-8A3FF93B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C8938-D021-4B17-A669-F152D509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3CE2-77FF-41F4-9CD5-A3C75918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611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C823-78EC-4CFD-A999-2E1DC99E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unit of work class with four repositories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D8E65-F38B-4695-995C-69C715BC9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AddNewBookAuthors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(Book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int[]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foreach (int id in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new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book.BookId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AuthorId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id };</a:t>
            </a:r>
            <a:b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BookAuthors.Insert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  // adds to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BookAuthors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b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  <a:b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void Save() =&gt; </a:t>
            </a:r>
            <a:r>
              <a:rPr lang="en-US" sz="12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context.SaveChanges</a:t>
            </a: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A1D91-48CD-4ACA-8B36-6309D762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1EB2-8ADB-4080-B870-FAEA79F9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67795-1BEA-4709-A235-D336F2CD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456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09E9-F62B-4F22-9E91-216470D2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A controller that uses the unit of work class </a:t>
            </a:r>
            <a:br>
              <a:rPr lang="en-US" dirty="0"/>
            </a:br>
            <a:r>
              <a:rPr lang="en-US" dirty="0"/>
              <a:t>to update a 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94CDE-CAEB-4740-83AE-E55B758BC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Controller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BookstoreUnitOfWork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{ get; set;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BookController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BookstoreContext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data = new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BookstoreUnitOfWork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HttpPost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IActionResult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BookViewModel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ModelState.IsValid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data.DeleteCurrentBookAuthors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vm.Book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data.AddNewBookAuthors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vm.Book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vm.SelectedAuthors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data.Books.Update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vm.Book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data.Save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E9144-6464-4A67-BA77-C2DE71FC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B5B35-48A0-4A1C-A381-09192BAA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F5DB0-11FB-4DDE-ABE8-E8F4ABF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8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650F-96B5-4C89-8A1D-A19366C5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Some of the data attributes for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66F2B-9538-482D-B41C-030FA3A5E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NotMapped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"/>
                <a:ea typeface="Times New Roman" panose="02020603050405020304" pitchFamily="18" charset="0"/>
                <a:cs typeface="Times New Roman" panose="02020603050405020304" pitchFamily="18" charset="0"/>
              </a:rPr>
              <a:t>DatabaseGenerated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adjust the default configuration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System.ComponentModel.DataAnnotations.Schema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class Book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[Key]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ISBN { get; set; }  // primary key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[Required]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StringLength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public string Title { get; set; } // not nullable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2F609-4189-406B-BF0C-0CC3A7B9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ASP.NET Core MVC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0820-D1F7-4C55-ABCF-C7B53211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2020,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0A4A-8C1A-4973-A1BA-7D0557DC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2395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156</TotalTime>
  <Words>9119</Words>
  <Application>Microsoft Office PowerPoint</Application>
  <PresentationFormat>On-screen Show (4:3)</PresentationFormat>
  <Paragraphs>1446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6" baseType="lpstr">
      <vt:lpstr>Arial</vt:lpstr>
      <vt:lpstr>Arial Narrow</vt:lpstr>
      <vt:lpstr>Courier</vt:lpstr>
      <vt:lpstr>Courier New</vt:lpstr>
      <vt:lpstr>Symbol</vt:lpstr>
      <vt:lpstr>Times New Roman</vt:lpstr>
      <vt:lpstr>Master slides_with_titles_logo</vt:lpstr>
      <vt:lpstr>Chapter 12</vt:lpstr>
      <vt:lpstr>Objectives (part 1)</vt:lpstr>
      <vt:lpstr>Objectives (part 2)</vt:lpstr>
      <vt:lpstr>Objectives (part 3)</vt:lpstr>
      <vt:lpstr>A Book entity class</vt:lpstr>
      <vt:lpstr>A BookstoreContext class</vt:lpstr>
      <vt:lpstr>Some conventions for configuration in EF Core</vt:lpstr>
      <vt:lpstr>How to set an identity primary key by convention</vt:lpstr>
      <vt:lpstr>Some of the data attributes for configuration</vt:lpstr>
      <vt:lpstr>Some of the Fluent API methods for configuration</vt:lpstr>
      <vt:lpstr>Code that configures the Book entity  in the OnModelCreating() method</vt:lpstr>
      <vt:lpstr>A separate configuration class for the Book entity</vt:lpstr>
      <vt:lpstr>Code that applies the configuration class  in the OnModelCreating() method</vt:lpstr>
      <vt:lpstr>How to open the NuGet PMC window</vt:lpstr>
      <vt:lpstr>Some of the PowerShell EF commands</vt:lpstr>
      <vt:lpstr>Parameters for the Add-Migration command</vt:lpstr>
      <vt:lpstr>How to create and then update a database (part 1)</vt:lpstr>
      <vt:lpstr>How to create and then update a database (part 2)</vt:lpstr>
      <vt:lpstr>The Migrations folder after these steps</vt:lpstr>
      <vt:lpstr>How to revert one or more migrations</vt:lpstr>
      <vt:lpstr>How to revert all the migrations</vt:lpstr>
      <vt:lpstr>Two entities that have a one-to-many relationship</vt:lpstr>
      <vt:lpstr>Three types of relationships between entities</vt:lpstr>
      <vt:lpstr>Two attributes for configuring relationships</vt:lpstr>
      <vt:lpstr>The Has/With configuration pattern  in the Fluent API</vt:lpstr>
      <vt:lpstr>How to configure a one-to-many relationship  by convention</vt:lpstr>
      <vt:lpstr>How to fully define the one-to-many relationship by convention (recommended)</vt:lpstr>
      <vt:lpstr>How to configure a one-to-many relationship  with attributes</vt:lpstr>
      <vt:lpstr>How to configure a one-to-many relationship  with the Fluent API</vt:lpstr>
      <vt:lpstr>How to configure a one-to-one relationship  by convention</vt:lpstr>
      <vt:lpstr>How to configure a one-to-one relationship  with attributes</vt:lpstr>
      <vt:lpstr>How to configure a one-to-one relationship  with the Fluent API</vt:lpstr>
      <vt:lpstr>How to configure a one-to-one relationship  within a single table</vt:lpstr>
      <vt:lpstr>The entities to be linked  in a many-to-many relationship</vt:lpstr>
      <vt:lpstr>The linking entity</vt:lpstr>
      <vt:lpstr>How to configure a many-to-many relationship with the Fluent API</vt:lpstr>
      <vt:lpstr>The values of the DeleteBehavior enum</vt:lpstr>
      <vt:lpstr>The Author class</vt:lpstr>
      <vt:lpstr>The Book class</vt:lpstr>
      <vt:lpstr>The BookAuthor class</vt:lpstr>
      <vt:lpstr>The Genre class</vt:lpstr>
      <vt:lpstr>The BookstoreContext class (part 1)</vt:lpstr>
      <vt:lpstr>The BookstoreContext class (part 2)</vt:lpstr>
      <vt:lpstr>The SeedAuthors class</vt:lpstr>
      <vt:lpstr>The SeedBooks class</vt:lpstr>
      <vt:lpstr>The SeedBookAuthors class</vt:lpstr>
      <vt:lpstr>The SeedGenres class</vt:lpstr>
      <vt:lpstr>Parameters for the Scaffold-DbContext command</vt:lpstr>
      <vt:lpstr>A connection string in the appsettings.json file</vt:lpstr>
      <vt:lpstr>A -Connection parameter with a string literal</vt:lpstr>
      <vt:lpstr>The generated files in the Models\DataLayer folder</vt:lpstr>
      <vt:lpstr>The OnConfiguring() method  in the generated context class</vt:lpstr>
      <vt:lpstr>The Startup.cs file that injects the DB context  into the app</vt:lpstr>
      <vt:lpstr>The cleaned up OnConfiguring() method</vt:lpstr>
      <vt:lpstr>A partial class generated by EF Database First</vt:lpstr>
      <vt:lpstr>A partial class that adds a metadata class  and a read-only property</vt:lpstr>
      <vt:lpstr>A metadata class that adds validation attributes</vt:lpstr>
      <vt:lpstr>The context class used in the following examples</vt:lpstr>
      <vt:lpstr>Code that sorts the results</vt:lpstr>
      <vt:lpstr>Code that filters the results (part 1)</vt:lpstr>
      <vt:lpstr>Code that filters the results (part 2)</vt:lpstr>
      <vt:lpstr>Code that gets a subset of results</vt:lpstr>
      <vt:lpstr>How to create a projection  with an anonymous type</vt:lpstr>
      <vt:lpstr>How to create a projection with a concrete type</vt:lpstr>
      <vt:lpstr>Code that includes related entities</vt:lpstr>
      <vt:lpstr>Three methods of the DbSet class</vt:lpstr>
      <vt:lpstr>Code that adds a new entity</vt:lpstr>
      <vt:lpstr>Code that updates an existing entity  in a disconnected scenario</vt:lpstr>
      <vt:lpstr>Code that updates an existing entity  in a connected scenario</vt:lpstr>
      <vt:lpstr>Code that deletes an entity</vt:lpstr>
      <vt:lpstr>How to configure a rowversion property  with attributes</vt:lpstr>
      <vt:lpstr>How to configure a rowversion property  with the Fluent API</vt:lpstr>
      <vt:lpstr>How to simulate a concurrency conflict</vt:lpstr>
      <vt:lpstr>An action method that handles  a concurrency conflict (part 1)</vt:lpstr>
      <vt:lpstr>An action method that handles  a concurrency conflict (part 2)</vt:lpstr>
      <vt:lpstr>Some of the code in the Edit view</vt:lpstr>
      <vt:lpstr>A class that adds an extension method  to the IQueryable&lt;T&gt; interface</vt:lpstr>
      <vt:lpstr>A data access class with a method  that accepts LINQ expressions</vt:lpstr>
      <vt:lpstr>Code that creates a data access object</vt:lpstr>
      <vt:lpstr>A generic query options class</vt:lpstr>
      <vt:lpstr>A data access class with a method  that uses the options class</vt:lpstr>
      <vt:lpstr>Code that uses the method</vt:lpstr>
      <vt:lpstr>The generic IRepository interface</vt:lpstr>
      <vt:lpstr>A generic Repository class  that implements IRepository (part 1)</vt:lpstr>
      <vt:lpstr>A generic Repository class (part 2)</vt:lpstr>
      <vt:lpstr>A controller that uses the generic  Repository class</vt:lpstr>
      <vt:lpstr>A unit of work class with four repositories (part 1)</vt:lpstr>
      <vt:lpstr>A unit of work class with four repositories (part 2)</vt:lpstr>
      <vt:lpstr>A controller that uses the unit of work class  to update a book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Judy Taylor</cp:lastModifiedBy>
  <cp:revision>22</cp:revision>
  <cp:lastPrinted>2016-01-14T23:03:16Z</cp:lastPrinted>
  <dcterms:created xsi:type="dcterms:W3CDTF">2019-12-18T17:03:06Z</dcterms:created>
  <dcterms:modified xsi:type="dcterms:W3CDTF">2020-01-06T22:03:42Z</dcterms:modified>
</cp:coreProperties>
</file>