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76"/>
  </p:notesMasterIdLst>
  <p:handoutMasterIdLst>
    <p:handoutMasterId r:id="rId7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6433" autoAdjust="0"/>
  </p:normalViewPr>
  <p:slideViewPr>
    <p:cSldViewPr>
      <p:cViewPr varScale="1">
        <p:scale>
          <a:sx n="71" d="100"/>
          <a:sy n="71" d="100"/>
        </p:scale>
        <p:origin x="149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1/6/2020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7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0" r:id="rId5"/>
    <p:sldLayoutId id="2147483683" r:id="rId6"/>
    <p:sldLayoutId id="2147483681" r:id="rId7"/>
    <p:sldLayoutId id="2147483674" r:id="rId8"/>
    <p:sldLayoutId id="2147483676" r:id="rId9"/>
    <p:sldLayoutId id="2147483675" r:id="rId10"/>
    <p:sldLayoutId id="2147483684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/>
              <a:t>Chapter 13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bookstore website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1362A-9007-4F56-B8AC-7C694B48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0C4E-FB2D-4B3C-BF25-E80DEEC6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Admin area folder and its subfolders</a:t>
            </a:r>
          </a:p>
        </p:txBody>
      </p:sp>
      <p:pic>
        <p:nvPicPr>
          <p:cNvPr id="7" name="Content Placeholder 6" descr="Refer to page 503 in textbook ">
            <a:extLst>
              <a:ext uri="{FF2B5EF4-FFF2-40B4-BE49-F238E27FC236}">
                <a16:creationId xmlns:a16="http://schemas.microsoft.com/office/drawing/2014/main" id="{367CAA56-CBB9-46ED-8AF9-462208D937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06556"/>
            <a:ext cx="264818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F6C30-5D9B-489B-AEAE-01DC7967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D959A-84AC-4D53-952D-F51944E6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9EF4B-BDA2-484E-AA96-94D021F2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22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7A91-7D52-4D92-A10D-941CAB41E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Extension methods for the </a:t>
            </a:r>
            <a:r>
              <a:rPr lang="en-US" dirty="0" err="1"/>
              <a:t>ISession</a:t>
            </a:r>
            <a:r>
              <a:rPr lang="en-US" dirty="0"/>
              <a:t>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928E4-8E47-4601-BE48-89271D91C9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Microsoft.AspNetCore.Http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Newtonsoft.Json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SessionExtensions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SetObject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&lt;T&gt;(this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session,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key, T value) =&gt;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JsonConvert.SerializeObject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GetObject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&lt;T&gt;(this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session,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key)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value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value == null ? default(T) :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JsonConvert.DeserializeObject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&lt;T&gt;(value);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E1253-4F80-481D-A532-6D93AA02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9181A-1739-442B-85D3-514B0399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E3B34-EC68-4C20-8BD7-0D90DB03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6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DE03-4D2E-456F-AC60-1FF60F82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Extension methods for the String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DDECD-DD9D-447E-BE38-FB471FBBA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87288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StringExtensions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string Slug(this string 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sb = new StringBuilder();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(char c in 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(!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char.IsPunctuation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(c) || c == '-')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sb.Append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sb.ToString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().Replace(' ', '-').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EqualsNoCase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(this string s,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tocompare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s?.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tocompare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(this string 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int.TryParse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(s, out int 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string Capitalize(this string s)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s?.Substring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1)?.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s?.Substring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E69C-0F23-46CD-A61E-F7F65491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52EE5-AA82-4B94-AA25-E35FE70D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49D46-CCA3-4457-A6FD-1A69588F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09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F8FE-C664-4DB5-A306-B15E368A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generic </a:t>
            </a:r>
            <a:r>
              <a:rPr lang="en-US" dirty="0" err="1"/>
              <a:t>QueryOptions</a:t>
            </a:r>
            <a:r>
              <a:rPr lang="en-US" dirty="0"/>
              <a:t> class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AECDF-2835-4F04-A743-600011C2C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Expression&lt;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&lt;T, Object&gt;&gt;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OrderByDirection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  // default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string[] includes;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Includes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set =&gt; includes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value.Replace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", "").Split(',');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string[]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GetIncludes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 includes ?? new string[0];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WhereClauses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WhereClauses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Expression&lt;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&lt;T, bool&gt;&gt;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set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WhereClauses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WhereClauses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WhereClauses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WhereClauses.Add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3E853-C1EF-47C5-877A-075BE046A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50C38-B670-464D-BC3A-4EFEA531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0F91F-CAF6-497C-87DE-D03B6E47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44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514A-D5F7-44AF-807D-48DBE189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generic </a:t>
            </a:r>
            <a:r>
              <a:rPr lang="en-US" dirty="0" err="1"/>
              <a:t>QueryOptions</a:t>
            </a:r>
            <a:r>
              <a:rPr lang="en-US" dirty="0"/>
              <a:t> class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8A3E7-30CE-4C40-AB11-1B485D1CCA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HasWhere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WhereClauses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HasOrderBy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HasPaging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 &amp;&amp;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WhereClauses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: List&lt;Expression&lt;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&lt;T, bool&gt;&gt;&gt; {}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6F00C-FE3B-4D4D-BCB4-E5338DE1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1B546-CD3E-4A27-9795-35413173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1FDE5-A567-4BE8-B2BD-233B31BD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45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F723-6651-474C-9183-84FE43BC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generic Repository class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C1706-BB38-4A66-8352-4F465BB92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Repository&lt;T&gt; :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where T : class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protected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Repository(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context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context.Set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int? count;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int Count =&gt; count ?? 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dbset.Count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List(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options)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IQueryable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query = 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BuildQuery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(options);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query.ToList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T Get(int id) =&gt;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dbset.Find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T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Get(string id)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dbset.Find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T Get(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options)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IQueryable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query = 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BuildQuery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(options);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query.FirstOrDefault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void Insert(T entity) =&gt;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dbset.Add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(entity);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void Update(T entity) =&gt;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dbset.Update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(entity);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void Delete(T entity) =&gt;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dbset.Remove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(entity);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void Save() =&gt;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3602B-F505-44F1-9474-C42FEC97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204A5-F2BD-448A-8320-466EB823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6DA8B-37E8-4A55-8851-9E626317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1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734B-BB8C-4D6D-A7D1-9AA48406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generic Repository class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138B2-B072-49B5-B239-ADD843E37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IQueryable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BuildQuery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options)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IQueryable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query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(string include in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options.GetIncludes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query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query.Include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(include);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options.HasWhere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(var clause in 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options.WhereClauses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 = 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query.Where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(clause);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 = 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query.Count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// get filtered count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options.HasOrderBy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options.OrderByDirection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query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query.OrderBy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options.OrderBy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query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query.OrderByDescending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options.OrderBy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options.HasPaging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query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query.PageBy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options.PageNumber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options.PageSize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query;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AB523-2B7B-494F-B696-EB994807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EEFFB-7BFD-4D40-95BC-90C4E645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63236-CA8A-41D7-AF07-47CB1D68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51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903E-CEDF-485E-A75F-1EDC6B2FD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Page 3 of the Author Catalog sorted by last name in descending order</a:t>
            </a:r>
          </a:p>
        </p:txBody>
      </p:sp>
      <p:pic>
        <p:nvPicPr>
          <p:cNvPr id="7" name="Content Placeholder 6" descr="Refer to page 511 in textbook ">
            <a:extLst>
              <a:ext uri="{FF2B5EF4-FFF2-40B4-BE49-F238E27FC236}">
                <a16:creationId xmlns:a16="http://schemas.microsoft.com/office/drawing/2014/main" id="{3AF95132-31AF-4F1B-A131-97F8397CD66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53033" y="1488667"/>
            <a:ext cx="6306179" cy="44549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DF457-64F6-4CF1-864E-85DEA522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95105-4368-4613-9F81-471E812B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CEC96-B315-493F-931A-68CE9FAC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951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F677-E0BC-4B65-A8B2-BBE31EF5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URL for the Author Catalog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242DB-289F-49E9-9CF2-9D01D810A0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https://localhost:5001/author/list/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page/3/size/4/sort/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/desc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custom route in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Startup.cs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name: "",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pattern: "{controller}/{action}/page/{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}/size/{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sort/{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sortfield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}/{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sortdirection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5D5ED-6157-465A-A135-9234B1E38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0B705-690C-442A-880F-F8810228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8E740-B777-45A2-AD7D-C94B14B4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7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B83106-CEC6-468B-A148-2F312BC8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GridDTO</a:t>
            </a:r>
            <a:r>
              <a:rPr lang="en-US" dirty="0"/>
              <a:t> class with some default paging </a:t>
            </a:r>
            <a:br>
              <a:rPr lang="en-US" dirty="0"/>
            </a:br>
            <a:r>
              <a:rPr lang="en-US" dirty="0"/>
              <a:t>and sorting values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B495C9-7752-4A8B-AE1A-488730BA51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GridDTO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4;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SortField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SortDirection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0D246-94D7-4EB2-9059-9719E1B5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9E7F7-C640-4674-BA8C-84C040F1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407E7-92E1-4E07-98A4-98F60CA5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F4D3-F467-4D6D-96BD-30FFF9EF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EDF1C-DEC9-428A-B65A-61A85EC15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any of the techniques presented in the Bookstore website.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why it’s generally considered a good practice to have a “fat” model and “skinny” controllers.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Author Catalog page provides for paging and sorting.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Book Catalog page provides for paging, sorting, and filtering.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Cart page uses session state and cookies to store its data.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Manage Books tab of the Admin page provides a feature for searching for books that’s also used by the Manage Genres tab.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71EEE-AD68-4B1C-8C30-E36E6E88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84BA6-F21F-4D2C-B430-87FABDC2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9C5D7-9786-4324-8B17-27813437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215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7B55-9CDF-4B3C-8514-CD2D1682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RouteDictionary</a:t>
            </a:r>
            <a:r>
              <a:rPr lang="en-US" dirty="0"/>
              <a:t> class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23C7B-39FD-4334-B7D7-A4CF2DE0A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RouteDictionary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Dictionary&lt;string, string&gt;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get =&gt; Get(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GridDTO.PageNumber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set =&gt; this[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GridDTO.PageNumber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value.ToString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get =&gt; Get(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GridDTO.PageSize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set =&gt; this[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GridDTO.PageSize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value.ToString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SortField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get =&gt; Get(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GridDTO.SortField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set =&gt; this[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GridDTO.SortField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 = value;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SortDirection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get =&gt; Get(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GridDTO.SortDirection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set =&gt; this[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GridDTO.SortDirection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 = value;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C2230-FDEC-43E1-A871-96BE131E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15DE9-120C-4240-9C8E-6CB63854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EDE33-0648-4D3D-83E2-9E0061F9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123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538C-8290-4338-9AF5-F6F25447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RouteDictionary</a:t>
            </a:r>
            <a:r>
              <a:rPr lang="en-US" dirty="0"/>
              <a:t> class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389F0-B1CB-4883-8230-821672B315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13792"/>
            <a:ext cx="73914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string Get(string key)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Keys.Contains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(key) ? this[key] : null;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SetSortAndDirection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RouteDictionary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current)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this[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GridDTO.SortField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current.SortField.EqualsNoCase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&amp;&amp;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current.SortDirection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this[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GridDTO.SortDirection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 = "desc";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this[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GridDTO.SortDirection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 =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RouteDictionary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Clone()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clone =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RouteDictionary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(var key in Keys)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clone.Add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(key, this[key]);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clone;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824BF-1014-4177-B503-898DF2B0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591E3-0CCE-4508-BBB3-80C38792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26BBF-989E-462F-86AA-1A51A387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62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5F91-2860-424C-95A8-35030A98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GridBuilder</a:t>
            </a:r>
            <a:r>
              <a:rPr lang="en-US" dirty="0"/>
              <a:t> class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6F80A-ADFC-48C0-A343-7F4D493018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87288"/>
            <a:ext cx="73914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GridBuilder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const string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RouteKey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currentroute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protected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RouteDictionary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routes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session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this constructor used when just need to get route data from the session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GridBuilder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session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routes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session.GetObject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RouteDictionary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RouteKey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??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RouteDictionary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this constructor used when need to store paging-sorting route segments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GridBuilder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GridDTO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defaultSortField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session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routes = new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RouteDictionary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// clear previous route segment values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routes.PageNumber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values.PageNumber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routes.PageSize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values.PageSize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routes.SortField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values.SortField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defaultSortField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routes.SortDirection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values.SortDirection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SaveRouteSegments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88F03-AF29-43BB-83C3-AB544FEB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7052F-07A7-4928-934F-47F157FD5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B37B7-6AD2-4B06-B70D-365A3129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494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F43F-E4C0-473F-AB97-7631DC8B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GridBuilder</a:t>
            </a:r>
            <a:r>
              <a:rPr lang="en-US" dirty="0"/>
              <a:t> class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DFFA3-B305-4244-A93A-6335927017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SaveRouteSegments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session.SetObject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RouteDictionary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RouteKey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routes);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GetTotalPages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count)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size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routes.PageSize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(count + size - 1) / size;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RouteDictionary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CurrentRoute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routes;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31EDA-0D0B-4841-A626-BE31F83D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7D14-86E7-43B3-A019-3550E73B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AE178-81C4-43C7-906D-FAD3B52E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73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BB0F-4412-4C99-9204-8EC880BD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Author/List view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F599E-2940-412B-A8E2-B6F73FCA81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AuthorListViewModel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 Authors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RouteDictionary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CurrentRoute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TotalPages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805A0-A17A-43BB-885D-E536F505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6498B-15DB-4788-B5AC-5F3CFB75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71866-AD7E-44AF-9A64-D2050915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642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4A6F-2293-433F-9584-B106BB03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Author controller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62F03-2DA5-4FD4-A5E8-61455EEE9E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Repository&lt;Author&gt; data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data = new Repository&lt;Author&gt;(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("List");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GridDTO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object, load route segment values,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store in session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defaultSort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Author.FirstName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builder = new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defaultSort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create options for querying authors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options =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Includes =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BookAuthors.Book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builder.CurrentRoute.PageNumber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builder.CurrentRoute.PageSize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OrderByDirection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builder.CurrentRoute.SortDirection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BE45B-2292-4A18-85FB-1C2F951D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A415B-1EC1-456A-B6EF-CF557854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34C46-BC65-4856-84E2-B319FE2F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60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636C-8187-4798-81E8-59BC751B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Author controller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AB988-087E-4EFB-B0FB-C215A230A5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depends on value of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SortField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route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builder.CurrentRoute.SortField.EqualsNoCase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defaultSort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options.OrderBy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a.FirstName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options.OrderBy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a.LastName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AuthorListViewModel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Authors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(options),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builder.CurrentRoute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TotalPages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builder.GetTotalPages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data.Count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Details(int id) {...}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58890-BCC2-4E96-83B1-63DE5D82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D105F-8D34-415B-A8C7-F8FB0B8B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662F8-D746-4FA5-BC08-F962E25F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751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B214-7D72-434B-9999-BB000CB7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Author/List view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69B04-FBE7-41C4-AA36-4BEEB79D5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87288"/>
            <a:ext cx="73914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AuthorListViewModel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["Title"] = " | Author Catalog";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RouteDictionary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current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RouteDictionary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routes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CurrentRoute.Clone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&lt;h1&gt;Author Catalog&lt;/h1&gt;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&lt;table class="table table-bordered table-striped table-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-dark"&gt;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@{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routes.SetSortAndDirection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Author.FirstName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current);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&lt;a asp-action="List"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asp-all-route-data="@routes"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class="text-white"&gt;First Name&lt;/a&gt;&lt;/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@{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routes.SetSortAndDirection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Author.LastName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current);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&lt;a asp-action="List"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asp-all-route-data="@routes"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class="text-white"&gt;Last Name&lt;/a&gt;&lt;/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&gt;Books(s)&lt;/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&lt;/tr&gt;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8479E-669A-4B09-B4C4-55F1DDBC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8D888-363D-4FCF-BEA2-97C1EFBD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9EA69-75E6-4985-B3AA-C2E6015A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678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40E6-AE6F-49FF-BB30-EA703B798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Author/List view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8E135-1F38-4944-9EA9-CB458DBFC3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00540"/>
            <a:ext cx="73914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@foreach (Author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Model.Authors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&lt;a asp-action="Details" asp-route-id="@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author.AuthorId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asp-route-slug="@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author.FullName.Slug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author.FirstName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&lt;a asp-action="Details" asp-route-id="@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author.AuthorId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asp-route-slug="@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author.FullName.Slug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author.LastName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@foreach (var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author.BookAuthors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&lt;p&gt;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&lt;a asp-action="Details" asp-controller="Book"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asp-route-id="@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ba.BookId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asp-route-slug="@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ba.Book.Title.Slug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ba.Book.Title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&lt;/tr&gt;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9F8F6-A715-4D74-A652-64469834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9BAB4-1234-4680-AE9D-609705E0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A7407-592C-4495-9571-60FB1696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785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CD680-91CE-48F4-840D-AC8F607E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Author/List view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92292-8C88-4AF7-8A7C-9D96F5DA8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reset to current route values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Model.CurrentRoute.Clone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Model.TotalPages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routes.PageNumber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asp-action="List" asp-all-route-data="@routes"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Nav.Active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current.PageNumber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01185-E565-4BAD-88E5-11D2CFC4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1D78-9076-4FE7-B71C-97EFF7F9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81B6E-4FA9-445D-BDDC-5CCC4380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97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DEA0-8A39-4382-98D8-BB95A3B3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 page</a:t>
            </a:r>
          </a:p>
        </p:txBody>
      </p:sp>
      <p:pic>
        <p:nvPicPr>
          <p:cNvPr id="8" name="Content Placeholder 7" descr="Refer to page 497 in textbook ">
            <a:extLst>
              <a:ext uri="{FF2B5EF4-FFF2-40B4-BE49-F238E27FC236}">
                <a16:creationId xmlns:a16="http://schemas.microsoft.com/office/drawing/2014/main" id="{851110F6-9467-438D-9D26-C6D7F8918D2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93304"/>
            <a:ext cx="7285351" cy="355427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C905C-0E6E-468F-9929-BD93C8A5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0673-3B9F-4A28-AB6B-CD6A867E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C0BD-732C-41F2-B62F-8F38FB04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44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A1DB-FF91-41C6-8C3A-CDEC7E3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5975"/>
            <a:ext cx="7315200" cy="738664"/>
          </a:xfrm>
        </p:spPr>
        <p:txBody>
          <a:bodyPr/>
          <a:lstStyle/>
          <a:p>
            <a:r>
              <a:rPr lang="en-US" dirty="0"/>
              <a:t>Page 2 of the Book Catalog filtered by the novel genre and sorted by price in ascending order</a:t>
            </a:r>
          </a:p>
        </p:txBody>
      </p:sp>
      <p:pic>
        <p:nvPicPr>
          <p:cNvPr id="7" name="Content Placeholder 6" descr="Refer to page 521 in textbook ">
            <a:extLst>
              <a:ext uri="{FF2B5EF4-FFF2-40B4-BE49-F238E27FC236}">
                <a16:creationId xmlns:a16="http://schemas.microsoft.com/office/drawing/2014/main" id="{679E5C0C-EEE0-40BC-B64B-27235FED43E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53033" y="1465693"/>
            <a:ext cx="6266967" cy="44331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AE484-91B4-49F0-A537-D9929311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89B27-D2E7-40A4-BB40-F5EC8E16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83421-72FB-41BA-9175-4DC317A5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40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0581-C11E-4833-9C2F-DEC153DC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route segments for the Book Catalog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76786-616B-494C-BA68-AB034841C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/page/2/size/4/sort/price/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/filter/author-all/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genre-novel/price-all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custom route in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Startup.cs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name: "",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pattern: "{controller=Home}/{action=Index}/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page/{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}/size/{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sort/{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sortfield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}/{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sortdirection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filter/{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}/{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}/{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18582-BE10-48E5-A576-174A5E26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4A1E-A505-44E9-BAAD-63C77526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DCC0C-8AA7-4F8E-987D-CDE7C53D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547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1B83-C71D-4D4F-873D-4909CA33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BooksGridDTO</a:t>
            </a:r>
            <a:r>
              <a:rPr lang="en-US" dirty="0"/>
              <a:t> class </a:t>
            </a:r>
            <a:br>
              <a:rPr lang="en-US" dirty="0"/>
            </a:br>
            <a:r>
              <a:rPr lang="en-US" dirty="0"/>
              <a:t>with default filtering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90439-3ACA-4640-823B-C2E4821EEC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Newtonsoft.Json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BooksGridDTO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GridDTO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JsonIgnore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const string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DefaultFilter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"all"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DefaultFilter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DefaultFilter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DefaultFilter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1E38B-AC70-4AE6-A164-57D1470E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1BFCD-57E4-402A-941D-B7BF8A63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7687B-68D6-48F2-BF90-144BBC25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882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2438-66A0-41EC-B825-B7B47DF7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static </a:t>
            </a:r>
            <a:r>
              <a:rPr lang="en-US" dirty="0" err="1"/>
              <a:t>FilterPrefix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76894-561B-4A62-9F17-BFB68B50DC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FilterPrefix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const string Genre = "genre-";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const string Price = "price-";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const string Author = "author-";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8FCDC-9A32-43BA-BF28-650C037B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CEBF8-A718-471B-B586-88D853C5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3AEC9-9A6D-45BB-A600-9C25FBB0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78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2B0A-E92E-4D89-8412-95D8F041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updated </a:t>
            </a:r>
            <a:r>
              <a:rPr lang="en-US" dirty="0" err="1"/>
              <a:t>RouteDictionary</a:t>
            </a:r>
            <a:r>
              <a:rPr lang="en-US" dirty="0"/>
              <a:t> class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3479-F81C-4ECE-AD82-159C8A26A7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RouteDictionary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Dictionary&lt;string, string&gt;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paging and sorting properties and methods here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GenreFilter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get =&gt; Get(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BooksGridDTO.Genre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))?.Replace(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FilterPrefix.Genre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set =&gt; this[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BooksGridDTO.Genre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 = value;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PriceFilter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get =&gt; Get(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BooksGridDTO.Price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))?.Replace(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FilterPrefix.Price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set =&gt; this[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BooksGridDTO.Price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 = value;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9E4A0-4FBE-4E6A-A9E4-E9F3CA4A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91AC-02E9-436B-844D-6A82F464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A74FA-DADA-4685-941E-4339296E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37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835C-0748-4212-B672-13F98D2F0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updated </a:t>
            </a:r>
            <a:r>
              <a:rPr lang="en-US" dirty="0" err="1"/>
              <a:t>RouteDictionary</a:t>
            </a:r>
            <a:r>
              <a:rPr lang="en-US" dirty="0"/>
              <a:t> class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FB785-A485-4582-B5F5-F0F931E2C8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AuthorFilter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get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string s = Get(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BooksGridDTO.Author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))?.Replace(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FilterPrefix.Author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int index = s?.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('-') ?? -1;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(index == -1) ? s 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s.Substring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index);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set =&gt; this[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BooksGridDTO.Author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 = value;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ClearFilters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GenreFilter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PriceFilter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AuthorFilter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BooksGridDTO.DefaultFilter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FA3FC-D5B0-4920-B88C-B1B521EE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AD22A-01D0-4167-83B3-510E4189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24959-3F58-40CE-97DB-875F6339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769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6EEA-9ABF-4AA8-A269-9144CE61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BooksGridBuilder</a:t>
            </a:r>
            <a:r>
              <a:rPr lang="en-US" dirty="0"/>
              <a:t> class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FFAEF-413D-4F96-AB75-D86FD62AB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BooksGridBuilder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GridBuilder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this constructor gets route data from session state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BooksGridBuilder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 base(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this constructor stores filtering route segments, as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well as paging and sorting segments stored by the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base constructor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BooksGridBuilder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BooksGridDTO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defaultSortField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 base(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values,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defaultSortField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isInitial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values.Genre.IndexOf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FilterPrefix.Genre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== -1;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routes.AuthorFilter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isInitial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FilterPrefix.Author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values.Author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values.Author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routes.GenreFilter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isInitial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FilterPrefix.Genre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values.Genre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values.Genre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routes.PriceFilter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isInitial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FilterPrefix.Price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values.Price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values.Price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3E5C4-0484-4418-BBC8-F581264C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B679D-6491-41D5-83B1-56877EF8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EB915-5EEE-4D84-B359-884C7A7F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953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5611-7214-44B8-99CC-9DE92E2C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BooksGridBuilder</a:t>
            </a:r>
            <a:r>
              <a:rPr lang="en-US" dirty="0"/>
              <a:t> class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44A69-8F93-416B-807D-6E93F2B9A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0054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LoadFilterSegments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(string[] filter, Author author)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(author == null)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routes.AuthorFilter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FilterPrefix.Author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filter[0];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routes.AuthorFilter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FilterPrefix.Author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filter[0]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+ "-"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author.FullName.Slug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routes.GenreFilter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FilterPrefix.Genre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filter[1];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routes.PriceFilter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FilterPrefix.Price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filter[2];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ClearFilterSegments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routes.ClearFilters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filter flags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default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BooksGridDTO.DefaultFilter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IsFilterByAuthor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routes.AuthorFilter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default;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IsFilterByGenre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routes.GenreFilter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default;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IsFilterByPrice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routes.PriceFilter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default;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sort flags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IsSortByGenre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routes.SortField.EqualsNoCase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(Genre));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IsSortByPrice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routes.SortField.EqualsNoCase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B8211-A6FB-4352-97C4-985BE8EA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134F1-DAEF-4A55-AD8E-5C015221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95BBE-0A2B-496C-B8E4-2BB049E3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7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F255-8548-4FE2-8EF5-B197F42B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BookQueryOptions</a:t>
            </a:r>
            <a:r>
              <a:rPr lang="en-US" dirty="0"/>
              <a:t> class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99093-F08E-4BEF-959D-D320C08FE1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BookQueryOptions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SortFilter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BooksGridBuilder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builder)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builder.IsFilterByGenre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Where = b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b.GenreId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builder.CurrentRoute.GenreFilter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builder.IsFilterByPrice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builder.CurrentRoute.PriceFilter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"under7")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Where = b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7;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 if 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builder.CurrentRoute.PriceFilter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"7to14")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Where = b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7 &amp;&amp;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14;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Where = b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14;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builder.IsFilterByAuthor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int id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builder.CurrentRoute.AuthorFilter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.ToInt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(id &gt; 0)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Where = b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b.BookAuthors.Any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a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a.Author.AuthorId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id);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36A0-4A34-4BBC-AE02-8D97D3FE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29582-EEC0-4329-84DB-3AB5DF16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96C4F-0A2F-469A-BA6E-C975480F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140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A97D-4D62-483A-98D1-6BB91493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BookQueryOptions</a:t>
            </a:r>
            <a:r>
              <a:rPr lang="en-US" dirty="0"/>
              <a:t> class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19F8D-AE67-4A1F-84A4-FB7C3FEBAB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builder.IsSortByGenre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b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b.Genre.Name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if 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builder.IsSortByPrice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b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b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7A54D-8951-44B0-A443-A778BB35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87D45-42C6-4733-8106-3F788AE6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7B8DB-F214-4EAD-B081-FFC42E84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10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43A9-C790-4BD2-BFA2-55BC3145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Book Catalog page</a:t>
            </a:r>
          </a:p>
        </p:txBody>
      </p:sp>
      <p:pic>
        <p:nvPicPr>
          <p:cNvPr id="8" name="Content Placeholder 7" descr="Refer to page 497 in textbook ">
            <a:extLst>
              <a:ext uri="{FF2B5EF4-FFF2-40B4-BE49-F238E27FC236}">
                <a16:creationId xmlns:a16="http://schemas.microsoft.com/office/drawing/2014/main" id="{4EB5F2F7-79E2-4126-B955-1E9A872A0A7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0841" y="1066800"/>
            <a:ext cx="629105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3ECE7-BB33-4689-AAFB-69C3014C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7E4D2-1DE0-4CB8-9DE1-16FD9A35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CD6C-F147-47AF-8137-EDC01C74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9046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889B-578E-44E6-B473-82A15C04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BookstoreUnitOfWork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D5890-8FDA-4899-9F41-F75C806787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BookstoreUnitOfWork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IBookstoreUnitOfWork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BookstoreUnitOfWork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context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properties for Books, Authors,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and Genres repositories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helper methods for deleting current authors from existing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book or loading book authors into a new book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Save()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31163-2688-4D9B-850D-080E132D7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4190D-89DE-4A10-9AE5-92DE49C6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C5ED1-3AF1-4648-97F8-844EF02D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765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635F-B962-4464-B8F6-573B3B2D1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Book/List view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1249D-B716-408B-9737-77ECAA897B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BookListViewModel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Books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RouteDictionary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CurrentRoute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TotalPages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for filter drop-down data – one hard-coded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 Authors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&lt;Genre&gt; Genres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Dictionary&lt;string, string&gt; Prices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Dictionary&lt;string, string&gt;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 "under7", "Under $7"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 "7to14", "$7 to $14"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 "over14", "Over $14" } 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45341-8EEC-4CAC-9D91-F4DEC379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38CFE-842C-4F7D-8BC0-D587AFEF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B9025-1DEF-4624-84A7-27AA82F4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244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4AFC-3C3F-4A2C-8F77-9DB1DB69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List() action method of the Book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2185B-25E6-47A0-863B-BEB8F5FE05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BooksGridDTO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builder 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BooksGridBuilder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values,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defaultSortField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options =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BookQueryOptions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Include =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BookAuthors.Author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Genre",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OrderByDirection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builder.CurrentRoute.SortDirection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builder.CurrentRoute.PageNumber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builder.CurrentRoute.PageSize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options.SortFilter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(builder);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BookListViewModel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Books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data.Books.List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(options),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Authors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data.Authors.List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a.FirstName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Genres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data.Genres.List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&lt;Genre&gt;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g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}),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builder.CurrentRoute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TotalPages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builder.GetTotalPages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data.Books.Count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3CA25-B175-442C-854E-6302B161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2BF53-5BEB-4B92-B42C-FF5B1949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507D1-C162-4D38-9EF9-295611ED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2280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A47E-FB2C-4CA3-9156-649720673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Filter() action method of the Book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074EC-01B9-4DDB-B78C-E8ACD9AB6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(string[] filter,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clear = false)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(clear)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builder.ClearFilterSegments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  // get author so you can add slug if needed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author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data.Authors.Get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(filter[0].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ToInt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builder.LoadFilterSegments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(filter, author);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builder.SaveRouteSegments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builder 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BooksGridBuilder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("List",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builder.CurrentRoute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7B4E3-7B69-4DC5-ABF4-F426C2D5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D3E79-8BE8-4CBD-BC41-6B433671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5E1D8-CFEF-447E-92BB-5E89421A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3445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FE3F-B472-4E02-9DCA-8D6531DD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Book/List view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363BE-89C5-43E9-916C-2A77E354B1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BookListViewModel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["Title"] = " | Book Catalog";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RouteDictionary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current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Model.CurrentRoute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RouteDictionary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routes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Model.CurrentRoute.Clone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&lt;h1&gt;Book Catalog&lt;/h1&gt;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 asp-action="Filter"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method="post" class="form-inline"&gt;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&lt;label&gt;Author: 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&lt;select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name="filter"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 m-2"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asp-items="@(new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Model.Authors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current.AuthorFilter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BooksGridDTO.DefaultFilter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"&gt;All&lt;/option&gt;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&lt;/select&gt;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72CC2-7153-4E73-A5FD-4B6A3D8E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D5108-E0FC-4C47-A431-DEAF9E02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5959B-07BB-4A7A-8717-7CD72D6E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0799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6A76-7B61-4BFB-821D-2B5ECCA0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Book/List view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0BE3-4ED5-49BA-BB8E-9D9C809BBE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0054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&lt;label&gt;Genre: 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&lt;select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name="filter"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 m-2"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asp-items="@(new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Model.Genres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"Name",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current.GenreFilter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BooksGridDTO.DefaultFilter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"&gt;All&lt;/option&gt;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&lt;/select&gt;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&lt;label&gt;Price: 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&lt;select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name="filter"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 m-2"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asp-items="@(new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Model.Prices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"Key", "Value",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current.PriceFilter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BooksGridDTO.DefaultFilter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"&gt;All&lt;/option&gt;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&lt;/select&gt;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&lt;button type="submit"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 mr-2"&gt;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Filter&lt;/button&gt;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&lt;button type="submit"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name="clear" value="true"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&gt;Clear&lt;/button&gt;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 asp-action="Add" asp-controller="Cart"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method="post"&gt;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&lt;table class="table table-bordered table-striped table-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&lt;!-- table with column headers for sorting --&gt;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&lt;/table&gt;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 // Razor code block with paging links 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09673-D6F8-4082-93D7-B6C33D55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F0F18-C6CE-4E56-9F67-3B4C9D6C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D3B4-4D7E-43C3-A786-401680F2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369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430E-658A-4CFA-8C58-4F7A06C6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Extension methods for cookies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E3D49-0E0D-406A-9721-866AB77BBB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Microsoft.AspNetCore.Http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Newtonsoft.Json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CookieExtensions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this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IRequestCookieCollection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cookies, string key)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cookies[key];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int? GetInt32(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this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IRequestCookieCollection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cookies, string key)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int.TryParse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(cookies[key], out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(int?) null;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GetObject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this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IRequestCookieCollection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cookies, string key)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value = cookies[key];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value == null ? default(T) :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JsonConvert.DeserializeObject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&lt;T&gt;(value);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1A061-825E-4803-B1C8-1B204BEC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26988-D370-4629-99BA-8510C11B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11FBE-86C7-4F24-9628-15C9E17C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5832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62179-0285-42FA-8201-173D23F26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Extension methods for cookies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1AB25-BFFF-42D2-8FFA-4B67504A57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(this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IResponseCookies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cookies,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key, string value, int days = 30)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cookies.Delete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(key); // delete old value first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(days == 0) {     // session cookie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cookies.Append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(key, value);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               // persistent cookie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CookieOptions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options =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CookieOptions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Expires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DateTime.Now.AddDays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(days)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cookies.Append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(key, value, options);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void SetInt32(this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IResponseCookies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cookies,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key, int value, int days = 30)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cookies.SetString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value.ToString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days);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SetObject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&lt;T&gt;(this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IResponseCookies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cookies,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key, T value, int days = 30)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cookies.SetString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JsonConvert.SerializeObject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days);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8C6A5-4A5C-4F23-8574-3F874CC3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DEA94-C18B-4A5F-B380-3A6E95C5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C4830-096E-4751-B779-9395097F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3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19A8-746F-4CF9-B116-DE99C2DD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Cart page</a:t>
            </a:r>
          </a:p>
        </p:txBody>
      </p:sp>
      <p:pic>
        <p:nvPicPr>
          <p:cNvPr id="7" name="Content Placeholder 6" descr="Refer to page 535 in textbook ">
            <a:extLst>
              <a:ext uri="{FF2B5EF4-FFF2-40B4-BE49-F238E27FC236}">
                <a16:creationId xmlns:a16="http://schemas.microsoft.com/office/drawing/2014/main" id="{BD5ABBE0-4114-40DE-8B9D-28D9EAFEE52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092886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5D1C1-6CBF-4442-84EB-25A8487D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EC63B-E504-46F3-8C81-F8544D98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1BE66-59D1-4BB3-AAA1-CA0FD7C2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787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04B4-84DB-49FC-9AB9-2F451770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CartItem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6B417-6632-4198-AE78-A7C5A89E7A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Newtonsoft.Json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BookDTO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Quantity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JsonIgnore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double Subtotal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Quantity;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87AA7-667A-4E7C-B581-5E2DAD72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80A00-3544-424E-8F96-E9D2FCF2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6E0B9-91BE-4CC7-AE06-8C78EB35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4B20-AA31-4B88-AACE-0BF67BCF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Author Catalog page</a:t>
            </a:r>
          </a:p>
        </p:txBody>
      </p:sp>
      <p:pic>
        <p:nvPicPr>
          <p:cNvPr id="7" name="Content Placeholder 6" descr="Refer to page 499 in textbook ">
            <a:extLst>
              <a:ext uri="{FF2B5EF4-FFF2-40B4-BE49-F238E27FC236}">
                <a16:creationId xmlns:a16="http://schemas.microsoft.com/office/drawing/2014/main" id="{C28CA41A-9B77-4241-8342-35DDC17A0A3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61820" y="1066800"/>
            <a:ext cx="6426706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BD05F-DB81-4AD6-8E30-1FE9D0A7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6C703-FD08-49EA-9C4F-C2314658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DA614-A68C-4554-8D45-61B4B57D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7140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FDE8-7908-4B71-9CF6-4747466E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BookDTO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8F18B-4277-4E93-B607-3F4D689C91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BookDTO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Title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double Price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Dictionary&lt;int, string&gt; Authors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Load(Book book)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book.BookId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Title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Price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Authors = new Dictionary&lt;int, string&gt;();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book.BookAuthors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Authors.Add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ba.Author.AuthorId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ba.Author.FullName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3E60C-39D8-41B6-954B-1F9A23905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3B575-36E9-4A3B-B1FB-AAAAD9C0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56906-E683-4DF3-8F53-82C030D0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1587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DAAA-1B3C-4728-AB14-0FA03039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CartItemDTO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733A6-4144-4487-89E1-969105EC0C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CartItemDTO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Quantity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39132-882E-4C5C-83E9-268F63B4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D3D3F-E7BA-4001-9407-7D933471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3F30C-A178-48A3-8303-ECBC2469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2965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5CFB-C8AA-4D4D-BCAE-B6CACC6E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extension method for a list of </a:t>
            </a:r>
            <a:r>
              <a:rPr lang="en-US" dirty="0" err="1"/>
              <a:t>CartItem</a:t>
            </a:r>
            <a:r>
              <a:rPr lang="en-US" dirty="0"/>
              <a:t>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1E28D-46BF-4112-874B-8DF6985888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CartItemListExtensions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CartItemDTO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ToDTO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this List&lt;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list)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list.Select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(ci =&gt;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CartItemDTO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ci.Book.BookId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Quantity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ci.Quantity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EA71F-6608-4968-9926-4B5C0AE6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4A48A-F29A-4B4A-B1A6-75C0B345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76B81-1726-4D13-A5DB-216B4433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7775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9B98-2B17-4C0D-9028-26F7D466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CartViewModel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9EA71-D009-4367-8760-1A93253D81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CartViewModel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List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RouteDictionary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BookGridRoute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double Subtotal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490EB-1F38-40D8-BFD1-F004C53C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FA691-F74B-4A4C-8955-D9BC5254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70471-2337-4D37-A5B9-D57FB034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3247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EA6E-1F3A-4D5A-8BB0-AC10C2A0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Cart class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33A73-BD26-4CD6-AF85-10E6942BB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Cart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const string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CartKey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mycart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const string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CountKey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mycount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List&lt;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items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List&lt;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CartItemDTO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storedItems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ISession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session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IRequestCookieCollection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requestCookies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IResponseCookies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responseCookies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Cart(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session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ctx.Session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requestCookies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ctx.Request.Cookies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responseCookies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ctx.Response.Cookies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D2701-DCC3-4DD3-91DF-2335163B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624BC-7228-4FEE-B4FA-38C3F76D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98F9C-B01C-4CE7-82BB-BA35DF4E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01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2705-EF3C-4D5D-9AFD-CA38EEA4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Cart class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74B20-00BC-4B01-AB4A-A8B121893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03852"/>
            <a:ext cx="73914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Load(Repository&lt;Book&gt; data)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items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session.GetObject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&lt;List&lt;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CartKey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(items == null)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items = new List&lt;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storedItems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requestCookies.GetObject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&lt;List&lt;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CartItemDTO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CartKey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storedItems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?.Count &gt;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items?.Count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foreach 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CartItemDTO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storedItem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storedItems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var book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data.Get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Include = "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BookAuthors.Author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Genre",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Where = b =&gt;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b.BookId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storedItem.BookId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(book != null)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var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BookDTO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dto.Load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(book);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item = new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Book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Quantity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storedItem.Quantity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items.Add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Save();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C6CCA-1017-472F-A7F4-2E3B7C9E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030D2-464D-4E3D-838B-2EDDDD4A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36CAC-85E5-4C67-9BB0-E8D6626C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322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A378-8B55-4098-AE22-2D2B7C9A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Cart class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B7CBA-94AF-44D4-A344-896428B94B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double Subtotal =&gt;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items.Sum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 =&gt;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c.Subtotal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int? Count =&gt; session.GetInt32(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CountKey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??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requestCookies.GetInt32(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CountKey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List =&gt; items;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GetById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id) =&gt;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items.FirstOrDefault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(ci =&gt;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ci.Book.BookId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id);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Add(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item)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itemInCart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GetById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item.Book.BookId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itemInCart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null) {  // if new, add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items.Add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                     // otherwise, increase quantity by 1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itemInCart.Quantity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Edit(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item)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itemInCart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GetById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item.Book.BookId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itemInCart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itemInCart.Quantity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item.Quantity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D6D01-DF0C-48A2-8AC2-18CE8D59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1028D-70F3-40D5-9C73-50329A42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23FFD-6F1F-4C1D-A351-107DD0AB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5363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D34C-CE20-4666-B0B1-E5FCAB21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Cart class (part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C8B83-BBC1-4D4C-A97F-5FB20CF38D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Remove(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item) =&gt;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items.Remove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Clear() =&gt;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items.Clear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Save()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items.Count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0)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session.Remove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CartKey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session.Remove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CountKey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responseCookies.Delete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CartKey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responseCookies.Delete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CountKey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session.SetObject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&lt;List&lt;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CartKey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items);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session.SetInt32(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CountKey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items.Count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responseCookies.SetObject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&lt;List&lt;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CartItemDTO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CartKey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items.ToDTO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responseCookies.SetInt32(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CountKey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items.Count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EC3D-22FC-407C-9551-1E738D31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4B80D-7414-4E64-A5A6-B8BDCC63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229B8-927E-437B-94BC-BC3562CB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9860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94C5-4459-4F06-9251-72ED68CD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methods of the Cart controller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9B829-A727-4F1E-9B1C-77C7259FCC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Cart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GetCart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cart = new Cart(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cart.Load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cart;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Cart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GetCart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builder =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BooksGridBuilder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CartViewModel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List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Subtotal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cart.Subtotal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BookGridRoute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builder.CurrentRoute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357A4-367D-4757-9654-1242FBC0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B6DC-A83B-4CAF-A5C8-98D73284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3304E-796A-4DE1-B68D-419987B3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517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530F-1E9B-458F-8E10-090EE5C9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methods of the Cart controller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0F2DF-4AE0-45B7-90D5-3E928D4AED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0054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id)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book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Include =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BookAuthors.Author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Genre",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Where = b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b.BookId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(book == null)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 = "Unable to add book to cart.";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BookDTO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dto.Load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(book);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item =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Book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Quantity = 1    // default quantity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Cart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GetCart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cart.Add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cart.Save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 = $"{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added to cart";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builder =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BooksGridBuilder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HttpContext.Session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"List", "Book",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builder.CurrentRoute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66390-8E59-4C90-B0BF-08AC82E1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411CE-5687-4319-83BD-61C5E928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E707E-B01A-4D50-90D5-A518A005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58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0974-E747-442D-AE92-7948F05A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Manage Books tab of the Admin page</a:t>
            </a:r>
          </a:p>
        </p:txBody>
      </p:sp>
      <p:pic>
        <p:nvPicPr>
          <p:cNvPr id="8" name="Content Placeholder 7" descr="Refer to page 499 in textbook ">
            <a:extLst>
              <a:ext uri="{FF2B5EF4-FFF2-40B4-BE49-F238E27FC236}">
                <a16:creationId xmlns:a16="http://schemas.microsoft.com/office/drawing/2014/main" id="{F9566C4B-3C1D-4C1E-B799-D77B38C0E02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218290" cy="440169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A7FF5-D988-4CE7-BFBA-12A37D45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EE136-89C8-4C6D-A5FC-4D48AB0B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8DFD-F1FC-41AC-BF11-895094A2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6979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8A94-AEE8-47A4-B2E3-FD35ECBD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methods of the Cart controller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07EEB-B6BA-4555-B5AD-1915BC0A27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id)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Cart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GetCart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item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cart.GetById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cart.Remove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cart.Save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$"{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item.Book.Title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removed from cart.";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Edit(), Clear(), and Checkout() methods not shown here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F7516-5000-4521-B52A-A0F0FC5C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3A85-66A4-499D-92A2-7051781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601BA-16DA-41CA-A912-7193C15C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3246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6AD1-81FB-4986-A46E-7CE6D0EF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Cart/Index view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F099F-5787-4015-AC6C-5A4FEDFE6B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0054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CartViewModel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&lt;h1&gt;Your Cart&lt;/h1&gt;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 asp-action="Clear"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method="post"&gt;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&lt;ul class="list-group mb-4"&gt;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&lt;li class="list-group-item"&gt;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&lt;div class="row"&gt;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&lt;div class="col"&gt;Subtotal: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Model.Subtotal.ToString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&lt;div class="col"&gt;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&lt;div class="float-right"&gt;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&lt;a asp-action="Checkout"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Checkout&lt;/a&gt;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&lt;button type="submit"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Clear Cart&lt;/button&gt;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&lt;a asp-action="List" asp-controller="Book"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asp-all-route-data="@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Model.BookGridRoute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Back to Shopping&lt;/a&gt;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&lt;/ul&gt;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A232-3889-4A90-B9FE-DC856059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9A890-7F83-4B47-9DCC-52C41BB1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05828-9278-4846-AF95-C0225B19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0991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011C-B5AC-470E-86DB-9EF77CCF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Cart/Index view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2132C-C384-425E-8E65-5102E0A8E2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 asp-action="Remove"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method="post"&gt;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&lt;table class="table"&gt;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-dark"&gt;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&lt;tr&gt;&lt;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&gt;Title&lt;/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&gt;Author(s)&lt;/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&gt;Price&lt;/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&gt;Quantity&lt;/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&gt;Subtotal&lt;/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&lt;/tr&gt;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item in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Model.List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&lt;td&gt;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&lt;a asp-action="Details" asp-controller="Book"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asp-route-id="@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item.Book.BookId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asp-route-slug="@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item.Book.Title.Slug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item.Book.Title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&lt;/td&gt;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63189-7597-4C02-9E2C-CA4D38F0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B1FB8-9E4C-4B39-8988-92CB9A42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4FE6-1C1A-4F1D-B6E0-10704FA5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2684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1AFC-E05A-44B2-8E0B-C00E03D3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Cart/Index view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24F47-6286-4ED8-A8E1-2F711A2018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87288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&lt;td&gt;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@foreach (var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keyValuePair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item.Book.Authors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&lt;p&gt;&lt;a asp-action="Details"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asp-controller="Author"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asp-route-id="@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keyValuePair.Key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asp-route-slug=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keyValuePair.Value.Slug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keyValuePair.Value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&lt;!-- cells that display price, quantity, subtotal --&gt;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&lt;td&gt;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&lt;div class="float-right"&gt;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&lt;a asp-action="Edit" asp-controller="Cart"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asp-route-id="@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item.Book.BookId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asp-route-slug="@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item.Book.Title.Slug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-primary"&gt;Edit&lt;/a&gt;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&lt;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type="submit"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name="id"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value="@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item.Book.BookId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-primary"&gt;Remove&lt;/button&gt;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&lt;/div&gt;&lt;/td&gt;&lt;/tr&gt;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&gt;&lt;/table&gt;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9F53D-2BB1-4F6F-9FAE-477EA2FF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A722C-D47E-4B4C-8698-9CCF1CCF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F41E-C47A-4219-BF23-E8D7AD2B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0426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EF34-4E37-41E7-81F8-7925ACAC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The Manage Books tab of the Admin page</a:t>
            </a:r>
            <a:br>
              <a:rPr lang="en-US" dirty="0"/>
            </a:br>
            <a:r>
              <a:rPr lang="en-US" dirty="0"/>
              <a:t>for searching books</a:t>
            </a:r>
          </a:p>
        </p:txBody>
      </p:sp>
      <p:pic>
        <p:nvPicPr>
          <p:cNvPr id="7" name="Content Placeholder 6" descr="Refer to page 547 in textbook ">
            <a:extLst>
              <a:ext uri="{FF2B5EF4-FFF2-40B4-BE49-F238E27FC236}">
                <a16:creationId xmlns:a16="http://schemas.microsoft.com/office/drawing/2014/main" id="{61750914-59B5-4F1C-B073-FA7764CD932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1496189"/>
            <a:ext cx="7175614" cy="437121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89621-50A1-423C-B023-F19488D8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5C358-6093-4B66-B57F-606D1B0D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FE102-A1A9-4BF0-99CF-03B46C95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5908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62C2-D47F-48C1-968E-C40C3302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Manage Books tab with search results</a:t>
            </a:r>
          </a:p>
        </p:txBody>
      </p:sp>
      <p:pic>
        <p:nvPicPr>
          <p:cNvPr id="7" name="Content Placeholder 6" descr="Refer to page 547 in textbook ">
            <a:extLst>
              <a:ext uri="{FF2B5EF4-FFF2-40B4-BE49-F238E27FC236}">
                <a16:creationId xmlns:a16="http://schemas.microsoft.com/office/drawing/2014/main" id="{DB601632-C377-4889-AD3D-8671806E607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242676" cy="441388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6FD64-9B8F-4766-A180-B60C209B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60AF6-DD4F-4367-B100-2A218552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CFBF-6251-48A2-9C01-FEADEC1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4263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8090-D195-497F-ACF0-A9614A70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SearchData</a:t>
            </a:r>
            <a:r>
              <a:rPr lang="en-US" dirty="0"/>
              <a:t> class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8DE35-25DA-41FC-BD83-2FD428E572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Microsoft.AspNetCore.Mvc.ViewFeatures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SearchData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const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"search";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const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searchtype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ITempDataDictionary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ITempDataDictionary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temp)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temp;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use Peek() rather than a straight read so value will persist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SearchTerm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get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Peek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)?.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set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value;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Type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get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Peek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)?.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set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value;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FB670-C05A-43E9-BC75-0F772395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7AD20-BD61-411F-A4DF-DB093337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DC3BE-27A2-4FC2-BFA6-4743BB3F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0884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0F69-E4B4-409A-B8FA-07EC67D9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SearchData</a:t>
            </a:r>
            <a:r>
              <a:rPr lang="en-US" dirty="0"/>
              <a:t> class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A7EE0-FA4F-495D-A120-B0EA1E35B1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HasSearchTerm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!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SearchTerm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IsBook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Type.EqualsNoCase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("book");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Type.EqualsNoCase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("author");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IsGenre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Type.EqualsNoCase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("genre");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Clear()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tempData.Remove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tempData.Remove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C43B4-6E18-4051-8022-BBFF9FEC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3232-A4D1-4D1E-B1FB-8E12D648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74397-79BC-478A-B94E-4963E385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3585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33AA-7C36-41AB-84DD-1B6E866F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SearchViewModel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6DAC9-FE95-4599-81B5-77922005F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SearchViewModel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Books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[Required(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search term.")]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SearchTerm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Type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Header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0C443-1715-441C-AF82-47A77327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BD287-6C15-41B3-B502-1A3C86E1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AD6E2-A9C5-47A4-ABD9-37D5EE1C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876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496C-F19A-4F7E-9A58-632C36C1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Search() action methods </a:t>
            </a:r>
            <a:br>
              <a:rPr lang="en-US" dirty="0"/>
            </a:br>
            <a:r>
              <a:rPr lang="en-US" dirty="0"/>
              <a:t>of the Book controller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1653A-318E-4807-B5B7-2010B55776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SearchViewModel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search =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SearchTerm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vm.SearchTerm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Type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vm.Type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("Search");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C9726-D314-4AB1-9088-13B6599C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5B774-040C-4DF7-A472-5896C892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C5F9-3C93-4A9D-B5ED-DF69B210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4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0C5A-CA9B-4AF5-9C94-0F77984A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Controllers folder</a:t>
            </a:r>
          </a:p>
        </p:txBody>
      </p:sp>
      <p:pic>
        <p:nvPicPr>
          <p:cNvPr id="7" name="Content Placeholder 6" descr="Refer to page 501 in textbook ">
            <a:extLst>
              <a:ext uri="{FF2B5EF4-FFF2-40B4-BE49-F238E27FC236}">
                <a16:creationId xmlns:a16="http://schemas.microsoft.com/office/drawing/2014/main" id="{D201474E-88C1-491E-8D3D-09D163A8D0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66801"/>
            <a:ext cx="3810000" cy="123897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D7D2F-337D-4C7C-93CA-2B0CF8F1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FA26-FC8B-4E4B-8396-32ADD1C5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6A7A1-3FFE-4488-AFAF-9EFF1B5C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601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3AD3-FA62-40EE-847E-AC8C9D8B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Search() action methods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C51CA-226B-4BC1-BF5D-4C2CA152EE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search =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search.HasSearchTerm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SearchViewModel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SearchTerm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search.SearchTerm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options =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Include = "Genre,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BookAuthors.Author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search.IsBook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options.Where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b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b.Title.Contains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vm.SearchTerm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vm.Header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$"Search results for book title '{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vm.SearchTerm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}'";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18BD6-F2D7-433D-8882-1A07D43B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C4A26-1581-4D50-AF7B-08E09C52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25730-95C4-4538-852A-EC5B25A2C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032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C81A-AA5B-48B7-9DFD-C509EFEBE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Search() action methods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E4BC-5407-4532-8816-357BEFC2E2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search.IsAuthor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int index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vm.SearchTerm.LastIndexOf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 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(index == -1)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options.Where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b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b.BookAuthors.Any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ba.Author.FirstName.Contains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vm.SearchTerm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||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ba.Author.LastName.Contains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vm.SearchTerm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string first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vm.SearchTerm.Substring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index);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string last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vm.SearchTerm.Substring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(index + 1);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options.Where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b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b.BookAuthors.Any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ba.Author.FirstName.Contains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(first) &amp;&amp;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ba.Author.LastName.Contains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(last));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vm.Header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$"Search results for author '{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vm.SearchTerm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}'";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11074-53D9-4691-9726-0E420695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1DFE-F1BD-4792-9296-911FE835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33DA6-A259-4330-ABE1-88B7F878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147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0F45-469C-4184-9AEB-33655B03F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Search() action methods (part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30F63-8D38-4625-89CB-9E1DC3E988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search.IsGenre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options.Where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b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b.GenreId.Contains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vm.SearchTerm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vm.Header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$"Search results for genre ID '{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vm.SearchTerm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}'";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vm.Books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data.Books.List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(options);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SearchResults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View("Index");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72D21-CE81-45D7-960B-A51A0A31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89212-B27F-44FB-AD41-120B269A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A28AE-015B-4160-957B-71348D32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1895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AA60-98B1-438E-BF25-E331A546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Delete() action method of the Genre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3B35E-4246-4CA1-AEBB-CF723160E7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Delete(string id)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genre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&lt;Genre&gt;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Include = "Books",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Where = g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g.GenreId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id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genre.Books.Count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 = $"Can't delete genre {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+ "because it's associated with these books.";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GoToBookSearchResults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View("Genre", genre);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EA8F5-147D-4A20-B086-9958EC9C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D13E6-9790-4407-A1CB-11E57572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05AD0-DF69-4284-B372-C294510A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638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D6D8-8B16-49C0-A7AA-9C8217A8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helper method of the Genre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08247-8950-4625-B4BC-2070AAFEA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GoToBookSearchResults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id)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display search results of all books in this genre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search =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SearchTerm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id,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Type = "genre"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("Search", "Book");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F09-7A11-44FD-8E02-A9129EAF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10FD3-F461-4F87-9340-E4AEF8E9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8A64C-9B9F-41FF-B013-DFC7D64B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7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EC84-60F7-48CA-AE5D-7B227267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Models folder and its subfolders</a:t>
            </a:r>
          </a:p>
        </p:txBody>
      </p:sp>
      <p:pic>
        <p:nvPicPr>
          <p:cNvPr id="9" name="Content Placeholder 8" descr="Refer to page 501 in textbook ">
            <a:extLst>
              <a:ext uri="{FF2B5EF4-FFF2-40B4-BE49-F238E27FC236}">
                <a16:creationId xmlns:a16="http://schemas.microsoft.com/office/drawing/2014/main" id="{A85CBEFC-54C7-4891-8B4A-E033BA7EE9E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31173"/>
            <a:ext cx="2633246" cy="4736228"/>
          </a:xfrm>
          <a:prstGeom prst="rect">
            <a:avLst/>
          </a:prstGeom>
        </p:spPr>
      </p:pic>
      <p:pic>
        <p:nvPicPr>
          <p:cNvPr id="10" name="Content Placeholder 9" descr="Refer to page 501 in textbook ">
            <a:extLst>
              <a:ext uri="{FF2B5EF4-FFF2-40B4-BE49-F238E27FC236}">
                <a16:creationId xmlns:a16="http://schemas.microsoft.com/office/drawing/2014/main" id="{C1D9ECA8-4453-4E5F-AFF8-5F13780CCEA3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4572000" y="1131173"/>
            <a:ext cx="3101545" cy="283122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CCA2BC-9563-41D1-A3B7-AD27B92D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DEF3564-CF0D-4B2C-8DA9-2B4613E8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D5F22A-1EFD-4411-B638-788543A0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80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1651-BE8D-4B31-8FA6-4E96EA0E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Views folder</a:t>
            </a:r>
          </a:p>
        </p:txBody>
      </p:sp>
      <p:pic>
        <p:nvPicPr>
          <p:cNvPr id="7" name="Content Placeholder 6" descr="Refer to page 503 in textbook ">
            <a:extLst>
              <a:ext uri="{FF2B5EF4-FFF2-40B4-BE49-F238E27FC236}">
                <a16:creationId xmlns:a16="http://schemas.microsoft.com/office/drawing/2014/main" id="{25E345F9-4E1E-48D1-8BD8-361929A245A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03244"/>
            <a:ext cx="2670279" cy="349940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579E6-B697-4D99-88D1-8F280F67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E8F6-6DE0-4841-922F-3921EAFC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C57A9-AAC5-4FDE-B096-05099596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18619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2CBF0C51-FCA5-4921-B1FD-7B105874AA55}" vid="{F55EC80B-EFC3-4E89-A5C8-7694F95B6F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117</TotalTime>
  <Words>9002</Words>
  <Application>Microsoft Office PowerPoint</Application>
  <PresentationFormat>On-screen Show (4:3)</PresentationFormat>
  <Paragraphs>1384</Paragraphs>
  <Slides>74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Arial Narrow</vt:lpstr>
      <vt:lpstr>Courier New</vt:lpstr>
      <vt:lpstr>Times New Roman</vt:lpstr>
      <vt:lpstr>Master slides_with_titles_logo</vt:lpstr>
      <vt:lpstr>Chapter 13</vt:lpstr>
      <vt:lpstr>Objectives</vt:lpstr>
      <vt:lpstr>The Home page</vt:lpstr>
      <vt:lpstr>The Book Catalog page</vt:lpstr>
      <vt:lpstr>The Author Catalog page</vt:lpstr>
      <vt:lpstr>The Manage Books tab of the Admin page</vt:lpstr>
      <vt:lpstr>The Controllers folder</vt:lpstr>
      <vt:lpstr>The Models folder and its subfolders</vt:lpstr>
      <vt:lpstr>The Views folder</vt:lpstr>
      <vt:lpstr>The Admin area folder and its subfolders</vt:lpstr>
      <vt:lpstr>Extension methods for the ISession interface</vt:lpstr>
      <vt:lpstr>Extension methods for the String class</vt:lpstr>
      <vt:lpstr>The generic QueryOptions class (part 1)</vt:lpstr>
      <vt:lpstr>The generic QueryOptions class (part 2)</vt:lpstr>
      <vt:lpstr>The generic Repository class (part 1)</vt:lpstr>
      <vt:lpstr>The generic Repository class (part 2)</vt:lpstr>
      <vt:lpstr>Page 3 of the Author Catalog sorted by last name in descending order</vt:lpstr>
      <vt:lpstr>The URL for the Author Catalog page</vt:lpstr>
      <vt:lpstr>The GridDTO class with some default paging  and sorting values</vt:lpstr>
      <vt:lpstr>The RouteDictionary class (part 1)</vt:lpstr>
      <vt:lpstr>The RouteDictionary class (part 2)</vt:lpstr>
      <vt:lpstr>The GridBuilder class (part 1)</vt:lpstr>
      <vt:lpstr>The GridBuilder class (part 2)</vt:lpstr>
      <vt:lpstr>The Author/List view model</vt:lpstr>
      <vt:lpstr>The Author controller (part 1)</vt:lpstr>
      <vt:lpstr>The Author controller (part 2)</vt:lpstr>
      <vt:lpstr>The Author/List view (part 1)</vt:lpstr>
      <vt:lpstr>The Author/List view (part 2)</vt:lpstr>
      <vt:lpstr>The Author/List view (part 3)</vt:lpstr>
      <vt:lpstr>Page 2 of the Book Catalog filtered by the novel genre and sorted by price in ascending order</vt:lpstr>
      <vt:lpstr>The route segments for the Book Catalog page</vt:lpstr>
      <vt:lpstr>The BooksGridDTO class  with default filtering values</vt:lpstr>
      <vt:lpstr>The static FilterPrefix class</vt:lpstr>
      <vt:lpstr>The updated RouteDictionary class (part 1)</vt:lpstr>
      <vt:lpstr>The updated RouteDictionary class (part 2)</vt:lpstr>
      <vt:lpstr>The BooksGridBuilder class (part 1)</vt:lpstr>
      <vt:lpstr>The BooksGridBuilder class (part 2)</vt:lpstr>
      <vt:lpstr>The BookQueryOptions class (part 1)</vt:lpstr>
      <vt:lpstr>The BookQueryOptions class (part 2)</vt:lpstr>
      <vt:lpstr>The BookstoreUnitOfWork class</vt:lpstr>
      <vt:lpstr>The Book/List view model</vt:lpstr>
      <vt:lpstr>The List() action method of the Book controller</vt:lpstr>
      <vt:lpstr>The Filter() action method of the Book controller</vt:lpstr>
      <vt:lpstr>The Book/List view (part 1)</vt:lpstr>
      <vt:lpstr>The Book/List view (part 2)</vt:lpstr>
      <vt:lpstr>Extension methods for cookies (part 1)</vt:lpstr>
      <vt:lpstr>Extension methods for cookies (part 2)</vt:lpstr>
      <vt:lpstr>The Cart page</vt:lpstr>
      <vt:lpstr>The CartItem class</vt:lpstr>
      <vt:lpstr>The BookDTO class</vt:lpstr>
      <vt:lpstr>The CartItemDTO class</vt:lpstr>
      <vt:lpstr>An extension method for a list of CartItem objects</vt:lpstr>
      <vt:lpstr>The CartViewModel class</vt:lpstr>
      <vt:lpstr>The Cart class (part 1)</vt:lpstr>
      <vt:lpstr>The Cart class (part 2)</vt:lpstr>
      <vt:lpstr>The Cart class (part 3)</vt:lpstr>
      <vt:lpstr>The Cart class (part 4)</vt:lpstr>
      <vt:lpstr>Some methods of the Cart controller (part 1)</vt:lpstr>
      <vt:lpstr>Some methods of the Cart controller (part 2)</vt:lpstr>
      <vt:lpstr>Some methods of the Cart controller (part 3)</vt:lpstr>
      <vt:lpstr>The Cart/Index view (part 1)</vt:lpstr>
      <vt:lpstr>The Cart/Index view (part 2)</vt:lpstr>
      <vt:lpstr>The Cart/Index view (part 3)</vt:lpstr>
      <vt:lpstr>The Manage Books tab of the Admin page for searching books</vt:lpstr>
      <vt:lpstr>The Manage Books tab with search results</vt:lpstr>
      <vt:lpstr>The SearchData class (part 1)</vt:lpstr>
      <vt:lpstr>The SearchData class (part 2)</vt:lpstr>
      <vt:lpstr>The SearchViewModel class</vt:lpstr>
      <vt:lpstr>The Search() action methods  of the Book controller (part 1)</vt:lpstr>
      <vt:lpstr>The Search() action methods (part 2)</vt:lpstr>
      <vt:lpstr>The Search() action methods (part 3)</vt:lpstr>
      <vt:lpstr>The Search() action methods (part 4)</vt:lpstr>
      <vt:lpstr>The Delete() action method of the Genre controller</vt:lpstr>
      <vt:lpstr>The helper method of the Genre controller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</dc:title>
  <dc:creator>Bethany Cabrera</dc:creator>
  <cp:lastModifiedBy>Judy Taylor</cp:lastModifiedBy>
  <cp:revision>16</cp:revision>
  <cp:lastPrinted>2016-01-14T23:03:16Z</cp:lastPrinted>
  <dcterms:created xsi:type="dcterms:W3CDTF">2019-12-18T21:14:28Z</dcterms:created>
  <dcterms:modified xsi:type="dcterms:W3CDTF">2020-01-06T22:04:50Z</dcterms:modified>
</cp:coreProperties>
</file>