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2"/>
  </p:notesMasterIdLst>
  <p:handoutMasterIdLst>
    <p:handoutMasterId r:id="rId53"/>
  </p:handoutMasterIdLst>
  <p:sldIdLst>
    <p:sldId id="256" r:id="rId2"/>
    <p:sldId id="257"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33" autoAdjust="0"/>
  </p:normalViewPr>
  <p:slideViewPr>
    <p:cSldViewPr>
      <p:cViewPr varScale="1">
        <p:scale>
          <a:sx n="71" d="100"/>
          <a:sy n="71" d="100"/>
        </p:scale>
        <p:origin x="168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1/6/2020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ASP.NET Core MVC</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ASP.NET Core MVC</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Title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ASP.NET Core MVC</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ASP.NET Core MVC</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ASP.NET Core MVC</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0" r:id="rId5"/>
    <p:sldLayoutId id="2147483683" r:id="rId6"/>
    <p:sldLayoutId id="2147483681" r:id="rId7"/>
    <p:sldLayoutId id="2147483674" r:id="rId8"/>
    <p:sldLayoutId id="2147483676" r:id="rId9"/>
    <p:sldLayoutId id="2147483675" r:id="rId10"/>
    <p:sldLayoutId id="2147483684"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1143000"/>
            <a:ext cx="7772400" cy="553998"/>
          </a:xfrm>
        </p:spPr>
        <p:txBody>
          <a:bodyPr/>
          <a:lstStyle/>
          <a:p>
            <a:r>
              <a:rPr lang="en-US" dirty="0"/>
              <a:t>Chapter 14</a:t>
            </a:r>
          </a:p>
        </p:txBody>
      </p:sp>
      <p:sp>
        <p:nvSpPr>
          <p:cNvPr id="6" name="Text Placeholder 5"/>
          <p:cNvSpPr>
            <a:spLocks noGrp="1"/>
          </p:cNvSpPr>
          <p:nvPr>
            <p:ph type="body" sz="quarter" idx="13"/>
          </p:nvPr>
        </p:nvSpPr>
        <p:spPr>
          <a:xfrm>
            <a:off x="990600" y="2209800"/>
            <a:ext cx="7162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use</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dependency injection and unit testing</a:t>
            </a:r>
          </a:p>
          <a:p>
            <a:endParaRPr lang="en-US" dirty="0"/>
          </a:p>
        </p:txBody>
      </p:sp>
      <p:sp>
        <p:nvSpPr>
          <p:cNvPr id="2" name="Date Placeholder 1"/>
          <p:cNvSpPr>
            <a:spLocks noGrp="1"/>
          </p:cNvSpPr>
          <p:nvPr>
            <p:ph type="dt" sz="half" idx="10"/>
          </p:nvPr>
        </p:nvSpPr>
        <p:spPr/>
        <p:txBody>
          <a:bodyPr/>
          <a:lstStyle/>
          <a:p>
            <a:pPr>
              <a:defRPr/>
            </a:pPr>
            <a:r>
              <a:rPr lang="en-US"/>
              <a:t>Murach's ASP.NET Core MVC</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84DF9226-F822-4467-A782-0DD918E03B12}"/>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B24B-F84E-4758-A8E5-4171F1A4551E}"/>
              </a:ext>
            </a:extLst>
          </p:cNvPr>
          <p:cNvSpPr>
            <a:spLocks noGrp="1"/>
          </p:cNvSpPr>
          <p:nvPr>
            <p:ph type="title"/>
          </p:nvPr>
        </p:nvSpPr>
        <p:spPr>
          <a:xfrm>
            <a:off x="914400" y="625989"/>
            <a:ext cx="7315200" cy="738664"/>
          </a:xfrm>
        </p:spPr>
        <p:txBody>
          <a:bodyPr/>
          <a:lstStyle/>
          <a:p>
            <a:r>
              <a:rPr lang="en-US" dirty="0"/>
              <a:t>A Cart controller that injects </a:t>
            </a:r>
            <a:br>
              <a:rPr lang="en-US" dirty="0"/>
            </a:br>
            <a:r>
              <a:rPr lang="en-US" dirty="0"/>
              <a:t>an </a:t>
            </a:r>
            <a:r>
              <a:rPr lang="en-US" dirty="0" err="1"/>
              <a:t>HttpContextAccessor</a:t>
            </a:r>
            <a:r>
              <a:rPr lang="en-US" dirty="0"/>
              <a:t> object (part 1)</a:t>
            </a:r>
          </a:p>
        </p:txBody>
      </p:sp>
      <p:sp>
        <p:nvSpPr>
          <p:cNvPr id="3" name="Text Placeholder 2">
            <a:extLst>
              <a:ext uri="{FF2B5EF4-FFF2-40B4-BE49-F238E27FC236}">
                <a16:creationId xmlns:a16="http://schemas.microsoft.com/office/drawing/2014/main" id="{825FB1C7-300A-4F75-9D86-9DF0DAA40CE1}"/>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Microsoft.AspNetCore.Http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Controller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 data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accessor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 rep,</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http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data = rep;</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accessor = http;</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 = new Cart(accessor);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cart.Load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DD9411DA-AA70-4711-B879-27FAEF6AB026}"/>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D64C0E56-51EB-4682-B305-D12C7DEF5D0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4500AD-AF14-4458-80C4-A9C65D87C7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20802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EF0E-3AF9-4795-AE11-5F1E34697044}"/>
              </a:ext>
            </a:extLst>
          </p:cNvPr>
          <p:cNvSpPr>
            <a:spLocks noGrp="1"/>
          </p:cNvSpPr>
          <p:nvPr>
            <p:ph type="title"/>
          </p:nvPr>
        </p:nvSpPr>
        <p:spPr>
          <a:xfrm>
            <a:off x="914400" y="625989"/>
            <a:ext cx="7315200" cy="738664"/>
          </a:xfrm>
        </p:spPr>
        <p:txBody>
          <a:bodyPr/>
          <a:lstStyle/>
          <a:p>
            <a:r>
              <a:rPr lang="en-US" dirty="0"/>
              <a:t>A Cart controller that injects </a:t>
            </a:r>
            <a:br>
              <a:rPr lang="en-US" dirty="0"/>
            </a:br>
            <a:r>
              <a:rPr lang="en-US" dirty="0"/>
              <a:t>an </a:t>
            </a:r>
            <a:r>
              <a:rPr lang="en-US" dirty="0" err="1"/>
              <a:t>HttpContextAccessor</a:t>
            </a:r>
            <a:r>
              <a:rPr lang="en-US" dirty="0"/>
              <a:t> object (part 2)</a:t>
            </a:r>
          </a:p>
        </p:txBody>
      </p:sp>
      <p:sp>
        <p:nvSpPr>
          <p:cNvPr id="3" name="Text Placeholder 2">
            <a:extLst>
              <a:ext uri="{FF2B5EF4-FFF2-40B4-BE49-F238E27FC236}">
                <a16:creationId xmlns:a16="http://schemas.microsoft.com/office/drawing/2014/main" id="{3D5E43EC-FD8D-4166-96DC-CF9ACD87D508}"/>
              </a:ext>
            </a:extLst>
          </p:cNvPr>
          <p:cNvSpPr>
            <a:spLocks noGrp="1"/>
          </p:cNvSpPr>
          <p:nvPr>
            <p:ph type="body" sz="quarter" idx="13"/>
          </p:nvPr>
        </p:nvSpPr>
        <p:spPr>
          <a:xfrm>
            <a:off x="838200" y="1463040"/>
            <a:ext cx="7543800" cy="4495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ViewResult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Index()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builder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BooksGridBuilder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accessor.HttpContext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.Session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rest of action method code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RedirectToActionResult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Edit(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CartItem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item)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cart.Edit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(item);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no need to create its own Cart object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cart.Save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rest of action method code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3E790AEF-F7E1-447B-9E2E-2CCF30C864ED}"/>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9236CBE7-F7A4-49BC-85DE-B74A203A5BD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B3745DC-5646-42C3-ACEB-35F8A81AC3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8412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4B68-A1A6-4650-AE88-8F08BEBA99AA}"/>
              </a:ext>
            </a:extLst>
          </p:cNvPr>
          <p:cNvSpPr>
            <a:spLocks noGrp="1"/>
          </p:cNvSpPr>
          <p:nvPr>
            <p:ph type="title"/>
          </p:nvPr>
        </p:nvSpPr>
        <p:spPr>
          <a:xfrm>
            <a:off x="914400" y="624989"/>
            <a:ext cx="7315200" cy="369332"/>
          </a:xfrm>
        </p:spPr>
        <p:txBody>
          <a:bodyPr/>
          <a:lstStyle/>
          <a:p>
            <a:r>
              <a:rPr lang="en-US" dirty="0"/>
              <a:t>A controller that doesn’t use DI</a:t>
            </a:r>
          </a:p>
        </p:txBody>
      </p:sp>
      <p:sp>
        <p:nvSpPr>
          <p:cNvPr id="3" name="Text Placeholder 2">
            <a:extLst>
              <a:ext uri="{FF2B5EF4-FFF2-40B4-BE49-F238E27FC236}">
                <a16:creationId xmlns:a16="http://schemas.microsoft.com/office/drawing/2014/main" id="{D88B1F78-33D3-4CFA-94ED-8C691599DDCC}"/>
              </a:ext>
            </a:extLst>
          </p:cNvPr>
          <p:cNvSpPr>
            <a:spLocks noGrp="1"/>
          </p:cNvSpPr>
          <p:nvPr>
            <p:ph type="body" sz="quarter" idx="13"/>
          </p:nvPr>
        </p:nvSpPr>
        <p:spPr>
          <a:xfrm>
            <a:off x="838200" y="1066800"/>
            <a:ext cx="75438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ValidationController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Repository&lt;Author&gt;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authorData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Repository&lt;Genre&gt;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genreData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ValidationController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BookstoreContext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authorData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Repository&lt;Author&gt;(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genreData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Repository&lt;Genre&gt;(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JsonResult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CheckGenre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genreId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validate.CheckGenre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genreId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genreData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JsonResult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lastname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string operation)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validate.CheckAuthor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lastName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operation,</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authorData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2D173773-18E6-448E-980F-4F7DC4F67718}"/>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39D03319-FE51-430F-9A02-1FEDBEB14CF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35EDE9-999B-4184-B220-CE0EC5CE90E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42697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1232-189F-4423-A166-603F019B2CF6}"/>
              </a:ext>
            </a:extLst>
          </p:cNvPr>
          <p:cNvSpPr>
            <a:spLocks noGrp="1"/>
          </p:cNvSpPr>
          <p:nvPr>
            <p:ph type="title"/>
          </p:nvPr>
        </p:nvSpPr>
        <p:spPr>
          <a:xfrm>
            <a:off x="914400" y="624989"/>
            <a:ext cx="7315200" cy="369332"/>
          </a:xfrm>
        </p:spPr>
        <p:txBody>
          <a:bodyPr/>
          <a:lstStyle/>
          <a:p>
            <a:r>
              <a:rPr lang="en-US" dirty="0"/>
              <a:t>The same controller with DI in its action methods</a:t>
            </a:r>
          </a:p>
        </p:txBody>
      </p:sp>
      <p:sp>
        <p:nvSpPr>
          <p:cNvPr id="3" name="Text Placeholder 2">
            <a:extLst>
              <a:ext uri="{FF2B5EF4-FFF2-40B4-BE49-F238E27FC236}">
                <a16:creationId xmlns:a16="http://schemas.microsoft.com/office/drawing/2014/main" id="{65282E3F-44A7-417C-94C7-1E7BF53C9213}"/>
              </a:ext>
            </a:extLst>
          </p:cNvPr>
          <p:cNvSpPr>
            <a:spLocks noGrp="1"/>
          </p:cNvSpPr>
          <p:nvPr>
            <p:ph type="body" sz="quarter" idx="13"/>
          </p:nvPr>
        </p:nvSpPr>
        <p:spPr>
          <a:xfrm>
            <a:off x="838200" y="1066800"/>
            <a:ext cx="74676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ValidationController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private properties and constructor no longer needed</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JsonResult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CheckGenre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genreId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FromServices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&lt;Genre&gt; 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validate.CheckGenre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genreId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JsonResult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CheckAuthor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lastName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string operation,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FromServices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&lt;Author&gt; 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validate.CheckAuthor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lastName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operation,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F05B3E9-8BEB-4792-8DE4-05255E67F2B8}"/>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8011409B-DF2C-407C-80A6-12726D7964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4CBA4FC-F1E9-4034-BE37-A08986556FD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216530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A6D4-6692-470A-BB51-1E7036E801E5}"/>
              </a:ext>
            </a:extLst>
          </p:cNvPr>
          <p:cNvSpPr>
            <a:spLocks noGrp="1"/>
          </p:cNvSpPr>
          <p:nvPr>
            <p:ph type="title"/>
          </p:nvPr>
        </p:nvSpPr>
        <p:spPr>
          <a:xfrm>
            <a:off x="914400" y="624989"/>
            <a:ext cx="7315200" cy="369332"/>
          </a:xfrm>
        </p:spPr>
        <p:txBody>
          <a:bodyPr/>
          <a:lstStyle/>
          <a:p>
            <a:r>
              <a:rPr lang="en-US" dirty="0"/>
              <a:t>Code in a layout that doesn’t inject a Cart object</a:t>
            </a:r>
          </a:p>
        </p:txBody>
      </p:sp>
      <p:sp>
        <p:nvSpPr>
          <p:cNvPr id="3" name="Text Placeholder 2">
            <a:extLst>
              <a:ext uri="{FF2B5EF4-FFF2-40B4-BE49-F238E27FC236}">
                <a16:creationId xmlns:a16="http://schemas.microsoft.com/office/drawing/2014/main" id="{D62B2ACB-3C74-4D73-A555-A5487CF01A1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cart = new Cart(Context);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navigation link that uses the Cart object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class="nav-link" asp-action="Index"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asp-controller="Cart" asp-area=""&gt;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&lt;span class="</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fa-shopping-cart"&gt;&lt;/span&gt;&amp;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nbsp;Cart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&lt;span class="badge badge-light"&gt;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cart.Count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&lt;/span&gt;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&lt;/a&gt;</a:t>
            </a:r>
          </a:p>
          <a:p>
            <a:endParaRPr lang="en-US" sz="1600" dirty="0"/>
          </a:p>
        </p:txBody>
      </p:sp>
      <p:sp>
        <p:nvSpPr>
          <p:cNvPr id="4" name="Date Placeholder 3">
            <a:extLst>
              <a:ext uri="{FF2B5EF4-FFF2-40B4-BE49-F238E27FC236}">
                <a16:creationId xmlns:a16="http://schemas.microsoft.com/office/drawing/2014/main" id="{BC1E1C1C-BDFF-4835-83C4-A744DF32875F}"/>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E49814E1-5CE6-4935-BFAC-5B046EA0018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20BE738-D32B-4996-933F-CF54FD907F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98826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413A-D95E-4750-B6C4-84C6D56226C0}"/>
              </a:ext>
            </a:extLst>
          </p:cNvPr>
          <p:cNvSpPr>
            <a:spLocks noGrp="1"/>
          </p:cNvSpPr>
          <p:nvPr>
            <p:ph type="title"/>
          </p:nvPr>
        </p:nvSpPr>
        <p:spPr>
          <a:xfrm>
            <a:off x="914400" y="624989"/>
            <a:ext cx="7315200" cy="369332"/>
          </a:xfrm>
        </p:spPr>
        <p:txBody>
          <a:bodyPr/>
          <a:lstStyle/>
          <a:p>
            <a:r>
              <a:rPr lang="en-US" dirty="0"/>
              <a:t>How to set up the Cart object for DI</a:t>
            </a:r>
          </a:p>
        </p:txBody>
      </p:sp>
      <p:sp>
        <p:nvSpPr>
          <p:cNvPr id="3" name="Text Placeholder 2">
            <a:extLst>
              <a:ext uri="{FF2B5EF4-FFF2-40B4-BE49-F238E27FC236}">
                <a16:creationId xmlns:a16="http://schemas.microsoft.com/office/drawing/2014/main" id="{6BD9722D-E4B4-489A-83AF-D4EEEEE7216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ICart</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interface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interface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ICart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declarations for properties and methods of the Cart class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Cart class updated to implement the interface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Cart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ICart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properties and methods that now implement the interface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dependency mapping in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Startup.cs</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file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ConfigureServices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IServiceCollection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services)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other dependency mappings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services.AddTransient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ICart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Cart&gt;();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in a layout that injects a Cart object</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@inject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ICart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cart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C6143281-C7AB-4A20-B9C0-41044F9BFE19}"/>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B20CAB0F-011C-44DB-A426-907DAA61732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F4358E6-F02B-41AE-A658-2C582EC2746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19497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9EB4-A83C-4039-B014-1D13CAED9E02}"/>
              </a:ext>
            </a:extLst>
          </p:cNvPr>
          <p:cNvSpPr>
            <a:spLocks noGrp="1"/>
          </p:cNvSpPr>
          <p:nvPr>
            <p:ph type="title"/>
          </p:nvPr>
        </p:nvSpPr>
        <p:spPr>
          <a:xfrm>
            <a:off x="914400" y="624989"/>
            <a:ext cx="7315200" cy="369332"/>
          </a:xfrm>
        </p:spPr>
        <p:txBody>
          <a:bodyPr/>
          <a:lstStyle/>
          <a:p>
            <a:r>
              <a:rPr lang="en-US" dirty="0"/>
              <a:t>The unit testing process</a:t>
            </a:r>
          </a:p>
        </p:txBody>
      </p:sp>
      <p:pic>
        <p:nvPicPr>
          <p:cNvPr id="7" name="Content Placeholder 6" descr="Refer to page 571 in textbook">
            <a:extLst>
              <a:ext uri="{FF2B5EF4-FFF2-40B4-BE49-F238E27FC236}">
                <a16:creationId xmlns:a16="http://schemas.microsoft.com/office/drawing/2014/main" id="{D30F522B-E6A1-4F15-98F9-0033183027A0}"/>
              </a:ext>
            </a:extLst>
          </p:cNvPr>
          <p:cNvPicPr>
            <a:picLocks noGrp="1" noChangeAspect="1"/>
          </p:cNvPicPr>
          <p:nvPr>
            <p:ph sz="quarter" idx="13"/>
          </p:nvPr>
        </p:nvPicPr>
        <p:blipFill>
          <a:blip r:embed="rId2"/>
          <a:stretch>
            <a:fillRect/>
          </a:stretch>
        </p:blipFill>
        <p:spPr>
          <a:xfrm>
            <a:off x="1276826" y="1139787"/>
            <a:ext cx="6590347" cy="1908213"/>
          </a:xfrm>
          <a:prstGeom prst="rect">
            <a:avLst/>
          </a:prstGeom>
        </p:spPr>
      </p:pic>
      <p:sp>
        <p:nvSpPr>
          <p:cNvPr id="4" name="Date Placeholder 3">
            <a:extLst>
              <a:ext uri="{FF2B5EF4-FFF2-40B4-BE49-F238E27FC236}">
                <a16:creationId xmlns:a16="http://schemas.microsoft.com/office/drawing/2014/main" id="{7B00766A-7B67-4C8E-88C6-D1CBE9112C04}"/>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157C8F92-34B1-44CA-8DD0-A128EF7D2B8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3B7E3EA-A394-46A3-849F-2F2D963150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63130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2EE9-E110-4412-94A1-DE54C3CF2710}"/>
              </a:ext>
            </a:extLst>
          </p:cNvPr>
          <p:cNvSpPr>
            <a:spLocks noGrp="1"/>
          </p:cNvSpPr>
          <p:nvPr>
            <p:ph type="title"/>
          </p:nvPr>
        </p:nvSpPr>
        <p:spPr>
          <a:xfrm>
            <a:off x="914400" y="624989"/>
            <a:ext cx="7315200" cy="369332"/>
          </a:xfrm>
        </p:spPr>
        <p:txBody>
          <a:bodyPr/>
          <a:lstStyle/>
          <a:p>
            <a:r>
              <a:rPr lang="en-US" dirty="0"/>
              <a:t>Advantages of unit testing</a:t>
            </a:r>
          </a:p>
        </p:txBody>
      </p:sp>
      <p:sp>
        <p:nvSpPr>
          <p:cNvPr id="3" name="Text Placeholder 2">
            <a:extLst>
              <a:ext uri="{FF2B5EF4-FFF2-40B4-BE49-F238E27FC236}">
                <a16:creationId xmlns:a16="http://schemas.microsoft.com/office/drawing/2014/main" id="{0D10EE06-1B27-4C25-8242-B879F3DD17D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Unit testing reduces the amount of time you have to spend manually testing an app by running it and entering data.</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Unit testing makes it easy to test an app after each significant code change. This helps you find problems earlier in the development cycle than you typically would when using manual testing.</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Unit testing makes debugging easier because you typically test an app after each significant code change. As a result, when a test fails, you only need to debug the most recent code changes.</a:t>
            </a:r>
          </a:p>
          <a:p>
            <a:endParaRPr lang="en-US" dirty="0"/>
          </a:p>
        </p:txBody>
      </p:sp>
      <p:sp>
        <p:nvSpPr>
          <p:cNvPr id="4" name="Date Placeholder 3">
            <a:extLst>
              <a:ext uri="{FF2B5EF4-FFF2-40B4-BE49-F238E27FC236}">
                <a16:creationId xmlns:a16="http://schemas.microsoft.com/office/drawing/2014/main" id="{628278CD-359D-4081-84D0-3B1839AC0934}"/>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D71EF1CD-72F4-4DE2-BD83-A968E573364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5E625F7-444E-437D-8E3E-076F932D52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06750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5653-DEBB-4796-ACE7-A9E5FE976E19}"/>
              </a:ext>
            </a:extLst>
          </p:cNvPr>
          <p:cNvSpPr>
            <a:spLocks noGrp="1"/>
          </p:cNvSpPr>
          <p:nvPr>
            <p:ph type="title"/>
          </p:nvPr>
        </p:nvSpPr>
        <p:spPr>
          <a:xfrm>
            <a:off x="914400" y="624989"/>
            <a:ext cx="7315200" cy="369332"/>
          </a:xfrm>
        </p:spPr>
        <p:txBody>
          <a:bodyPr/>
          <a:lstStyle/>
          <a:p>
            <a:r>
              <a:rPr lang="en-US" dirty="0"/>
              <a:t>The Add New Project dialog</a:t>
            </a:r>
          </a:p>
        </p:txBody>
      </p:sp>
      <p:pic>
        <p:nvPicPr>
          <p:cNvPr id="8" name="Content Placeholder 7" descr="Refer to page 573 in textbook">
            <a:extLst>
              <a:ext uri="{FF2B5EF4-FFF2-40B4-BE49-F238E27FC236}">
                <a16:creationId xmlns:a16="http://schemas.microsoft.com/office/drawing/2014/main" id="{B6DD5154-3FA1-471E-9912-2E51150E8D56}"/>
              </a:ext>
            </a:extLst>
          </p:cNvPr>
          <p:cNvPicPr>
            <a:picLocks noGrp="1" noChangeAspect="1"/>
          </p:cNvPicPr>
          <p:nvPr>
            <p:ph sz="quarter" idx="13"/>
          </p:nvPr>
        </p:nvPicPr>
        <p:blipFill>
          <a:blip r:embed="rId2"/>
          <a:stretch>
            <a:fillRect/>
          </a:stretch>
        </p:blipFill>
        <p:spPr>
          <a:xfrm>
            <a:off x="1264633" y="1153566"/>
            <a:ext cx="6614733" cy="2341067"/>
          </a:xfrm>
          <a:prstGeom prst="rect">
            <a:avLst/>
          </a:prstGeom>
        </p:spPr>
      </p:pic>
      <p:sp>
        <p:nvSpPr>
          <p:cNvPr id="4" name="Text Placeholder 3">
            <a:extLst>
              <a:ext uri="{FF2B5EF4-FFF2-40B4-BE49-F238E27FC236}">
                <a16:creationId xmlns:a16="http://schemas.microsoft.com/office/drawing/2014/main" id="{B4DA64B2-A2ED-4924-BC41-651AEDA8D521}"/>
              </a:ext>
            </a:extLst>
          </p:cNvPr>
          <p:cNvSpPr>
            <a:spLocks noGrp="1"/>
          </p:cNvSpPr>
          <p:nvPr>
            <p:ph type="body" sz="quarter" idx="15"/>
          </p:nvPr>
        </p:nvSpPr>
        <p:spPr/>
        <p:txBody>
          <a:bodyPr/>
          <a:lstStyle/>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add a unit test project to a solution</a:t>
            </a:r>
          </a:p>
          <a:p>
            <a:pPr marL="342900" marR="347345" lvl="0" indent="-342900">
              <a:spcBef>
                <a:spcPts val="0"/>
              </a:spcBef>
              <a:spcAft>
                <a:spcPts val="300"/>
              </a:spcAft>
              <a:buFont typeface="+mj-lt"/>
              <a:buAutoNum type="arabicPeriod"/>
              <a:tabLst>
                <a:tab pos="347345" algn="l"/>
                <a:tab pos="457200" algn="l"/>
              </a:tabLst>
            </a:pPr>
            <a:r>
              <a:rPr lang="en-US" dirty="0">
                <a:latin typeface="Times New Roman" panose="02020603050405020304" pitchFamily="18" charset="0"/>
                <a:ea typeface="Times New Roman" panose="02020603050405020304" pitchFamily="18" charset="0"/>
              </a:rPr>
              <a:t>Right-click the solution and select </a:t>
            </a:r>
            <a:r>
              <a:rPr lang="en-US" dirty="0" err="1">
                <a:latin typeface="Times New Roman" panose="02020603050405020304" pitchFamily="18" charset="0"/>
                <a:ea typeface="Times New Roman" panose="02020603050405020304" pitchFamily="18" charset="0"/>
              </a:rPr>
              <a:t>Add</a:t>
            </a:r>
            <a:r>
              <a:rPr lang="en-US" dirty="0" err="1">
                <a:latin typeface="Times New Roman" panose="02020603050405020304" pitchFamily="18" charset="0"/>
                <a:ea typeface="Times New Roman" panose="02020603050405020304" pitchFamily="18" charset="0"/>
                <a:sym typeface="Wingdings" panose="05000000000000000000" pitchFamily="2" charset="2"/>
              </a:rPr>
              <a:t></a:t>
            </a:r>
            <a:r>
              <a:rPr lang="en-US" dirty="0" err="1">
                <a:latin typeface="Times New Roman" panose="02020603050405020304" pitchFamily="18" charset="0"/>
                <a:ea typeface="Times New Roman" panose="02020603050405020304" pitchFamily="18" charset="0"/>
              </a:rPr>
              <a:t>New</a:t>
            </a:r>
            <a:r>
              <a:rPr lang="en-US" dirty="0">
                <a:latin typeface="Times New Roman" panose="02020603050405020304" pitchFamily="18" charset="0"/>
                <a:ea typeface="Times New Roman" panose="02020603050405020304" pitchFamily="18" charset="0"/>
              </a:rPr>
              <a:t> Project.</a:t>
            </a:r>
          </a:p>
          <a:p>
            <a:pPr marL="342900" marR="347345" lvl="0" indent="-342900">
              <a:spcBef>
                <a:spcPts val="0"/>
              </a:spcBef>
              <a:spcAft>
                <a:spcPts val="300"/>
              </a:spcAft>
              <a:buFont typeface="+mj-lt"/>
              <a:buAutoNum type="arabicPeriod"/>
              <a:tabLst>
                <a:tab pos="347345" algn="l"/>
                <a:tab pos="457200" algn="l"/>
              </a:tabLst>
            </a:pPr>
            <a:r>
              <a:rPr lang="en-US" dirty="0">
                <a:latin typeface="Times New Roman" panose="02020603050405020304" pitchFamily="18" charset="0"/>
                <a:ea typeface="Times New Roman" panose="02020603050405020304" pitchFamily="18" charset="0"/>
              </a:rPr>
              <a:t>In the Add New Project dialog, select the </a:t>
            </a:r>
            <a:r>
              <a:rPr lang="en-US" dirty="0" err="1">
                <a:latin typeface="Times New Roman" panose="02020603050405020304" pitchFamily="18" charset="0"/>
                <a:ea typeface="Times New Roman" panose="02020603050405020304" pitchFamily="18" charset="0"/>
              </a:rPr>
              <a:t>xUnit</a:t>
            </a:r>
            <a:r>
              <a:rPr lang="en-US" dirty="0">
                <a:latin typeface="Times New Roman" panose="02020603050405020304" pitchFamily="18" charset="0"/>
                <a:ea typeface="Times New Roman" panose="02020603050405020304" pitchFamily="18" charset="0"/>
              </a:rPr>
              <a:t> Test Project (.NET Core) template and click Next. To help find the template, you can use the dialog to search for “</a:t>
            </a:r>
            <a:r>
              <a:rPr lang="en-US" dirty="0" err="1">
                <a:latin typeface="Times New Roman" panose="02020603050405020304" pitchFamily="18" charset="0"/>
                <a:ea typeface="Times New Roman" panose="02020603050405020304" pitchFamily="18" charset="0"/>
              </a:rPr>
              <a:t>xunit</a:t>
            </a:r>
            <a:r>
              <a:rPr lang="en-US" dirty="0">
                <a:latin typeface="Times New Roman" panose="02020603050405020304" pitchFamily="18" charset="0"/>
                <a:ea typeface="Times New Roman" panose="02020603050405020304" pitchFamily="18" charset="0"/>
              </a:rPr>
              <a:t>”.</a:t>
            </a:r>
          </a:p>
          <a:p>
            <a:pPr marL="342900" marR="347345" lvl="0" indent="-342900">
              <a:spcBef>
                <a:spcPts val="0"/>
              </a:spcBef>
              <a:spcAft>
                <a:spcPts val="300"/>
              </a:spcAft>
              <a:buFont typeface="+mj-lt"/>
              <a:buAutoNum type="arabicPeriod"/>
              <a:tabLst>
                <a:tab pos="347345" algn="l"/>
                <a:tab pos="457200" algn="l"/>
              </a:tabLst>
            </a:pPr>
            <a:r>
              <a:rPr lang="en-US" dirty="0">
                <a:latin typeface="Times New Roman" panose="02020603050405020304" pitchFamily="18" charset="0"/>
                <a:ea typeface="Times New Roman" panose="02020603050405020304" pitchFamily="18" charset="0"/>
              </a:rPr>
              <a:t>Enter a name and location for the project and click Create.</a:t>
            </a:r>
          </a:p>
          <a:p>
            <a:endParaRPr lang="en-US" dirty="0"/>
          </a:p>
        </p:txBody>
      </p:sp>
      <p:sp>
        <p:nvSpPr>
          <p:cNvPr id="5" name="Date Placeholder 4">
            <a:extLst>
              <a:ext uri="{FF2B5EF4-FFF2-40B4-BE49-F238E27FC236}">
                <a16:creationId xmlns:a16="http://schemas.microsoft.com/office/drawing/2014/main" id="{389767E0-FA15-460B-A9D4-3310B429F6E8}"/>
              </a:ext>
            </a:extLst>
          </p:cNvPr>
          <p:cNvSpPr>
            <a:spLocks noGrp="1"/>
          </p:cNvSpPr>
          <p:nvPr>
            <p:ph type="dt" sz="half" idx="10"/>
          </p:nvPr>
        </p:nvSpPr>
        <p:spPr/>
        <p:txBody>
          <a:bodyPr/>
          <a:lstStyle/>
          <a:p>
            <a:pPr>
              <a:defRPr/>
            </a:pPr>
            <a:r>
              <a:rPr lang="en-US"/>
              <a:t>Murach's ASP.NET Core MVC</a:t>
            </a:r>
            <a:endParaRPr lang="en-US" dirty="0"/>
          </a:p>
        </p:txBody>
      </p:sp>
      <p:sp>
        <p:nvSpPr>
          <p:cNvPr id="6" name="Footer Placeholder 5">
            <a:extLst>
              <a:ext uri="{FF2B5EF4-FFF2-40B4-BE49-F238E27FC236}">
                <a16:creationId xmlns:a16="http://schemas.microsoft.com/office/drawing/2014/main" id="{7680D144-B7A2-4371-8422-96EECFF74AED}"/>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7773ADB0-2AF1-4EF2-A551-6404DA155D84}"/>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348868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4E85-A1AC-4A26-B57A-F5BBEA65F788}"/>
              </a:ext>
            </a:extLst>
          </p:cNvPr>
          <p:cNvSpPr>
            <a:spLocks noGrp="1"/>
          </p:cNvSpPr>
          <p:nvPr>
            <p:ph type="title"/>
          </p:nvPr>
        </p:nvSpPr>
        <p:spPr>
          <a:xfrm>
            <a:off x="914400" y="624989"/>
            <a:ext cx="7315200" cy="369332"/>
          </a:xfrm>
        </p:spPr>
        <p:txBody>
          <a:bodyPr/>
          <a:lstStyle/>
          <a:p>
            <a:r>
              <a:rPr lang="en-US" dirty="0"/>
              <a:t>The web app project and the unit test project</a:t>
            </a:r>
          </a:p>
        </p:txBody>
      </p:sp>
      <p:pic>
        <p:nvPicPr>
          <p:cNvPr id="7" name="Content Placeholder 6" descr="Refer to page 573 in textbook">
            <a:extLst>
              <a:ext uri="{FF2B5EF4-FFF2-40B4-BE49-F238E27FC236}">
                <a16:creationId xmlns:a16="http://schemas.microsoft.com/office/drawing/2014/main" id="{257CBDD3-90E1-4393-A622-59938611BED4}"/>
              </a:ext>
            </a:extLst>
          </p:cNvPr>
          <p:cNvPicPr>
            <a:picLocks noGrp="1" noChangeAspect="1"/>
          </p:cNvPicPr>
          <p:nvPr>
            <p:ph sz="quarter" idx="13"/>
          </p:nvPr>
        </p:nvPicPr>
        <p:blipFill>
          <a:blip r:embed="rId2"/>
          <a:stretch>
            <a:fillRect/>
          </a:stretch>
        </p:blipFill>
        <p:spPr>
          <a:xfrm>
            <a:off x="1295400" y="1092558"/>
            <a:ext cx="4328535" cy="4163929"/>
          </a:xfrm>
          <a:prstGeom prst="rect">
            <a:avLst/>
          </a:prstGeom>
        </p:spPr>
      </p:pic>
      <p:sp>
        <p:nvSpPr>
          <p:cNvPr id="4" name="Date Placeholder 3">
            <a:extLst>
              <a:ext uri="{FF2B5EF4-FFF2-40B4-BE49-F238E27FC236}">
                <a16:creationId xmlns:a16="http://schemas.microsoft.com/office/drawing/2014/main" id="{C5411BAB-7958-4E83-AA17-37676152EDF4}"/>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5225A576-F359-4438-A109-8796EB64097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FE11370-73CD-4172-91E1-77711751823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16386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6E92-A9F7-4037-8913-FF337160E093}"/>
              </a:ext>
            </a:extLst>
          </p:cNvPr>
          <p:cNvSpPr>
            <a:spLocks noGrp="1"/>
          </p:cNvSpPr>
          <p:nvPr>
            <p:ph type="title"/>
          </p:nvPr>
        </p:nvSpPr>
        <p:spPr>
          <a:xfrm>
            <a:off x="914400" y="624989"/>
            <a:ext cx="7315200" cy="369332"/>
          </a:xfrm>
        </p:spPr>
        <p:txBody>
          <a:bodyPr/>
          <a:lstStyle/>
          <a:p>
            <a:r>
              <a:rPr lang="en-US" dirty="0"/>
              <a:t>Objectives (part 1)</a:t>
            </a:r>
          </a:p>
        </p:txBody>
      </p:sp>
      <p:sp>
        <p:nvSpPr>
          <p:cNvPr id="3" name="Text Placeholder 2">
            <a:extLst>
              <a:ext uri="{FF2B5EF4-FFF2-40B4-BE49-F238E27FC236}">
                <a16:creationId xmlns:a16="http://schemas.microsoft.com/office/drawing/2014/main" id="{636A1427-3F78-4B9E-9506-C65B81403418}"/>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Use dependency injection (DI) to make the code for an ASP.NET Core web app more flexible and easier to change.</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Use unit testing to automate the testing of a web app.</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Describe how to configure a web app for dependency injection.</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List and describe the three dependency life cycles.</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Distinguish between controllers that are tightly coupled with EF Core and controllers that are loosely coupled with EF Core.</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Explain how dependency chaining works with repository objects and unit of work objects.</a:t>
            </a:r>
          </a:p>
          <a:p>
            <a:pPr marL="342900" marR="0" lvl="0" indent="-342900">
              <a:spcBef>
                <a:spcPts val="0"/>
              </a:spcBef>
              <a:spcAft>
                <a:spcPts val="600"/>
              </a:spcAft>
              <a:buFont typeface="+mj-lt"/>
              <a:buAutoNum type="arabicPeriod"/>
            </a:pPr>
            <a:r>
              <a:rPr lang="en-US" dirty="0">
                <a:latin typeface="Times New Roman" panose="02020603050405020304" pitchFamily="18" charset="0"/>
                <a:ea typeface="Times New Roman" panose="02020603050405020304" pitchFamily="18" charset="0"/>
              </a:rPr>
              <a:t>Describe the use of DI with an </a:t>
            </a:r>
            <a:r>
              <a:rPr lang="en-US" dirty="0" err="1">
                <a:latin typeface="Times New Roman" panose="02020603050405020304" pitchFamily="18" charset="0"/>
                <a:ea typeface="Times New Roman" panose="02020603050405020304" pitchFamily="18" charset="0"/>
              </a:rPr>
              <a:t>HttpContextAccessor</a:t>
            </a:r>
            <a:r>
              <a:rPr lang="en-US" dirty="0">
                <a:latin typeface="Times New Roman" panose="02020603050405020304" pitchFamily="18" charset="0"/>
                <a:ea typeface="Times New Roman" panose="02020603050405020304" pitchFamily="18" charset="0"/>
              </a:rPr>
              <a:t> object.</a:t>
            </a:r>
          </a:p>
          <a:p>
            <a:endParaRPr lang="en-US" dirty="0"/>
          </a:p>
        </p:txBody>
      </p:sp>
      <p:sp>
        <p:nvSpPr>
          <p:cNvPr id="4" name="Date Placeholder 3">
            <a:extLst>
              <a:ext uri="{FF2B5EF4-FFF2-40B4-BE49-F238E27FC236}">
                <a16:creationId xmlns:a16="http://schemas.microsoft.com/office/drawing/2014/main" id="{BA40AC8C-6817-4BC2-B567-23C6CCF4FFDC}"/>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743E0ED4-83F4-4E2B-A363-AFEE27552F2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81EC0A-DA7A-41D7-9386-828B3E5B3F8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310284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909D-3FB6-4F93-A5F2-14F6AD22CA04}"/>
              </a:ext>
            </a:extLst>
          </p:cNvPr>
          <p:cNvSpPr>
            <a:spLocks noGrp="1"/>
          </p:cNvSpPr>
          <p:nvPr>
            <p:ph type="title"/>
          </p:nvPr>
        </p:nvSpPr>
        <p:spPr>
          <a:xfrm>
            <a:off x="914400" y="624989"/>
            <a:ext cx="7315200" cy="369332"/>
          </a:xfrm>
        </p:spPr>
        <p:txBody>
          <a:bodyPr/>
          <a:lstStyle/>
          <a:p>
            <a:r>
              <a:rPr lang="en-US" dirty="0"/>
              <a:t>Some static methods of the Assert class</a:t>
            </a:r>
          </a:p>
        </p:txBody>
      </p:sp>
      <p:sp>
        <p:nvSpPr>
          <p:cNvPr id="3" name="Text Placeholder 2">
            <a:extLst>
              <a:ext uri="{FF2B5EF4-FFF2-40B4-BE49-F238E27FC236}">
                <a16:creationId xmlns:a16="http://schemas.microsoft.com/office/drawing/2014/main" id="{CEA05F8E-24DB-4D1E-A206-0312B6AB4A4E}"/>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Equal(</a:t>
            </a:r>
            <a:r>
              <a:rPr lang="en-US" sz="1600" dirty="0">
                <a:latin typeface="Courier New" panose="02070309020205020404" pitchFamily="49" charset="0"/>
                <a:ea typeface="Times New Roman" panose="02020603050405020304" pitchFamily="18" charset="0"/>
                <a:cs typeface="Times New Roman" panose="02020603050405020304" pitchFamily="18" charset="0"/>
              </a:rPr>
              <a:t>expected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NotEqual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expected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False(</a:t>
            </a:r>
            <a:r>
              <a:rPr lang="en-US" sz="1600" dirty="0">
                <a:latin typeface="Courier New" panose="02070309020205020404" pitchFamily="49" charset="0"/>
                <a:ea typeface="Times New Roman" panose="02020603050405020304" pitchFamily="18" charset="0"/>
                <a:cs typeface="Times New Roman" panose="02020603050405020304" pitchFamily="18" charset="0"/>
              </a:rPr>
              <a:t>Boolean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True(</a:t>
            </a:r>
            <a:r>
              <a:rPr lang="en-US" sz="1600" dirty="0">
                <a:latin typeface="Courier New" panose="02070309020205020404" pitchFamily="49" charset="0"/>
                <a:ea typeface="Times New Roman" panose="02020603050405020304" pitchFamily="18" charset="0"/>
                <a:cs typeface="Times New Roman" panose="02020603050405020304" pitchFamily="18" charset="0"/>
              </a:rPr>
              <a:t>Boolean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IsType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&lt;T&gt;(</a:t>
            </a:r>
            <a:r>
              <a:rPr lang="en-US" sz="1600" dirty="0">
                <a:latin typeface="Courier New" panose="02070309020205020404" pitchFamily="49" charset="0"/>
                <a:ea typeface="Times New Roman" panose="02020603050405020304" pitchFamily="18" charset="0"/>
                <a:cs typeface="Times New Roman" panose="02020603050405020304" pitchFamily="18" charset="0"/>
              </a:rPr>
              <a:t>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IsNull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009980CA-9AAA-4599-AF36-BEB0F5A198EF}"/>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7F868031-F9FE-43AD-B448-576EB23DE17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1BC3C71-1277-400D-BA04-1CD86B8BA9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50053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A122-E35B-4D15-AC1D-DDAC794FF8A0}"/>
              </a:ext>
            </a:extLst>
          </p:cNvPr>
          <p:cNvSpPr>
            <a:spLocks noGrp="1"/>
          </p:cNvSpPr>
          <p:nvPr>
            <p:ph type="title"/>
          </p:nvPr>
        </p:nvSpPr>
        <p:spPr>
          <a:xfrm>
            <a:off x="914400" y="624989"/>
            <a:ext cx="7315200" cy="369332"/>
          </a:xfrm>
        </p:spPr>
        <p:txBody>
          <a:bodyPr/>
          <a:lstStyle/>
          <a:p>
            <a:r>
              <a:rPr lang="en-US" dirty="0"/>
              <a:t>Three attributes of the </a:t>
            </a:r>
            <a:r>
              <a:rPr lang="en-US" dirty="0" err="1"/>
              <a:t>Xunit</a:t>
            </a:r>
            <a:r>
              <a:rPr lang="en-US" dirty="0"/>
              <a:t> namespace</a:t>
            </a:r>
          </a:p>
        </p:txBody>
      </p:sp>
      <p:sp>
        <p:nvSpPr>
          <p:cNvPr id="3" name="Text Placeholder 2">
            <a:extLst>
              <a:ext uri="{FF2B5EF4-FFF2-40B4-BE49-F238E27FC236}">
                <a16:creationId xmlns:a16="http://schemas.microsoft.com/office/drawing/2014/main" id="{E4BFE62C-BBF7-4E05-99DD-61F81B67C08F}"/>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Fact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Theory</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InlineData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p1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p2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using directive for the </a:t>
            </a:r>
            <a:r>
              <a:rPr lang="en-US" sz="2400" b="1"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Xunit</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Xunit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979CF341-97E4-409B-9858-60EA29E40AFB}"/>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C12519B2-B409-4A8A-BA87-67324BB55C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011D8BA-97EB-423A-A1EE-087E5A80891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31072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2FA2-5F4F-4CF8-B80A-9B32057A6E1A}"/>
              </a:ext>
            </a:extLst>
          </p:cNvPr>
          <p:cNvSpPr>
            <a:spLocks noGrp="1"/>
          </p:cNvSpPr>
          <p:nvPr>
            <p:ph type="title"/>
          </p:nvPr>
        </p:nvSpPr>
        <p:spPr>
          <a:xfrm>
            <a:off x="914400" y="624989"/>
            <a:ext cx="7315200" cy="369332"/>
          </a:xfrm>
        </p:spPr>
        <p:txBody>
          <a:bodyPr/>
          <a:lstStyle/>
          <a:p>
            <a:r>
              <a:rPr lang="en-US" dirty="0"/>
              <a:t>A test class with two test methods (part 1)</a:t>
            </a:r>
          </a:p>
        </p:txBody>
      </p:sp>
      <p:sp>
        <p:nvSpPr>
          <p:cNvPr id="3" name="Text Placeholder 2">
            <a:extLst>
              <a:ext uri="{FF2B5EF4-FFF2-40B4-BE49-F238E27FC236}">
                <a16:creationId xmlns:a16="http://schemas.microsoft.com/office/drawing/2014/main" id="{C9A4FFE3-6B05-47D3-A547-354E6996012C}"/>
              </a:ext>
            </a:extLst>
          </p:cNvPr>
          <p:cNvSpPr>
            <a:spLocks noGrp="1"/>
          </p:cNvSpPr>
          <p:nvPr>
            <p:ph type="body" sz="quarter" idx="13"/>
          </p:nvPr>
        </p:nvSpPr>
        <p:spPr/>
        <p:txBody>
          <a:bodyPr/>
          <a:lstStyle/>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NavTests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ActiveMethod_ReturnsAString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s1 = "Home";               // arrange</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s2 = "Books";</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Nav.Active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(s1, s2);  // act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&lt;string&gt;(result);    // assert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95AB12FD-E274-4D11-8B77-CC0E3BD0FE9D}"/>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D19A9398-1733-44E9-9D69-28836D56740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D5067EA-3008-48EB-8B51-3DF756F6345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71829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4337-8176-43F1-8571-CB3031C858F6}"/>
              </a:ext>
            </a:extLst>
          </p:cNvPr>
          <p:cNvSpPr>
            <a:spLocks noGrp="1"/>
          </p:cNvSpPr>
          <p:nvPr>
            <p:ph type="title"/>
          </p:nvPr>
        </p:nvSpPr>
        <p:spPr>
          <a:xfrm>
            <a:off x="914400" y="624989"/>
            <a:ext cx="7315200" cy="369332"/>
          </a:xfrm>
        </p:spPr>
        <p:txBody>
          <a:bodyPr/>
          <a:lstStyle/>
          <a:p>
            <a:r>
              <a:rPr lang="en-US"/>
              <a:t>A test class with two test methods (part 2)</a:t>
            </a:r>
          </a:p>
        </p:txBody>
      </p:sp>
      <p:sp>
        <p:nvSpPr>
          <p:cNvPr id="3" name="Text Placeholder 2">
            <a:extLst>
              <a:ext uri="{FF2B5EF4-FFF2-40B4-BE49-F238E27FC236}">
                <a16:creationId xmlns:a16="http://schemas.microsoft.com/office/drawing/2014/main" id="{91B0A3F0-23E2-4F89-BA9D-4C792FDE1286}"/>
              </a:ext>
            </a:extLst>
          </p:cNvPr>
          <p:cNvSpPr>
            <a:spLocks noGrp="1"/>
          </p:cNvSpPr>
          <p:nvPr>
            <p:ph type="body" sz="quarter" idx="13"/>
          </p:nvPr>
        </p:nvSpPr>
        <p:spPr/>
        <p:txBody>
          <a:bodyPr/>
          <a:lstStyle/>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[Theory]</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InlineData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("Home", "Home")]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InlineData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("Books", "Books")]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ActiveMethod_ReturnsValueActiveIfMatch</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s1, string s2)</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string expected = "active";       // arrange</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Nav.Active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(s1, s2);  // act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Assert.Equal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(expected, result);   // assert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p>
        </p:txBody>
      </p:sp>
      <p:sp>
        <p:nvSpPr>
          <p:cNvPr id="4" name="Date Placeholder 3">
            <a:extLst>
              <a:ext uri="{FF2B5EF4-FFF2-40B4-BE49-F238E27FC236}">
                <a16:creationId xmlns:a16="http://schemas.microsoft.com/office/drawing/2014/main" id="{1EA37742-50F8-4389-9964-613F06C6A80B}"/>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A5BCF9F0-9DE5-446A-B46C-49F5098718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EF15D20-47F3-440A-A8D4-AA6A96FD308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039634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0656-AB0E-4052-A96C-DDCF1EA063D6}"/>
              </a:ext>
            </a:extLst>
          </p:cNvPr>
          <p:cNvSpPr>
            <a:spLocks noGrp="1"/>
          </p:cNvSpPr>
          <p:nvPr>
            <p:ph type="title"/>
          </p:nvPr>
        </p:nvSpPr>
        <p:spPr>
          <a:xfrm>
            <a:off x="914400" y="624989"/>
            <a:ext cx="7315200" cy="369332"/>
          </a:xfrm>
        </p:spPr>
        <p:txBody>
          <a:bodyPr/>
          <a:lstStyle/>
          <a:p>
            <a:r>
              <a:rPr lang="en-US" dirty="0"/>
              <a:t>The Test Explorer in Visual Studio</a:t>
            </a:r>
          </a:p>
        </p:txBody>
      </p:sp>
      <p:pic>
        <p:nvPicPr>
          <p:cNvPr id="8" name="Content Placeholder 7" descr="Refer to page 577 in textbook">
            <a:extLst>
              <a:ext uri="{FF2B5EF4-FFF2-40B4-BE49-F238E27FC236}">
                <a16:creationId xmlns:a16="http://schemas.microsoft.com/office/drawing/2014/main" id="{A9CBDE65-9CAD-40B3-BB7E-D2BD108E4605}"/>
              </a:ext>
            </a:extLst>
          </p:cNvPr>
          <p:cNvPicPr>
            <a:picLocks noGrp="1" noChangeAspect="1"/>
          </p:cNvPicPr>
          <p:nvPr>
            <p:ph sz="quarter" idx="13"/>
          </p:nvPr>
        </p:nvPicPr>
        <p:blipFill>
          <a:blip r:embed="rId2"/>
          <a:stretch>
            <a:fillRect/>
          </a:stretch>
        </p:blipFill>
        <p:spPr>
          <a:xfrm>
            <a:off x="1308911" y="1079679"/>
            <a:ext cx="6449977" cy="2514600"/>
          </a:xfrm>
          <a:prstGeom prst="rect">
            <a:avLst/>
          </a:prstGeom>
        </p:spPr>
      </p:pic>
      <p:sp>
        <p:nvSpPr>
          <p:cNvPr id="4" name="Text Placeholder 3">
            <a:extLst>
              <a:ext uri="{FF2B5EF4-FFF2-40B4-BE49-F238E27FC236}">
                <a16:creationId xmlns:a16="http://schemas.microsoft.com/office/drawing/2014/main" id="{D7B5F37D-A885-42C3-951E-9CE6AF5052D0}"/>
              </a:ext>
            </a:extLst>
          </p:cNvPr>
          <p:cNvSpPr>
            <a:spLocks noGrp="1"/>
          </p:cNvSpPr>
          <p:nvPr>
            <p:ph type="body" sz="quarter" idx="15"/>
          </p:nvPr>
        </p:nvSpPr>
        <p:spPr/>
        <p:txBody>
          <a:bodyPr/>
          <a:lstStyle/>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Two ways to open the Test Explorer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From the menu system, select </a:t>
            </a:r>
            <a:r>
              <a:rPr lang="en-US" spc="-10" dirty="0" err="1">
                <a:latin typeface="Times New Roman" panose="02020603050405020304" pitchFamily="18" charset="0"/>
                <a:ea typeface="Times New Roman" panose="02020603050405020304" pitchFamily="18" charset="0"/>
              </a:rPr>
              <a:t>Test</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Test</a:t>
            </a:r>
            <a:r>
              <a:rPr lang="en-US" spc="-10" dirty="0">
                <a:latin typeface="Times New Roman" panose="02020603050405020304" pitchFamily="18" charset="0"/>
                <a:ea typeface="Times New Roman" panose="02020603050405020304" pitchFamily="18" charset="0"/>
              </a:rPr>
              <a:t> Explorer.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In the Solution Explorer, right-click on the test class and select Run Tests.</a:t>
            </a:r>
          </a:p>
          <a:p>
            <a:endParaRPr lang="en-US" dirty="0"/>
          </a:p>
        </p:txBody>
      </p:sp>
      <p:sp>
        <p:nvSpPr>
          <p:cNvPr id="5" name="Date Placeholder 4">
            <a:extLst>
              <a:ext uri="{FF2B5EF4-FFF2-40B4-BE49-F238E27FC236}">
                <a16:creationId xmlns:a16="http://schemas.microsoft.com/office/drawing/2014/main" id="{75DDFE5F-6F1A-44AF-981E-D63DA5E08FCC}"/>
              </a:ext>
            </a:extLst>
          </p:cNvPr>
          <p:cNvSpPr>
            <a:spLocks noGrp="1"/>
          </p:cNvSpPr>
          <p:nvPr>
            <p:ph type="dt" sz="half" idx="10"/>
          </p:nvPr>
        </p:nvSpPr>
        <p:spPr/>
        <p:txBody>
          <a:bodyPr/>
          <a:lstStyle/>
          <a:p>
            <a:pPr>
              <a:defRPr/>
            </a:pPr>
            <a:r>
              <a:rPr lang="en-US"/>
              <a:t>Murach's ASP.NET Core MVC</a:t>
            </a:r>
            <a:endParaRPr lang="en-US" dirty="0"/>
          </a:p>
        </p:txBody>
      </p:sp>
      <p:sp>
        <p:nvSpPr>
          <p:cNvPr id="6" name="Footer Placeholder 5">
            <a:extLst>
              <a:ext uri="{FF2B5EF4-FFF2-40B4-BE49-F238E27FC236}">
                <a16:creationId xmlns:a16="http://schemas.microsoft.com/office/drawing/2014/main" id="{8ABD4066-747C-4A39-926C-89BB79C9D9EA}"/>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DF96F604-BDD6-4335-BFE2-0CDBE4C760CD}"/>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23053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BEC5-3816-41EB-B2B4-FC6B28379CBD}"/>
              </a:ext>
            </a:extLst>
          </p:cNvPr>
          <p:cNvSpPr>
            <a:spLocks noGrp="1"/>
          </p:cNvSpPr>
          <p:nvPr>
            <p:ph type="title"/>
          </p:nvPr>
        </p:nvSpPr>
        <p:spPr>
          <a:xfrm>
            <a:off x="914400" y="624989"/>
            <a:ext cx="7315200" cy="369332"/>
          </a:xfrm>
        </p:spPr>
        <p:txBody>
          <a:bodyPr/>
          <a:lstStyle/>
          <a:p>
            <a:r>
              <a:rPr lang="en-US" dirty="0"/>
              <a:t>Some options to run tests in Test Explorer</a:t>
            </a:r>
          </a:p>
        </p:txBody>
      </p:sp>
      <p:pic>
        <p:nvPicPr>
          <p:cNvPr id="7" name="Content Placeholder 6" descr="Refer to page 577 in textbook">
            <a:extLst>
              <a:ext uri="{FF2B5EF4-FFF2-40B4-BE49-F238E27FC236}">
                <a16:creationId xmlns:a16="http://schemas.microsoft.com/office/drawing/2014/main" id="{0B79FB89-2FDE-473B-AD8C-A122D09AAF90}"/>
              </a:ext>
            </a:extLst>
          </p:cNvPr>
          <p:cNvPicPr>
            <a:picLocks noGrp="1" noChangeAspect="1"/>
          </p:cNvPicPr>
          <p:nvPr>
            <p:ph sz="quarter" idx="13"/>
          </p:nvPr>
        </p:nvPicPr>
        <p:blipFill>
          <a:blip r:embed="rId2"/>
          <a:stretch>
            <a:fillRect/>
          </a:stretch>
        </p:blipFill>
        <p:spPr>
          <a:xfrm>
            <a:off x="914400" y="1092558"/>
            <a:ext cx="7267062" cy="2798307"/>
          </a:xfrm>
          <a:prstGeom prst="rect">
            <a:avLst/>
          </a:prstGeom>
        </p:spPr>
      </p:pic>
      <p:sp>
        <p:nvSpPr>
          <p:cNvPr id="4" name="Date Placeholder 3">
            <a:extLst>
              <a:ext uri="{FF2B5EF4-FFF2-40B4-BE49-F238E27FC236}">
                <a16:creationId xmlns:a16="http://schemas.microsoft.com/office/drawing/2014/main" id="{EAE218D6-A4D2-4DB0-B2D3-F4EB08D2EF94}"/>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11ADD3F3-C0A3-4F25-BDF2-9C0B19FC75D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3EBE965-E2B7-4282-9158-FEB79059A7B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84250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9263-457B-4CA3-AA27-95D5D743319E}"/>
              </a:ext>
            </a:extLst>
          </p:cNvPr>
          <p:cNvSpPr>
            <a:spLocks noGrp="1"/>
          </p:cNvSpPr>
          <p:nvPr>
            <p:ph type="title"/>
          </p:nvPr>
        </p:nvSpPr>
        <p:spPr>
          <a:xfrm>
            <a:off x="914400" y="624989"/>
            <a:ext cx="7315200" cy="369332"/>
          </a:xfrm>
        </p:spPr>
        <p:txBody>
          <a:bodyPr/>
          <a:lstStyle/>
          <a:p>
            <a:r>
              <a:rPr lang="en-US" dirty="0"/>
              <a:t>A controller that depends on a repository class</a:t>
            </a:r>
          </a:p>
        </p:txBody>
      </p:sp>
      <p:sp>
        <p:nvSpPr>
          <p:cNvPr id="3" name="Text Placeholder 2">
            <a:extLst>
              <a:ext uri="{FF2B5EF4-FFF2-40B4-BE49-F238E27FC236}">
                <a16:creationId xmlns:a16="http://schemas.microsoft.com/office/drawing/2014/main" id="{CC42A9CC-09A7-4CB0-A774-B316873D1B35}"/>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HomeController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 data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HomeController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&lt;Book&gt; rep) =&gt; data = rep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ViewResult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Index()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random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data.Get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QueryOptions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OrderBy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b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Guid.NewGuid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View(random);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DA66A315-2560-4CF9-A557-7678F1C3238D}"/>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BA4D88A3-9A54-4B5D-8EEE-E8F4AD06685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675D47B-E4AD-49D6-A021-C2E6EC66C69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884936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0BE808-C7B7-4BF9-9DAD-B6D766DFEE1F}"/>
              </a:ext>
            </a:extLst>
          </p:cNvPr>
          <p:cNvSpPr>
            <a:spLocks noGrp="1"/>
          </p:cNvSpPr>
          <p:nvPr>
            <p:ph type="title"/>
          </p:nvPr>
        </p:nvSpPr>
        <p:spPr>
          <a:xfrm>
            <a:off x="914400" y="625989"/>
            <a:ext cx="7315200" cy="738664"/>
          </a:xfrm>
        </p:spPr>
        <p:txBody>
          <a:bodyPr/>
          <a:lstStyle/>
          <a:p>
            <a:r>
              <a:rPr lang="en-US" dirty="0"/>
              <a:t>A fake repository class that implements </a:t>
            </a:r>
            <a:br>
              <a:rPr lang="en-US" dirty="0"/>
            </a:br>
            <a:r>
              <a:rPr lang="en-US" dirty="0"/>
              <a:t>the Get() method</a:t>
            </a:r>
          </a:p>
        </p:txBody>
      </p:sp>
      <p:sp>
        <p:nvSpPr>
          <p:cNvPr id="8" name="Text Placeholder 7">
            <a:extLst>
              <a:ext uri="{FF2B5EF4-FFF2-40B4-BE49-F238E27FC236}">
                <a16:creationId xmlns:a16="http://schemas.microsoft.com/office/drawing/2014/main" id="{2BF331C0-1F9F-42BB-8652-EA80F07A2AD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FakeBookRepository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&lt;Book&gt;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int Count =&gt;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throw new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NotImplementedException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void Delete(Book entity) =&gt;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throw new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NotImplementedException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public Book Get(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QueryOptions</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&lt;Book&gt; options) =&gt;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Book();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79854EF-B469-44B9-8658-B17EE37619CB}"/>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30852733-ADF7-4B97-A6B3-0A40E75ABA4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07258D4-6E1C-4A44-A1B0-D1AE586DB8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1449103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B748-5D43-4D67-8A1F-B6AE5A869D51}"/>
              </a:ext>
            </a:extLst>
          </p:cNvPr>
          <p:cNvSpPr>
            <a:spLocks noGrp="1"/>
          </p:cNvSpPr>
          <p:nvPr>
            <p:ph type="title"/>
          </p:nvPr>
        </p:nvSpPr>
        <p:spPr>
          <a:xfrm>
            <a:off x="914400" y="625989"/>
            <a:ext cx="7315200" cy="738664"/>
          </a:xfrm>
        </p:spPr>
        <p:txBody>
          <a:bodyPr/>
          <a:lstStyle/>
          <a:p>
            <a:r>
              <a:rPr lang="en-US" dirty="0"/>
              <a:t>A unit test that passes an instance </a:t>
            </a:r>
            <a:br>
              <a:rPr lang="en-US" dirty="0"/>
            </a:br>
            <a:r>
              <a:rPr lang="en-US" dirty="0"/>
              <a:t>of the fake repository to the controller</a:t>
            </a:r>
          </a:p>
        </p:txBody>
      </p:sp>
      <p:sp>
        <p:nvSpPr>
          <p:cNvPr id="3" name="Text Placeholder 2">
            <a:extLst>
              <a:ext uri="{FF2B5EF4-FFF2-40B4-BE49-F238E27FC236}">
                <a16:creationId xmlns:a16="http://schemas.microsoft.com/office/drawing/2014/main" id="{106E7E52-045B-405F-A818-3CF978B71A4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[Fact]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IndexActionMethod_ReturnsAViewResult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arrange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rep = new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FakeBookRepository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HomeController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controller.Index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assert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ViewResult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&gt;(result);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11A5979B-62A6-4960-84C0-CE2D89735624}"/>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EED1353E-BC68-4FBD-87B2-708BE12B40B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353C12-3196-4F10-872B-4D386CB22DB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399441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3CCB-B782-444A-B230-AC332D74FC6E}"/>
              </a:ext>
            </a:extLst>
          </p:cNvPr>
          <p:cNvSpPr>
            <a:spLocks noGrp="1"/>
          </p:cNvSpPr>
          <p:nvPr>
            <p:ph type="title"/>
          </p:nvPr>
        </p:nvSpPr>
        <p:spPr>
          <a:xfrm>
            <a:off x="914400" y="624989"/>
            <a:ext cx="7315200" cy="369332"/>
          </a:xfrm>
        </p:spPr>
        <p:txBody>
          <a:bodyPr/>
          <a:lstStyle/>
          <a:p>
            <a:r>
              <a:rPr lang="en-US" dirty="0"/>
              <a:t>An action method that accesses </a:t>
            </a:r>
            <a:r>
              <a:rPr lang="en-US" dirty="0" err="1"/>
              <a:t>TempData</a:t>
            </a:r>
            <a:endParaRPr lang="en-US" dirty="0"/>
          </a:p>
        </p:txBody>
      </p:sp>
      <p:sp>
        <p:nvSpPr>
          <p:cNvPr id="3" name="Text Placeholder 2">
            <a:extLst>
              <a:ext uri="{FF2B5EF4-FFF2-40B4-BE49-F238E27FC236}">
                <a16:creationId xmlns:a16="http://schemas.microsoft.com/office/drawing/2014/main" id="{D3F37FB4-7C77-4D0C-98B6-206F58FD22D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HttpPost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IActionResult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Edit(Author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ModelState.IsValid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data.Update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(author);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data.Save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TempData</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["message"]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author.FullName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updated.";</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RedirectToAction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("Index");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View("Author", author);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2FCE4BC6-9D75-4E9C-A82C-0AF71CA21BFE}"/>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BBAD1272-6BE0-48ED-9214-74ABCF51F5C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7AFDA2B-BEFE-4C73-96E4-89DDA46109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138007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6E92-A9F7-4037-8913-FF337160E093}"/>
              </a:ext>
            </a:extLst>
          </p:cNvPr>
          <p:cNvSpPr>
            <a:spLocks noGrp="1"/>
          </p:cNvSpPr>
          <p:nvPr>
            <p:ph type="title"/>
          </p:nvPr>
        </p:nvSpPr>
        <p:spPr>
          <a:xfrm>
            <a:off x="914400" y="624989"/>
            <a:ext cx="7315200" cy="369332"/>
          </a:xfrm>
        </p:spPr>
        <p:txBody>
          <a:bodyPr/>
          <a:lstStyle/>
          <a:p>
            <a:r>
              <a:rPr lang="en-US" dirty="0"/>
              <a:t>Objectives (part 2)</a:t>
            </a:r>
          </a:p>
        </p:txBody>
      </p:sp>
      <p:sp>
        <p:nvSpPr>
          <p:cNvPr id="3" name="Text Placeholder 2">
            <a:extLst>
              <a:ext uri="{FF2B5EF4-FFF2-40B4-BE49-F238E27FC236}">
                <a16:creationId xmlns:a16="http://schemas.microsoft.com/office/drawing/2014/main" id="{636A1427-3F78-4B9E-9506-C65B81403418}"/>
              </a:ext>
            </a:extLst>
          </p:cNvPr>
          <p:cNvSpPr>
            <a:spLocks noGrp="1"/>
          </p:cNvSpPr>
          <p:nvPr>
            <p:ph type="body" sz="quarter" idx="13"/>
          </p:nvPr>
        </p:nvSpPr>
        <p:spPr/>
        <p:txBody>
          <a:bodyPr/>
          <a:lstStyle/>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Describe the use of DI with an action method that uses the </a:t>
            </a:r>
            <a:r>
              <a:rPr lang="en-US" dirty="0" err="1">
                <a:latin typeface="Times New Roman" panose="02020603050405020304" pitchFamily="18" charset="0"/>
                <a:ea typeface="Times New Roman" panose="02020603050405020304" pitchFamily="18" charset="0"/>
              </a:rPr>
              <a:t>FromServices</a:t>
            </a:r>
            <a:r>
              <a:rPr lang="en-US" dirty="0">
                <a:latin typeface="Times New Roman" panose="02020603050405020304" pitchFamily="18" charset="0"/>
                <a:ea typeface="Times New Roman" panose="02020603050405020304" pitchFamily="18" charset="0"/>
              </a:rPr>
              <a:t> attribute.</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Describe the use of DI to inject an object into a view.</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Explain how unit testing works.</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Describe three advantages of unit testing.</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Explain how to add an </a:t>
            </a:r>
            <a:r>
              <a:rPr lang="en-US" dirty="0" err="1">
                <a:latin typeface="Times New Roman" panose="02020603050405020304" pitchFamily="18" charset="0"/>
                <a:ea typeface="Times New Roman" panose="02020603050405020304" pitchFamily="18" charset="0"/>
              </a:rPr>
              <a:t>xUnit</a:t>
            </a:r>
            <a:r>
              <a:rPr lang="en-US" dirty="0">
                <a:latin typeface="Times New Roman" panose="02020603050405020304" pitchFamily="18" charset="0"/>
                <a:ea typeface="Times New Roman" panose="02020603050405020304" pitchFamily="18" charset="0"/>
              </a:rPr>
              <a:t> project to a solution.</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Describe the Arrange/Act/Assert (AAA) pattern that’s often used to organize the code for a unit test.</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Explain how to run unit tests.</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Describe the use of a fake object to test methods that have dependencies.</a:t>
            </a:r>
          </a:p>
          <a:p>
            <a:pPr marL="461963" marR="0" lvl="0" indent="-461963">
              <a:spcBef>
                <a:spcPts val="0"/>
              </a:spcBef>
              <a:spcAft>
                <a:spcPts val="600"/>
              </a:spcAft>
              <a:buFont typeface="+mj-lt"/>
              <a:buAutoNum type="arabicPeriod" startAt="6"/>
            </a:pPr>
            <a:r>
              <a:rPr lang="en-US" dirty="0">
                <a:latin typeface="Times New Roman" panose="02020603050405020304" pitchFamily="18" charset="0"/>
                <a:ea typeface="Times New Roman" panose="02020603050405020304" pitchFamily="18" charset="0"/>
              </a:rPr>
              <a:t>Describe the use of </a:t>
            </a:r>
            <a:r>
              <a:rPr lang="en-US" dirty="0" err="1">
                <a:latin typeface="Times New Roman" panose="02020603050405020304" pitchFamily="18" charset="0"/>
                <a:ea typeface="Times New Roman" panose="02020603050405020304" pitchFamily="18" charset="0"/>
              </a:rPr>
              <a:t>Moq</a:t>
            </a:r>
            <a:r>
              <a:rPr lang="en-US" dirty="0">
                <a:latin typeface="Times New Roman" panose="02020603050405020304" pitchFamily="18" charset="0"/>
                <a:ea typeface="Times New Roman" panose="02020603050405020304" pitchFamily="18" charset="0"/>
              </a:rPr>
              <a:t> to create fake objects.</a:t>
            </a:r>
          </a:p>
          <a:p>
            <a:endParaRPr lang="en-US" dirty="0"/>
          </a:p>
        </p:txBody>
      </p:sp>
      <p:sp>
        <p:nvSpPr>
          <p:cNvPr id="4" name="Date Placeholder 3">
            <a:extLst>
              <a:ext uri="{FF2B5EF4-FFF2-40B4-BE49-F238E27FC236}">
                <a16:creationId xmlns:a16="http://schemas.microsoft.com/office/drawing/2014/main" id="{BA40AC8C-6817-4BC2-B567-23C6CCF4FFDC}"/>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743E0ED4-83F4-4E2B-A363-AFEE27552F2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81EC0A-DA7A-41D7-9386-828B3E5B3F8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410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A391-3657-4CA6-BE7F-936D88EDF55F}"/>
              </a:ext>
            </a:extLst>
          </p:cNvPr>
          <p:cNvSpPr>
            <a:spLocks noGrp="1"/>
          </p:cNvSpPr>
          <p:nvPr>
            <p:ph type="title"/>
          </p:nvPr>
        </p:nvSpPr>
        <p:spPr>
          <a:xfrm>
            <a:off x="914400" y="625989"/>
            <a:ext cx="7315200" cy="738664"/>
          </a:xfrm>
        </p:spPr>
        <p:txBody>
          <a:bodyPr/>
          <a:lstStyle/>
          <a:p>
            <a:r>
              <a:rPr lang="en-US" dirty="0"/>
              <a:t>The </a:t>
            </a:r>
            <a:r>
              <a:rPr lang="en-US" dirty="0" err="1"/>
              <a:t>FakeTempData</a:t>
            </a:r>
            <a:r>
              <a:rPr lang="en-US" dirty="0"/>
              <a:t> class with an indexer </a:t>
            </a:r>
            <a:br>
              <a:rPr lang="en-US" dirty="0"/>
            </a:br>
            <a:r>
              <a:rPr lang="en-US" dirty="0"/>
              <a:t>that does nothing</a:t>
            </a:r>
          </a:p>
        </p:txBody>
      </p:sp>
      <p:sp>
        <p:nvSpPr>
          <p:cNvPr id="3" name="Text Placeholder 2">
            <a:extLst>
              <a:ext uri="{FF2B5EF4-FFF2-40B4-BE49-F238E27FC236}">
                <a16:creationId xmlns:a16="http://schemas.microsoft.com/office/drawing/2014/main" id="{8B37501E-5304-43E2-840D-CEA768CF42E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Microsoft.AspNetCore.Mvc.ViewFeatures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FakeTempData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ITempDataDictionary</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public object this[string key] { get =&gt; null; set {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ICollection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&lt;string&gt; Keys =&gt;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throw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NotImplementedException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Two methods of the </a:t>
            </a:r>
            <a:r>
              <a:rPr lang="en-US" sz="2400" b="1"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FakeAuthorRepository</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class that do nothing</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void Update(Author entity)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void Save() { }</a:t>
            </a:r>
          </a:p>
          <a:p>
            <a:endParaRPr lang="en-US" sz="1400" dirty="0"/>
          </a:p>
        </p:txBody>
      </p:sp>
      <p:sp>
        <p:nvSpPr>
          <p:cNvPr id="4" name="Date Placeholder 3">
            <a:extLst>
              <a:ext uri="{FF2B5EF4-FFF2-40B4-BE49-F238E27FC236}">
                <a16:creationId xmlns:a16="http://schemas.microsoft.com/office/drawing/2014/main" id="{F9B5BE16-89BD-493A-8213-AE0C01CF1160}"/>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55B614DA-1DBA-474D-9055-7419380A654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0E4C90-6E7F-43FF-A0D0-D04670D520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288861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E9E6-483F-47E0-9CDB-35ED6530DB8D}"/>
              </a:ext>
            </a:extLst>
          </p:cNvPr>
          <p:cNvSpPr>
            <a:spLocks noGrp="1"/>
          </p:cNvSpPr>
          <p:nvPr>
            <p:ph type="title"/>
          </p:nvPr>
        </p:nvSpPr>
        <p:spPr>
          <a:xfrm>
            <a:off x="914400" y="625989"/>
            <a:ext cx="7315200" cy="738664"/>
          </a:xfrm>
        </p:spPr>
        <p:txBody>
          <a:bodyPr/>
          <a:lstStyle/>
          <a:p>
            <a:r>
              <a:rPr lang="en-US" dirty="0"/>
              <a:t>A test method that tests the action method </a:t>
            </a:r>
            <a:br>
              <a:rPr lang="en-US" dirty="0"/>
            </a:br>
            <a:r>
              <a:rPr lang="en-US" dirty="0"/>
              <a:t>that uses </a:t>
            </a:r>
            <a:r>
              <a:rPr lang="en-US" dirty="0" err="1"/>
              <a:t>TempData</a:t>
            </a:r>
            <a:endParaRPr lang="en-US" dirty="0"/>
          </a:p>
        </p:txBody>
      </p:sp>
      <p:sp>
        <p:nvSpPr>
          <p:cNvPr id="3" name="Text Placeholder 2">
            <a:extLst>
              <a:ext uri="{FF2B5EF4-FFF2-40B4-BE49-F238E27FC236}">
                <a16:creationId xmlns:a16="http://schemas.microsoft.com/office/drawing/2014/main" id="{B8D6E9C8-A76F-4768-B9F8-69B54D95AEB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[Fact]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Edit_POST_ReturnsRedirectToActionResultIfModelStateIsValid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rep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FakeAuthorRepository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(rep)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TempData</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FakeTempData</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controller.Edit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(new Author());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RedirectToActionResult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&gt;(result);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C7DC198F-42AB-4447-BAB8-EEF278C609FA}"/>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D1951C03-AD1D-4E78-A861-D913FB62421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230191D-A78C-4388-9DC6-86B1D09EC9C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091403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2DF9-1B2B-4FC4-8D6B-212B50453F1C}"/>
              </a:ext>
            </a:extLst>
          </p:cNvPr>
          <p:cNvSpPr>
            <a:spLocks noGrp="1"/>
          </p:cNvSpPr>
          <p:nvPr>
            <p:ph type="title"/>
          </p:nvPr>
        </p:nvSpPr>
        <p:spPr>
          <a:xfrm>
            <a:off x="914400" y="624989"/>
            <a:ext cx="7315200" cy="369332"/>
          </a:xfrm>
        </p:spPr>
        <p:txBody>
          <a:bodyPr/>
          <a:lstStyle/>
          <a:p>
            <a:r>
              <a:rPr lang="en-US" dirty="0"/>
              <a:t>How to add </a:t>
            </a:r>
            <a:r>
              <a:rPr lang="en-US" dirty="0" err="1"/>
              <a:t>Moq</a:t>
            </a:r>
            <a:r>
              <a:rPr lang="en-US" dirty="0"/>
              <a:t> to your test project</a:t>
            </a:r>
          </a:p>
        </p:txBody>
      </p:sp>
      <p:sp>
        <p:nvSpPr>
          <p:cNvPr id="3" name="Text Placeholder 2">
            <a:extLst>
              <a:ext uri="{FF2B5EF4-FFF2-40B4-BE49-F238E27FC236}">
                <a16:creationId xmlns:a16="http://schemas.microsoft.com/office/drawing/2014/main" id="{0E31DC24-A631-451C-81DD-F39A47905F38}"/>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dirty="0">
                <a:latin typeface="Times New Roman" panose="02020603050405020304" pitchFamily="18" charset="0"/>
                <a:ea typeface="Times New Roman" panose="02020603050405020304" pitchFamily="18" charset="0"/>
              </a:rPr>
              <a:t>In the Solution Explorer, right-click the test project and select Manage NuGet Packages from the resulting menu.</a:t>
            </a:r>
          </a:p>
          <a:p>
            <a:pPr marL="342900" marR="347345" lvl="0" indent="-342900">
              <a:spcBef>
                <a:spcPts val="0"/>
              </a:spcBef>
              <a:spcAft>
                <a:spcPts val="300"/>
              </a:spcAft>
              <a:buFont typeface="+mj-lt"/>
              <a:buAutoNum type="arabicPeriod"/>
              <a:tabLst>
                <a:tab pos="347345" algn="l"/>
                <a:tab pos="457200" algn="l"/>
              </a:tabLst>
            </a:pPr>
            <a:r>
              <a:rPr lang="en-US" dirty="0">
                <a:latin typeface="Times New Roman" panose="02020603050405020304" pitchFamily="18" charset="0"/>
                <a:ea typeface="Times New Roman" panose="02020603050405020304" pitchFamily="18" charset="0"/>
              </a:rPr>
              <a:t>In the NuGet Package Manager, click Browse, search for “</a:t>
            </a:r>
            <a:r>
              <a:rPr lang="en-US" dirty="0" err="1">
                <a:latin typeface="Times New Roman" panose="02020603050405020304" pitchFamily="18" charset="0"/>
                <a:ea typeface="Times New Roman" panose="02020603050405020304" pitchFamily="18" charset="0"/>
              </a:rPr>
              <a:t>moq</a:t>
            </a:r>
            <a:r>
              <a:rPr lang="en-US" dirty="0">
                <a:latin typeface="Times New Roman" panose="02020603050405020304" pitchFamily="18" charset="0"/>
                <a:ea typeface="Times New Roman" panose="02020603050405020304" pitchFamily="18" charset="0"/>
              </a:rPr>
              <a:t>”, select the </a:t>
            </a:r>
            <a:r>
              <a:rPr lang="en-US" dirty="0" err="1">
                <a:latin typeface="Times New Roman" panose="02020603050405020304" pitchFamily="18" charset="0"/>
                <a:ea typeface="Times New Roman" panose="02020603050405020304" pitchFamily="18" charset="0"/>
              </a:rPr>
              <a:t>Moq</a:t>
            </a:r>
            <a:r>
              <a:rPr lang="en-US" dirty="0">
                <a:latin typeface="Times New Roman" panose="02020603050405020304" pitchFamily="18" charset="0"/>
                <a:ea typeface="Times New Roman" panose="02020603050405020304" pitchFamily="18" charset="0"/>
              </a:rPr>
              <a:t> package, and click Install.</a:t>
            </a:r>
          </a:p>
          <a:p>
            <a:pPr marL="342900" marR="347345" lvl="0" indent="-342900">
              <a:spcBef>
                <a:spcPts val="0"/>
              </a:spcBef>
              <a:spcAft>
                <a:spcPts val="300"/>
              </a:spcAft>
              <a:buFont typeface="+mj-lt"/>
              <a:buAutoNum type="arabicPeriod"/>
              <a:tabLst>
                <a:tab pos="347345" algn="l"/>
                <a:tab pos="457200" algn="l"/>
              </a:tabLst>
            </a:pPr>
            <a:r>
              <a:rPr lang="en-US" dirty="0">
                <a:latin typeface="Times New Roman" panose="02020603050405020304" pitchFamily="18" charset="0"/>
                <a:ea typeface="Times New Roman" panose="02020603050405020304" pitchFamily="18" charset="0"/>
              </a:rPr>
              <a:t>In the resulting dialogs, click OK and I Accept.</a:t>
            </a:r>
          </a:p>
          <a:p>
            <a:endParaRPr lang="en-US" dirty="0"/>
          </a:p>
        </p:txBody>
      </p:sp>
      <p:sp>
        <p:nvSpPr>
          <p:cNvPr id="4" name="Date Placeholder 3">
            <a:extLst>
              <a:ext uri="{FF2B5EF4-FFF2-40B4-BE49-F238E27FC236}">
                <a16:creationId xmlns:a16="http://schemas.microsoft.com/office/drawing/2014/main" id="{93E9C85F-257B-445D-B263-B35A470CBBC6}"/>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3114015F-36B2-4E2C-BCB9-C17D4C426A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10C6D2-0C79-43BD-8C27-D8ED9C33553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102367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D3A3-251F-461C-B1ED-A9F8755EE14F}"/>
              </a:ext>
            </a:extLst>
          </p:cNvPr>
          <p:cNvSpPr>
            <a:spLocks noGrp="1"/>
          </p:cNvSpPr>
          <p:nvPr>
            <p:ph type="title"/>
          </p:nvPr>
        </p:nvSpPr>
        <p:spPr>
          <a:xfrm>
            <a:off x="914400" y="624989"/>
            <a:ext cx="7315200" cy="369332"/>
          </a:xfrm>
        </p:spPr>
        <p:txBody>
          <a:bodyPr/>
          <a:lstStyle/>
          <a:p>
            <a:r>
              <a:rPr lang="en-US" dirty="0"/>
              <a:t>Two methods of the Mock&lt;T&gt; class</a:t>
            </a:r>
          </a:p>
        </p:txBody>
      </p:sp>
      <p:sp>
        <p:nvSpPr>
          <p:cNvPr id="3" name="Text Placeholder 2">
            <a:extLst>
              <a:ext uri="{FF2B5EF4-FFF2-40B4-BE49-F238E27FC236}">
                <a16:creationId xmlns:a16="http://schemas.microsoft.com/office/drawing/2014/main" id="{2BD18B1F-3C59-4663-9DC2-CE986B141A0C}"/>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Setup(</a:t>
            </a:r>
            <a:r>
              <a:rPr lang="en-US" sz="1600" dirty="0">
                <a:latin typeface="Courier New" panose="02070309020205020404" pitchFamily="49" charset="0"/>
                <a:ea typeface="Times New Roman" panose="02020603050405020304" pitchFamily="18" charset="0"/>
                <a:cs typeface="Times New Roman" panose="02020603050405020304" pitchFamily="18" charset="0"/>
              </a:rPr>
              <a:t>lambda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Returns(</a:t>
            </a:r>
            <a:r>
              <a:rPr lang="en-US" sz="1600" dirty="0">
                <a:latin typeface="Courier New" panose="02070309020205020404" pitchFamily="49" charset="0"/>
                <a:ea typeface="Times New Roman" panose="02020603050405020304" pitchFamily="18" charset="0"/>
                <a:cs typeface="Times New Roman" panose="02020603050405020304" pitchFamily="18" charset="0"/>
              </a:rPr>
              <a:t>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One property of the Mock&lt;T&gt; class</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Object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Two static methods of the It class</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IsAny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&lt;T&gt;()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Is&lt;T&gt;(</a:t>
            </a:r>
            <a:r>
              <a:rPr lang="en-US" sz="1600" dirty="0">
                <a:latin typeface="Courier New" panose="02070309020205020404" pitchFamily="49" charset="0"/>
                <a:ea typeface="Times New Roman" panose="02020603050405020304" pitchFamily="18" charset="0"/>
                <a:cs typeface="Times New Roman" panose="02020603050405020304" pitchFamily="18" charset="0"/>
              </a:rPr>
              <a:t>lambda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2400" dirty="0"/>
          </a:p>
        </p:txBody>
      </p:sp>
      <p:sp>
        <p:nvSpPr>
          <p:cNvPr id="4" name="Date Placeholder 3">
            <a:extLst>
              <a:ext uri="{FF2B5EF4-FFF2-40B4-BE49-F238E27FC236}">
                <a16:creationId xmlns:a16="http://schemas.microsoft.com/office/drawing/2014/main" id="{C42156D8-1F01-47A8-A66E-70D28715E673}"/>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91893BDE-371E-4698-BF15-18CA2861E95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18FF2E8-8417-4817-9A1D-C239D927E64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1341380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FA5B-2BB3-4055-AAE6-F1C95C47EC53}"/>
              </a:ext>
            </a:extLst>
          </p:cNvPr>
          <p:cNvSpPr>
            <a:spLocks noGrp="1"/>
          </p:cNvSpPr>
          <p:nvPr>
            <p:ph type="title"/>
          </p:nvPr>
        </p:nvSpPr>
        <p:spPr>
          <a:xfrm>
            <a:off x="914400" y="624989"/>
            <a:ext cx="7315200" cy="369332"/>
          </a:xfrm>
        </p:spPr>
        <p:txBody>
          <a:bodyPr/>
          <a:lstStyle/>
          <a:p>
            <a:r>
              <a:rPr lang="en-US" dirty="0"/>
              <a:t>The using directive for the </a:t>
            </a:r>
            <a:r>
              <a:rPr lang="en-US" dirty="0" err="1"/>
              <a:t>Moq</a:t>
            </a:r>
            <a:r>
              <a:rPr lang="en-US" dirty="0"/>
              <a:t> namespace</a:t>
            </a:r>
          </a:p>
        </p:txBody>
      </p:sp>
      <p:sp>
        <p:nvSpPr>
          <p:cNvPr id="3" name="Text Placeholder 2">
            <a:extLst>
              <a:ext uri="{FF2B5EF4-FFF2-40B4-BE49-F238E27FC236}">
                <a16:creationId xmlns:a16="http://schemas.microsoft.com/office/drawing/2014/main" id="{76ED55EB-83FE-4611-A96C-70488A17708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Moq</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creates a Mock&lt;</a:t>
            </a:r>
            <a:r>
              <a:rPr lang="en-US" sz="2400" b="1"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IRepository</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&lt;Author&gt;&gt; object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var rep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Mock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&lt;Author&gt;&gt;();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sets up Get() to accept any int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return an Author object</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rep.</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m.Get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It.IsAny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&lt;int&gt;())).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(new Author());</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same statement adjusted to accept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any int greater than zero </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rep.Setup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m.Get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It.Is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&lt;int&gt;(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 0)</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)).Returns(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new Author());</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passes the mock object to a controller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var controller =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2400" dirty="0"/>
          </a:p>
        </p:txBody>
      </p:sp>
      <p:sp>
        <p:nvSpPr>
          <p:cNvPr id="4" name="Date Placeholder 3">
            <a:extLst>
              <a:ext uri="{FF2B5EF4-FFF2-40B4-BE49-F238E27FC236}">
                <a16:creationId xmlns:a16="http://schemas.microsoft.com/office/drawing/2014/main" id="{450862CE-36A7-46CF-9178-E78C7BBE176D}"/>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F9ADB58F-B97C-4C7B-B2AD-F3E01D38DAE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A2E241A-A865-46EB-9FC1-E1843D8F427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680121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E1D4-4A4F-4AA8-B77D-8B8A989F1A71}"/>
              </a:ext>
            </a:extLst>
          </p:cNvPr>
          <p:cNvSpPr>
            <a:spLocks noGrp="1"/>
          </p:cNvSpPr>
          <p:nvPr>
            <p:ph type="title"/>
          </p:nvPr>
        </p:nvSpPr>
        <p:spPr>
          <a:xfrm>
            <a:off x="914400" y="624989"/>
            <a:ext cx="7315200" cy="369332"/>
          </a:xfrm>
        </p:spPr>
        <p:txBody>
          <a:bodyPr/>
          <a:lstStyle/>
          <a:p>
            <a:r>
              <a:rPr lang="en-US" dirty="0"/>
              <a:t>A test method that mocks a repository object</a:t>
            </a:r>
          </a:p>
        </p:txBody>
      </p:sp>
      <p:sp>
        <p:nvSpPr>
          <p:cNvPr id="3" name="Text Placeholder 2">
            <a:extLst>
              <a:ext uri="{FF2B5EF4-FFF2-40B4-BE49-F238E27FC236}">
                <a16:creationId xmlns:a16="http://schemas.microsoft.com/office/drawing/2014/main" id="{D1B46250-F7CC-43B5-8AC5-4D3EFFA4287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Bookstore.Controllers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[Fact]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IndexActionMethod_ReturnsViewResult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arrange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rep = new Mock&lt;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&lt;Book&gt;&gt;();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HomeController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rep.Object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controller.Index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assert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ViewResult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&gt;(result);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04F973A-49C9-4688-904B-FBB134AB808A}"/>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798D89E8-0B41-410C-B2F0-4A34BDF793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FD62271-18F5-48DA-826D-FBE63CEB28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937974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BA1E-6A4D-40E6-B477-D12A9B332B81}"/>
              </a:ext>
            </a:extLst>
          </p:cNvPr>
          <p:cNvSpPr>
            <a:spLocks noGrp="1"/>
          </p:cNvSpPr>
          <p:nvPr>
            <p:ph type="title"/>
          </p:nvPr>
        </p:nvSpPr>
        <p:spPr>
          <a:xfrm>
            <a:off x="914400" y="624989"/>
            <a:ext cx="7315200" cy="369332"/>
          </a:xfrm>
        </p:spPr>
        <p:txBody>
          <a:bodyPr/>
          <a:lstStyle/>
          <a:p>
            <a:r>
              <a:rPr lang="en-US" dirty="0"/>
              <a:t>A test method that mocks a </a:t>
            </a:r>
            <a:r>
              <a:rPr lang="en-US" dirty="0" err="1"/>
              <a:t>TempData</a:t>
            </a:r>
            <a:r>
              <a:rPr lang="en-US" dirty="0"/>
              <a:t> object</a:t>
            </a:r>
          </a:p>
        </p:txBody>
      </p:sp>
      <p:sp>
        <p:nvSpPr>
          <p:cNvPr id="3" name="Text Placeholder 2">
            <a:extLst>
              <a:ext uri="{FF2B5EF4-FFF2-40B4-BE49-F238E27FC236}">
                <a16:creationId xmlns:a16="http://schemas.microsoft.com/office/drawing/2014/main" id="{D68173D6-AF13-46E4-AE69-9801D8375D5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Bookstore.Areas.Admin.Controllers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Microsoft.AspNetCore.Mvc.ViewFeatures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[Fact]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Edit_POST_ReturnsRedirectToActionResultIfModelStateIsValid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rep = new Mock&lt;</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&lt;Author&gt;&gt;();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temp = new Mock&lt;</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ITempDataDictionary</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TempData</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temp.Object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controller.Edit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(new Author());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RedirectToActionResult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&gt;(result);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F83728A4-C575-4E17-86FA-7765E8218DF6}"/>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BF58663F-3C11-48FF-8237-0C1AFAF4AB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109001B-169F-414F-BF72-A2F65FC1AB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491059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F04C-E7F8-4763-BE48-821AB392A8E1}"/>
              </a:ext>
            </a:extLst>
          </p:cNvPr>
          <p:cNvSpPr>
            <a:spLocks noGrp="1"/>
          </p:cNvSpPr>
          <p:nvPr>
            <p:ph type="title"/>
          </p:nvPr>
        </p:nvSpPr>
        <p:spPr>
          <a:xfrm>
            <a:off x="914400" y="624989"/>
            <a:ext cx="7315200" cy="369332"/>
          </a:xfrm>
        </p:spPr>
        <p:txBody>
          <a:bodyPr/>
          <a:lstStyle/>
          <a:p>
            <a:r>
              <a:rPr lang="en-US" dirty="0"/>
              <a:t>The constructor of the Cart class</a:t>
            </a:r>
          </a:p>
        </p:txBody>
      </p:sp>
      <p:sp>
        <p:nvSpPr>
          <p:cNvPr id="3" name="Text Placeholder 2">
            <a:extLst>
              <a:ext uri="{FF2B5EF4-FFF2-40B4-BE49-F238E27FC236}">
                <a16:creationId xmlns:a16="http://schemas.microsoft.com/office/drawing/2014/main" id="{3260C6FC-C044-4932-BD15-27BF9B79DCD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Cart(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ctx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assign private variables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session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ctx.HttpContext.Session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requestCookies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ctx.HttpContext.Request.Cookies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responseCookies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ctx.HttpContext.Response.Cookies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items = new List&lt;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CartItem</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Subtotal property of the Cart class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double Subtotal =&gt;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items.Sum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i.Subtotal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91D83463-9FF8-4DEE-A942-139E2EDA2B91}"/>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9CDBC3A6-339D-4159-8CDB-443363BEE4A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A965B27-43B8-4B1B-A949-1E24F1D140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61934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BCF3-FBFB-4C1D-A606-B57DDC19438C}"/>
              </a:ext>
            </a:extLst>
          </p:cNvPr>
          <p:cNvSpPr>
            <a:spLocks noGrp="1"/>
          </p:cNvSpPr>
          <p:nvPr>
            <p:ph type="title"/>
          </p:nvPr>
        </p:nvSpPr>
        <p:spPr>
          <a:xfrm>
            <a:off x="914400" y="625989"/>
            <a:ext cx="7315200" cy="738664"/>
          </a:xfrm>
        </p:spPr>
        <p:txBody>
          <a:bodyPr/>
          <a:lstStyle/>
          <a:p>
            <a:r>
              <a:rPr lang="en-US" dirty="0"/>
              <a:t>A test method that tests the Subtotal property </a:t>
            </a:r>
            <a:br>
              <a:rPr lang="en-US" dirty="0"/>
            </a:br>
            <a:r>
              <a:rPr lang="en-US" dirty="0"/>
              <a:t>of the Cart with </a:t>
            </a:r>
            <a:r>
              <a:rPr lang="en-US" dirty="0" err="1"/>
              <a:t>Moq</a:t>
            </a:r>
            <a:r>
              <a:rPr lang="en-US" dirty="0"/>
              <a:t> (part 1)</a:t>
            </a:r>
          </a:p>
        </p:txBody>
      </p:sp>
      <p:sp>
        <p:nvSpPr>
          <p:cNvPr id="3" name="Text Placeholder 2">
            <a:extLst>
              <a:ext uri="{FF2B5EF4-FFF2-40B4-BE49-F238E27FC236}">
                <a16:creationId xmlns:a16="http://schemas.microsoft.com/office/drawing/2014/main" id="{71BD9EDF-A39C-411B-AF91-9C0771DC0E1D}"/>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Microsoft.AspNetCore.Http</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SubtotalProperty_ReturnsADouble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accessor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Mock&lt;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context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DefaultHttpContext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m.HttpContext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).Returns(context);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m.HttpContext.Request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context.Request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m.HttpContext.Response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context.Response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m.HttpContext.Request.Cookies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context.Request.Cookies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m.HttpContext.Response.Cookies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context.Response.Cookies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F8B8D038-2A86-4E4B-9ADC-3CB36206AE64}"/>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ECA292B9-D592-4BFA-8C96-EF41291B96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C5C4D1E-64DF-4968-B126-7BEF38B444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497765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8108DB-6A25-4805-B48E-3820C89BE0E4}"/>
              </a:ext>
            </a:extLst>
          </p:cNvPr>
          <p:cNvSpPr>
            <a:spLocks noGrp="1"/>
          </p:cNvSpPr>
          <p:nvPr>
            <p:ph type="title"/>
          </p:nvPr>
        </p:nvSpPr>
        <p:spPr>
          <a:xfrm>
            <a:off x="914400" y="625989"/>
            <a:ext cx="7315200" cy="738664"/>
          </a:xfrm>
        </p:spPr>
        <p:txBody>
          <a:bodyPr/>
          <a:lstStyle/>
          <a:p>
            <a:r>
              <a:rPr lang="en-US" dirty="0"/>
              <a:t>A test method that tests the Subtotal property </a:t>
            </a:r>
            <a:br>
              <a:rPr lang="en-US" dirty="0"/>
            </a:br>
            <a:r>
              <a:rPr lang="en-US" dirty="0"/>
              <a:t>of the Cart with </a:t>
            </a:r>
            <a:r>
              <a:rPr lang="en-US" dirty="0" err="1"/>
              <a:t>Moq</a:t>
            </a:r>
            <a:r>
              <a:rPr lang="en-US" dirty="0"/>
              <a:t> (part 2)</a:t>
            </a:r>
          </a:p>
        </p:txBody>
      </p:sp>
      <p:sp>
        <p:nvSpPr>
          <p:cNvPr id="8" name="Text Placeholder 7">
            <a:extLst>
              <a:ext uri="{FF2B5EF4-FFF2-40B4-BE49-F238E27FC236}">
                <a16:creationId xmlns:a16="http://schemas.microsoft.com/office/drawing/2014/main" id="{B5566396-0BE1-4C69-8DBE-F1CF19A77560}"/>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session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Mock&lt;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ISession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m.HttpContext.Session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session.Object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Cart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new Cart(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accessor.Object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cart.Add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CartItem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Book =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BookDTO</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cart.Subtotal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&lt;double&gt;(result);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325DD63-5D32-4CD1-BE70-2F387224D81D}"/>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64C81859-BFC9-462B-BB34-EFD43D662B2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8F02194-ED82-4526-87FA-C5A9F0B893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183162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4B22-7022-47DC-8E7D-A77EACB0B209}"/>
              </a:ext>
            </a:extLst>
          </p:cNvPr>
          <p:cNvSpPr>
            <a:spLocks noGrp="1"/>
          </p:cNvSpPr>
          <p:nvPr>
            <p:ph type="title"/>
          </p:nvPr>
        </p:nvSpPr>
        <p:spPr>
          <a:xfrm>
            <a:off x="914400" y="625989"/>
            <a:ext cx="7315200" cy="738664"/>
          </a:xfrm>
        </p:spPr>
        <p:txBody>
          <a:bodyPr/>
          <a:lstStyle/>
          <a:p>
            <a:r>
              <a:rPr lang="en-US" dirty="0"/>
              <a:t>Three methods of the </a:t>
            </a:r>
            <a:r>
              <a:rPr lang="en-US" dirty="0" err="1"/>
              <a:t>IServiceCollection</a:t>
            </a:r>
            <a:r>
              <a:rPr lang="en-US" dirty="0"/>
              <a:t> object that map dependencies</a:t>
            </a:r>
          </a:p>
        </p:txBody>
      </p:sp>
      <p:sp>
        <p:nvSpPr>
          <p:cNvPr id="3" name="Text Placeholder 2">
            <a:extLst>
              <a:ext uri="{FF2B5EF4-FFF2-40B4-BE49-F238E27FC236}">
                <a16:creationId xmlns:a16="http://schemas.microsoft.com/office/drawing/2014/main" id="{2A61D681-948C-45B7-A3B2-64688F6E6151}"/>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AddTransient&lt;</a:t>
            </a:r>
            <a:r>
              <a:rPr lang="en-US" sz="1600" dirty="0">
                <a:latin typeface="Courier New" panose="02070309020205020404" pitchFamily="49" charset="0"/>
                <a:ea typeface="Times New Roman" panose="02020603050405020304" pitchFamily="18" charset="0"/>
                <a:cs typeface="Times New Roman" panose="02020603050405020304" pitchFamily="18" charset="0"/>
              </a:rPr>
              <a:t>interface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class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AddScoped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a:latin typeface="Courier New" panose="02070309020205020404" pitchFamily="49" charset="0"/>
                <a:ea typeface="Times New Roman" panose="02020603050405020304" pitchFamily="18" charset="0"/>
                <a:cs typeface="Times New Roman" panose="02020603050405020304" pitchFamily="18" charset="0"/>
              </a:rPr>
              <a:t>interface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class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AddSingleton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a:latin typeface="Courier New" panose="02070309020205020404" pitchFamily="49" charset="0"/>
                <a:ea typeface="Times New Roman" panose="02020603050405020304" pitchFamily="18" charset="0"/>
                <a:cs typeface="Times New Roman" panose="02020603050405020304" pitchFamily="18" charset="0"/>
              </a:rPr>
              <a:t>interface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class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sz="1600" dirty="0"/>
          </a:p>
        </p:txBody>
      </p:sp>
      <p:sp>
        <p:nvSpPr>
          <p:cNvPr id="4" name="Date Placeholder 3">
            <a:extLst>
              <a:ext uri="{FF2B5EF4-FFF2-40B4-BE49-F238E27FC236}">
                <a16:creationId xmlns:a16="http://schemas.microsoft.com/office/drawing/2014/main" id="{BB0D671C-218C-4467-9DF6-8456CD9A5445}"/>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7DF46E45-7164-4AD3-85AF-EF1B16F65AF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416531E-E17C-4AB3-9B66-6B332C6D5E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488967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4601-4F6D-4DC7-B641-AFF81805F681}"/>
              </a:ext>
            </a:extLst>
          </p:cNvPr>
          <p:cNvSpPr>
            <a:spLocks noGrp="1"/>
          </p:cNvSpPr>
          <p:nvPr>
            <p:ph type="title"/>
          </p:nvPr>
        </p:nvSpPr>
        <p:spPr>
          <a:xfrm>
            <a:off x="914400" y="624989"/>
            <a:ext cx="7315200" cy="369332"/>
          </a:xfrm>
        </p:spPr>
        <p:txBody>
          <a:bodyPr/>
          <a:lstStyle/>
          <a:p>
            <a:r>
              <a:rPr lang="en-US" dirty="0"/>
              <a:t>The Test Explorer for the </a:t>
            </a:r>
            <a:r>
              <a:rPr lang="en-US" dirty="0" err="1"/>
              <a:t>Bookstore.Tests</a:t>
            </a:r>
            <a:r>
              <a:rPr lang="en-US" dirty="0"/>
              <a:t> project</a:t>
            </a:r>
          </a:p>
        </p:txBody>
      </p:sp>
      <p:pic>
        <p:nvPicPr>
          <p:cNvPr id="7" name="Content Placeholder 6" descr="Refer to page 589 in textbook">
            <a:extLst>
              <a:ext uri="{FF2B5EF4-FFF2-40B4-BE49-F238E27FC236}">
                <a16:creationId xmlns:a16="http://schemas.microsoft.com/office/drawing/2014/main" id="{BD796B58-E84F-4B90-A7BB-F077FCFD169C}"/>
              </a:ext>
            </a:extLst>
          </p:cNvPr>
          <p:cNvPicPr>
            <a:picLocks noGrp="1" noChangeAspect="1"/>
          </p:cNvPicPr>
          <p:nvPr>
            <p:ph sz="quarter" idx="13"/>
          </p:nvPr>
        </p:nvPicPr>
        <p:blipFill>
          <a:blip r:embed="rId2"/>
          <a:stretch>
            <a:fillRect/>
          </a:stretch>
        </p:blipFill>
        <p:spPr>
          <a:xfrm>
            <a:off x="1295400" y="1066800"/>
            <a:ext cx="5979799" cy="4800600"/>
          </a:xfrm>
          <a:prstGeom prst="rect">
            <a:avLst/>
          </a:prstGeom>
        </p:spPr>
      </p:pic>
      <p:sp>
        <p:nvSpPr>
          <p:cNvPr id="4" name="Date Placeholder 3">
            <a:extLst>
              <a:ext uri="{FF2B5EF4-FFF2-40B4-BE49-F238E27FC236}">
                <a16:creationId xmlns:a16="http://schemas.microsoft.com/office/drawing/2014/main" id="{6FAD0988-1B0A-4C5A-AE3C-618385FB66F7}"/>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03E73B9C-CE71-4761-A51D-ABE64C31AFB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E9C941-29F7-43FD-9803-8A2FEC3694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2715693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C4BE-CDDD-48A7-BBE3-BA66893DAA42}"/>
              </a:ext>
            </a:extLst>
          </p:cNvPr>
          <p:cNvSpPr>
            <a:spLocks noGrp="1"/>
          </p:cNvSpPr>
          <p:nvPr>
            <p:ph type="title"/>
          </p:nvPr>
        </p:nvSpPr>
        <p:spPr>
          <a:xfrm>
            <a:off x="914400" y="624989"/>
            <a:ext cx="7315200" cy="369332"/>
          </a:xfrm>
        </p:spPr>
        <p:txBody>
          <a:bodyPr/>
          <a:lstStyle/>
          <a:p>
            <a:r>
              <a:rPr lang="en-US" dirty="0"/>
              <a:t>The </a:t>
            </a:r>
            <a:r>
              <a:rPr lang="en-US" dirty="0" err="1"/>
              <a:t>BookControllerTests</a:t>
            </a:r>
            <a:r>
              <a:rPr lang="en-US" dirty="0"/>
              <a:t> class (part 1)</a:t>
            </a:r>
          </a:p>
        </p:txBody>
      </p:sp>
      <p:sp>
        <p:nvSpPr>
          <p:cNvPr id="3" name="Text Placeholder 2">
            <a:extLst>
              <a:ext uri="{FF2B5EF4-FFF2-40B4-BE49-F238E27FC236}">
                <a16:creationId xmlns:a16="http://schemas.microsoft.com/office/drawing/2014/main" id="{CCAF22C6-2DC5-4519-A2C0-13400AD37212}"/>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Xunit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Moq</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Bookstore.Controllers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namespace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Bookstore.Tests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class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BookControllerTests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Index_ReturnsARedirectToActionResult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unit = new Mock&lt;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unit.Object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controller.Index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RedirectToActionResult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&gt;(result);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735F0545-BC0E-4EC3-8FAB-34AA89DE653C}"/>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4027330F-BB44-4E21-89A9-5F4FD644F6A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7CEC5E-4112-42D2-89D4-C2F75B941E4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3862622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861A-D9C5-4E94-ADA4-F71B0AC1D8B5}"/>
              </a:ext>
            </a:extLst>
          </p:cNvPr>
          <p:cNvSpPr>
            <a:spLocks noGrp="1"/>
          </p:cNvSpPr>
          <p:nvPr>
            <p:ph type="title"/>
          </p:nvPr>
        </p:nvSpPr>
        <p:spPr>
          <a:xfrm>
            <a:off x="914400" y="624989"/>
            <a:ext cx="7315200" cy="369332"/>
          </a:xfrm>
        </p:spPr>
        <p:txBody>
          <a:bodyPr/>
          <a:lstStyle/>
          <a:p>
            <a:r>
              <a:rPr lang="en-US" dirty="0"/>
              <a:t>The </a:t>
            </a:r>
            <a:r>
              <a:rPr lang="en-US" dirty="0" err="1"/>
              <a:t>BookControllerTests</a:t>
            </a:r>
            <a:r>
              <a:rPr lang="en-US" dirty="0"/>
              <a:t> class (part 2)</a:t>
            </a:r>
          </a:p>
        </p:txBody>
      </p:sp>
      <p:sp>
        <p:nvSpPr>
          <p:cNvPr id="3" name="Text Placeholder 2">
            <a:extLst>
              <a:ext uri="{FF2B5EF4-FFF2-40B4-BE49-F238E27FC236}">
                <a16:creationId xmlns:a16="http://schemas.microsoft.com/office/drawing/2014/main" id="{320B0F77-6905-494F-B605-E65380D77B90}"/>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Index_RedirectsToListActionMethod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unit = new Mock&lt;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unit.Object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controller.Index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Assert.Equal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("List",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result.ActionName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F43E14A4-F72B-46F0-8F98-D5BEF89884DC}"/>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652E3095-19FD-41FF-B4D4-7DFFBE689A0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1AA680-0643-4171-98E5-6A7632F53A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626080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2042-A7A1-4A09-BE1D-5D1BB3A4B2C3}"/>
              </a:ext>
            </a:extLst>
          </p:cNvPr>
          <p:cNvSpPr>
            <a:spLocks noGrp="1"/>
          </p:cNvSpPr>
          <p:nvPr>
            <p:ph type="title"/>
          </p:nvPr>
        </p:nvSpPr>
        <p:spPr>
          <a:xfrm>
            <a:off x="914400" y="624989"/>
            <a:ext cx="7315200" cy="369332"/>
          </a:xfrm>
        </p:spPr>
        <p:txBody>
          <a:bodyPr/>
          <a:lstStyle/>
          <a:p>
            <a:r>
              <a:rPr lang="en-US" dirty="0"/>
              <a:t>The </a:t>
            </a:r>
            <a:r>
              <a:rPr lang="en-US" dirty="0" err="1"/>
              <a:t>BookControllerTests</a:t>
            </a:r>
            <a:r>
              <a:rPr lang="en-US" dirty="0"/>
              <a:t> class (part 3)</a:t>
            </a:r>
          </a:p>
        </p:txBody>
      </p:sp>
      <p:sp>
        <p:nvSpPr>
          <p:cNvPr id="3" name="Text Placeholder 2">
            <a:extLst>
              <a:ext uri="{FF2B5EF4-FFF2-40B4-BE49-F238E27FC236}">
                <a16:creationId xmlns:a16="http://schemas.microsoft.com/office/drawing/2014/main" id="{652E7814-6A5D-4500-B1B1-F766D8F6B83C}"/>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Details_ModelIsABookObject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bookRep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new Mock&lt;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bookRep.Setup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m.Get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It.IsAny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QueryOptions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.Returns(new Book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BookAuthors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new List&lt;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BookAuthor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unit = new Mock&lt;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unit.Setup</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 =&gt;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m.Books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).Returns(</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bookRep.Object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unit.Object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var model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controller.Details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(1).</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ViewData.Model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as Book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&lt;Book&gt;(model);</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422F0406-B8EE-42D5-8973-BE17C090500F}"/>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4342742A-A63A-4806-8B3D-C2F39DD15B6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1FFE3B5-F66D-4D42-94BA-4C23E5A69D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019076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4B9C-9C7F-45FC-949B-3D43F1954385}"/>
              </a:ext>
            </a:extLst>
          </p:cNvPr>
          <p:cNvSpPr>
            <a:spLocks noGrp="1"/>
          </p:cNvSpPr>
          <p:nvPr>
            <p:ph type="title"/>
          </p:nvPr>
        </p:nvSpPr>
        <p:spPr>
          <a:xfrm>
            <a:off x="914400" y="624989"/>
            <a:ext cx="7315200" cy="369332"/>
          </a:xfrm>
        </p:spPr>
        <p:txBody>
          <a:bodyPr/>
          <a:lstStyle/>
          <a:p>
            <a:r>
              <a:rPr lang="en-US" dirty="0"/>
              <a:t>The </a:t>
            </a:r>
            <a:r>
              <a:rPr lang="en-US" dirty="0" err="1"/>
              <a:t>AdminBookControllerTests</a:t>
            </a:r>
            <a:r>
              <a:rPr lang="en-US" dirty="0"/>
              <a:t> class (part 1)</a:t>
            </a:r>
          </a:p>
        </p:txBody>
      </p:sp>
      <p:sp>
        <p:nvSpPr>
          <p:cNvPr id="3" name="Text Placeholder 2">
            <a:extLst>
              <a:ext uri="{FF2B5EF4-FFF2-40B4-BE49-F238E27FC236}">
                <a16:creationId xmlns:a16="http://schemas.microsoft.com/office/drawing/2014/main" id="{A424AAD4-122C-4898-9F24-4DACB92395F0}"/>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Microsoft.AspNetCore.Mvc.ViewFeatures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Xunit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Moq</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Bookstore.Areas.Admin.Controllers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namespace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Bookstore.Tests</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class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AdminBookControllerTests</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GetUnitOfWork</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set up Book repository</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bookRep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&lt;Book&gt;&gt;();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bookRep.Setup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m.Get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It.IsAny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QueryOptions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&lt;Book&gt;&gt;()))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.Returns(new Book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BookAuthors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new List&lt;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BookAuthor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bookRep.Setup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m.List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It.IsAny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QueryOptions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&lt;Book&gt;&gt;()))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.Returns(new List&lt;Book&gt;());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bookRep.Setup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m.Count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).Returns(0);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set up Author repository</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authorRep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&lt;Author&gt;&gt;();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authorRep.Setup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m.List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It.IsAny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QueryOptions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&lt;Author&gt;&gt;()))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.Returns(new List&lt;Author&gt;());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331E4FAE-941C-4CC0-B6A5-6826D4E1E50C}"/>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59262C02-BE86-4CDE-9B79-115FA7454A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56BDA57-ACB1-406F-AA13-3CA789A95C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116681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D7D3-D347-4D6C-B0C5-30E1B677EFBC}"/>
              </a:ext>
            </a:extLst>
          </p:cNvPr>
          <p:cNvSpPr>
            <a:spLocks noGrp="1"/>
          </p:cNvSpPr>
          <p:nvPr>
            <p:ph type="title"/>
          </p:nvPr>
        </p:nvSpPr>
        <p:spPr>
          <a:xfrm>
            <a:off x="914400" y="624989"/>
            <a:ext cx="7315200" cy="369332"/>
          </a:xfrm>
        </p:spPr>
        <p:txBody>
          <a:bodyPr/>
          <a:lstStyle/>
          <a:p>
            <a:r>
              <a:rPr lang="en-US" dirty="0"/>
              <a:t>The </a:t>
            </a:r>
            <a:r>
              <a:rPr lang="en-US" dirty="0" err="1"/>
              <a:t>AdminBookControllerTests</a:t>
            </a:r>
            <a:r>
              <a:rPr lang="en-US" dirty="0"/>
              <a:t> class (part 2)</a:t>
            </a:r>
          </a:p>
        </p:txBody>
      </p:sp>
      <p:sp>
        <p:nvSpPr>
          <p:cNvPr id="3" name="Text Placeholder 2">
            <a:extLst>
              <a:ext uri="{FF2B5EF4-FFF2-40B4-BE49-F238E27FC236}">
                <a16:creationId xmlns:a16="http://schemas.microsoft.com/office/drawing/2014/main" id="{3C312BBF-4D62-4512-A10C-0B640F417F40}"/>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set up Genre repository</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genreRep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&lt;Genre&gt;&gt;();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genreRep.Setup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m.List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It.IsAny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QueryOptions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&lt;Genre&gt;&gt;()))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.Returns(new List&lt;Genre&gt;());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set up unit of work</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unit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unit.Setup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m.Books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bookRep.Object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unit.Setup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m.Authors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authorRep.Object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unit.Setup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m.Genres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genreRep.Object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unit.Object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Edit_GET_ModelIsBookObject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unit =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GetUnitOfWork</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(unit);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model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controller.Edit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(1).</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ViewData.Model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BookViewModel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BookViewModel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&gt;(model);</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6A48F038-6705-4DDC-83A0-B213E51CDF19}"/>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74B9DA27-AC81-42A1-AAF1-199279BED97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589428-38E7-4FB9-AC44-C7370B64D7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382465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109-4C9D-4F28-8CD6-D5857E7ADCAA}"/>
              </a:ext>
            </a:extLst>
          </p:cNvPr>
          <p:cNvSpPr>
            <a:spLocks noGrp="1"/>
          </p:cNvSpPr>
          <p:nvPr>
            <p:ph type="title"/>
          </p:nvPr>
        </p:nvSpPr>
        <p:spPr>
          <a:xfrm>
            <a:off x="914400" y="624989"/>
            <a:ext cx="7315200" cy="369332"/>
          </a:xfrm>
        </p:spPr>
        <p:txBody>
          <a:bodyPr/>
          <a:lstStyle/>
          <a:p>
            <a:r>
              <a:rPr lang="en-US" dirty="0"/>
              <a:t>The </a:t>
            </a:r>
            <a:r>
              <a:rPr lang="en-US" dirty="0" err="1"/>
              <a:t>AdminBookControllerTests</a:t>
            </a:r>
            <a:r>
              <a:rPr lang="en-US" dirty="0"/>
              <a:t> class (part 3)</a:t>
            </a:r>
          </a:p>
        </p:txBody>
      </p:sp>
      <p:sp>
        <p:nvSpPr>
          <p:cNvPr id="3" name="Text Placeholder 2">
            <a:extLst>
              <a:ext uri="{FF2B5EF4-FFF2-40B4-BE49-F238E27FC236}">
                <a16:creationId xmlns:a16="http://schemas.microsoft.com/office/drawing/2014/main" id="{9CCF1ECB-E662-4956-BC0F-2BA8AE14DE2F}"/>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Edit_POST_ReturnsViewResultIfModelIsNotValid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unit =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GetUnitOfWork</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(unit);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controller.ModelState.AddModelError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"Test error message.");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BookViewModel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vm</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BookViewModel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controller.Edit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vm</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ViewResult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&gt;(result);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62E85A44-2BD8-4CD7-93EA-F163122A4D3A}"/>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D88225FF-2C20-4CAE-82FA-D708FD03E8D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8819159-7920-49F6-84D9-29B3DE4ED2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216338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6E6-7A6A-4394-B7D8-9A479030AA3F}"/>
              </a:ext>
            </a:extLst>
          </p:cNvPr>
          <p:cNvSpPr>
            <a:spLocks noGrp="1"/>
          </p:cNvSpPr>
          <p:nvPr>
            <p:ph type="title"/>
          </p:nvPr>
        </p:nvSpPr>
        <p:spPr>
          <a:xfrm>
            <a:off x="914400" y="624989"/>
            <a:ext cx="7315200" cy="369332"/>
          </a:xfrm>
        </p:spPr>
        <p:txBody>
          <a:bodyPr/>
          <a:lstStyle/>
          <a:p>
            <a:r>
              <a:rPr lang="en-US" dirty="0"/>
              <a:t>The </a:t>
            </a:r>
            <a:r>
              <a:rPr lang="en-US" dirty="0" err="1"/>
              <a:t>AdminBookControllerTests</a:t>
            </a:r>
            <a:r>
              <a:rPr lang="en-US" dirty="0"/>
              <a:t> class (part 4)</a:t>
            </a:r>
          </a:p>
        </p:txBody>
      </p:sp>
      <p:sp>
        <p:nvSpPr>
          <p:cNvPr id="3" name="Text Placeholder 2">
            <a:extLst>
              <a:ext uri="{FF2B5EF4-FFF2-40B4-BE49-F238E27FC236}">
                <a16:creationId xmlns:a16="http://schemas.microsoft.com/office/drawing/2014/main" id="{E7B066DB-E332-44C1-9B50-B85333FC6BF4}"/>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Edit_POST_ReturnsRedirectToActionResultIfModelIsValid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var unit =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GetUnitOfWork</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controller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(unit);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temp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ITempDataDictionary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controller.TempData</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temp.Object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BookViewModel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vm</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BookViewModel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Book = new Book()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controller.Edit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vm</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RedirectToActionResult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&gt;(result);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9081C79E-D2DC-4AD0-8373-3098D0FE9055}"/>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DDB4E293-3DB7-478B-93BB-C90C89EED0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27E5C69-D805-45AB-BC7F-E3DE8A32C72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3233754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BF5B-871D-42B1-A6C5-5EE22BB3FA27}"/>
              </a:ext>
            </a:extLst>
          </p:cNvPr>
          <p:cNvSpPr>
            <a:spLocks noGrp="1"/>
          </p:cNvSpPr>
          <p:nvPr>
            <p:ph type="title"/>
          </p:nvPr>
        </p:nvSpPr>
        <p:spPr>
          <a:xfrm>
            <a:off x="914400" y="624989"/>
            <a:ext cx="7315200" cy="369332"/>
          </a:xfrm>
        </p:spPr>
        <p:txBody>
          <a:bodyPr/>
          <a:lstStyle/>
          <a:p>
            <a:r>
              <a:rPr lang="en-US" dirty="0"/>
              <a:t>The </a:t>
            </a:r>
            <a:r>
              <a:rPr lang="en-US" dirty="0" err="1"/>
              <a:t>CartTests</a:t>
            </a:r>
            <a:r>
              <a:rPr lang="en-US" dirty="0"/>
              <a:t> class (part 1)</a:t>
            </a:r>
          </a:p>
        </p:txBody>
      </p:sp>
      <p:sp>
        <p:nvSpPr>
          <p:cNvPr id="3" name="Text Placeholder 2">
            <a:extLst>
              <a:ext uri="{FF2B5EF4-FFF2-40B4-BE49-F238E27FC236}">
                <a16:creationId xmlns:a16="http://schemas.microsoft.com/office/drawing/2014/main" id="{AC84FD69-4ACB-4129-A886-C68C21B62D18}"/>
              </a:ext>
            </a:extLst>
          </p:cNvPr>
          <p:cNvSpPr>
            <a:spLocks noGrp="1"/>
          </p:cNvSpPr>
          <p:nvPr>
            <p:ph type="body" sz="quarter" idx="13"/>
          </p:nvPr>
        </p:nvSpPr>
        <p:spPr>
          <a:xfrm>
            <a:off x="838200" y="1002405"/>
            <a:ext cx="7391400" cy="4876800"/>
          </a:xfrm>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System;</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System.Linq</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Xunit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Moq</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Microsoft.AspNetCore.Http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using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Bookstore.Models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namespace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Bookstore.Tests</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class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CartTests</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private Cart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GetCart</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create HTTP context accessor</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accessor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setup request and response cookies</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context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DefaultHttpContext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m.HttpContext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.Returns(context);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m.HttpContext.Request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context.Request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m.HttpContext.Response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context.Response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200" dirty="0"/>
          </a:p>
        </p:txBody>
      </p:sp>
      <p:sp>
        <p:nvSpPr>
          <p:cNvPr id="4" name="Date Placeholder 3">
            <a:extLst>
              <a:ext uri="{FF2B5EF4-FFF2-40B4-BE49-F238E27FC236}">
                <a16:creationId xmlns:a16="http://schemas.microsoft.com/office/drawing/2014/main" id="{B8AB3180-F738-4A34-B8B7-45CF623D6998}"/>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C1660F83-E7C8-4827-9E16-7C9E71BB709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B82AE34-CFA5-4915-9393-D1D958E0B04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754987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9D43-33B1-4BA6-BD82-F75F06576C19}"/>
              </a:ext>
            </a:extLst>
          </p:cNvPr>
          <p:cNvSpPr>
            <a:spLocks noGrp="1"/>
          </p:cNvSpPr>
          <p:nvPr>
            <p:ph type="title"/>
          </p:nvPr>
        </p:nvSpPr>
        <p:spPr>
          <a:xfrm>
            <a:off x="914400" y="624989"/>
            <a:ext cx="7315200" cy="369332"/>
          </a:xfrm>
        </p:spPr>
        <p:txBody>
          <a:bodyPr/>
          <a:lstStyle/>
          <a:p>
            <a:r>
              <a:rPr lang="en-US" dirty="0"/>
              <a:t>The </a:t>
            </a:r>
            <a:r>
              <a:rPr lang="en-US" dirty="0" err="1"/>
              <a:t>CartTests</a:t>
            </a:r>
            <a:r>
              <a:rPr lang="en-US" dirty="0"/>
              <a:t> class (part 2)</a:t>
            </a:r>
          </a:p>
        </p:txBody>
      </p:sp>
      <p:sp>
        <p:nvSpPr>
          <p:cNvPr id="3" name="Text Placeholder 2">
            <a:extLst>
              <a:ext uri="{FF2B5EF4-FFF2-40B4-BE49-F238E27FC236}">
                <a16:creationId xmlns:a16="http://schemas.microsoft.com/office/drawing/2014/main" id="{7211F361-8D99-4C58-9E26-BB67B203C50C}"/>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m.HttpContext.Request.Cookies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context.Request.Cookies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m.HttpContext.Response.Cookies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context.Response.Cookies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setup session</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session = new Mock&lt;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ISession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accessor.Setup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(m =&gt;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m.HttpContext.Session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session.Object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new Cart(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accessor.Object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Subtotal_ReturnsADouble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GetCart</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cart.Add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CartItem</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Book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BookDTO</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cart.Subtotal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Assert.IsType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&lt;double&gt;(result);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EDD3BFD0-C26E-4B52-94BE-2BF80CB6E9F6}"/>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B4138C0B-7D00-48AE-BDA0-FEE5C928A29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309DBA2-42D0-4DBB-A908-27BADB77445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87782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8A47-1831-4B4D-BBD9-DF415BDE7868}"/>
              </a:ext>
            </a:extLst>
          </p:cNvPr>
          <p:cNvSpPr>
            <a:spLocks noGrp="1"/>
          </p:cNvSpPr>
          <p:nvPr>
            <p:ph type="title"/>
          </p:nvPr>
        </p:nvSpPr>
        <p:spPr>
          <a:xfrm>
            <a:off x="914400" y="625989"/>
            <a:ext cx="7315200" cy="738664"/>
          </a:xfrm>
        </p:spPr>
        <p:txBody>
          <a:bodyPr/>
          <a:lstStyle/>
          <a:p>
            <a:r>
              <a:rPr lang="en-US" dirty="0"/>
              <a:t>How to configure DI for a class </a:t>
            </a:r>
            <a:br>
              <a:rPr lang="en-US" dirty="0"/>
            </a:br>
            <a:r>
              <a:rPr lang="en-US" dirty="0"/>
              <a:t>that doesn’t use generics</a:t>
            </a:r>
          </a:p>
        </p:txBody>
      </p:sp>
      <p:sp>
        <p:nvSpPr>
          <p:cNvPr id="3" name="Text Placeholder 2">
            <a:extLst>
              <a:ext uri="{FF2B5EF4-FFF2-40B4-BE49-F238E27FC236}">
                <a16:creationId xmlns:a16="http://schemas.microsoft.com/office/drawing/2014/main" id="{2F3BEEE5-8AAF-45B5-AD0C-8A8DD77E370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ConfigureServices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IServiceCollection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services)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services.AddTransient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BookstoreUnitOfWork</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configure DI for a generic class</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services.AddTransient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typeof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typeof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(Repository&lt;&gt;));</a:t>
            </a:r>
          </a:p>
          <a:p>
            <a:endParaRPr lang="en-US" sz="1400" dirty="0"/>
          </a:p>
        </p:txBody>
      </p:sp>
      <p:sp>
        <p:nvSpPr>
          <p:cNvPr id="4" name="Date Placeholder 3">
            <a:extLst>
              <a:ext uri="{FF2B5EF4-FFF2-40B4-BE49-F238E27FC236}">
                <a16:creationId xmlns:a16="http://schemas.microsoft.com/office/drawing/2014/main" id="{6FFFDF96-2CE0-4C84-B686-A16F159A369F}"/>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B3900530-2660-4F05-B629-2162568BCD1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7447FC-2AD7-4C6B-9ADB-A54BC50FE6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204486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563D-DA05-40CD-9902-48A7C873ECE9}"/>
              </a:ext>
            </a:extLst>
          </p:cNvPr>
          <p:cNvSpPr>
            <a:spLocks noGrp="1"/>
          </p:cNvSpPr>
          <p:nvPr>
            <p:ph type="title"/>
          </p:nvPr>
        </p:nvSpPr>
        <p:spPr>
          <a:xfrm>
            <a:off x="914400" y="624989"/>
            <a:ext cx="7315200" cy="369332"/>
          </a:xfrm>
        </p:spPr>
        <p:txBody>
          <a:bodyPr/>
          <a:lstStyle/>
          <a:p>
            <a:r>
              <a:rPr lang="en-US" dirty="0"/>
              <a:t>The </a:t>
            </a:r>
            <a:r>
              <a:rPr lang="en-US" dirty="0" err="1"/>
              <a:t>CartTests</a:t>
            </a:r>
            <a:r>
              <a:rPr lang="en-US" dirty="0"/>
              <a:t> class (part 3)</a:t>
            </a:r>
          </a:p>
        </p:txBody>
      </p:sp>
      <p:sp>
        <p:nvSpPr>
          <p:cNvPr id="3" name="Text Placeholder 2">
            <a:extLst>
              <a:ext uri="{FF2B5EF4-FFF2-40B4-BE49-F238E27FC236}">
                <a16:creationId xmlns:a16="http://schemas.microsoft.com/office/drawing/2014/main" id="{F0753EA6-E1ED-41F1-A8C5-4BF2A449DF9E}"/>
              </a:ext>
            </a:extLst>
          </p:cNvPr>
          <p:cNvSpPr>
            <a:spLocks noGrp="1"/>
          </p:cNvSpPr>
          <p:nvPr>
            <p:ph type="body" sz="quarter" idx="13"/>
          </p:nvPr>
        </p:nvSpPr>
        <p:spPr/>
        <p:txBody>
          <a:bodyPr/>
          <a:lstStyle/>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[Theory]</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InlineData</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(9.99, 6.89, 12.99)]</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InlineData</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(8.97, 45.00, 9.99, 15.00)]</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public void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Subtotal_ReturnsCorrectCalculation</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params double[] prices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arrange</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cart</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GetCart</a:t>
            </a:r>
            <a:r>
              <a:rPr lang="en-US" sz="12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(int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&lt;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prices.Length</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item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CartItem</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Book = new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BookDTO</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BookId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Price = prices[</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Quantity = 1</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cart.Add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(item);</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expected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prices.Sum</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act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var 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cart.Subtotal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assert</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Assert.Equal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Math.Round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(expected, 2),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Math.Round</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(result, 2));</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C587B8D4-E160-425B-973D-9BD508FDE34F}"/>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E8AF0EF5-E57E-4FAE-AF54-0C4ED76774C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61B91AD-896A-427C-9088-70EE1F0D04C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28755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0E42-B0CC-4EA4-B895-1392D4FD0B59}"/>
              </a:ext>
            </a:extLst>
          </p:cNvPr>
          <p:cNvSpPr>
            <a:spLocks noGrp="1"/>
          </p:cNvSpPr>
          <p:nvPr>
            <p:ph type="title"/>
          </p:nvPr>
        </p:nvSpPr>
        <p:spPr>
          <a:xfrm>
            <a:off x="914400" y="625989"/>
            <a:ext cx="7315200" cy="738664"/>
          </a:xfrm>
        </p:spPr>
        <p:txBody>
          <a:bodyPr/>
          <a:lstStyle/>
          <a:p>
            <a:r>
              <a:rPr lang="en-US" dirty="0"/>
              <a:t>How to configure DI </a:t>
            </a:r>
            <a:br>
              <a:rPr lang="en-US" dirty="0"/>
            </a:br>
            <a:r>
              <a:rPr lang="en-US" dirty="0"/>
              <a:t>for the HTTP context accessor</a:t>
            </a:r>
          </a:p>
        </p:txBody>
      </p:sp>
      <p:sp>
        <p:nvSpPr>
          <p:cNvPr id="3" name="Text Placeholder 2">
            <a:extLst>
              <a:ext uri="{FF2B5EF4-FFF2-40B4-BE49-F238E27FC236}">
                <a16:creationId xmlns:a16="http://schemas.microsoft.com/office/drawing/2014/main" id="{0D38B2EA-4915-402F-8A1E-40C6C4AADFF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Manually</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services.AddSingleton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HttpContextAccessor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a method of the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IServiceCollection</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object</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services.AddHttpContextAccessor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241AD401-51B2-4B7C-ABD6-51F81AFA9490}"/>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E5869B35-D31E-46E6-A4EF-02022EF580C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F16FDC7-262B-4C49-A989-9851A771AB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83111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43BB-9267-485E-9564-C0EB243213E9}"/>
              </a:ext>
            </a:extLst>
          </p:cNvPr>
          <p:cNvSpPr>
            <a:spLocks noGrp="1"/>
          </p:cNvSpPr>
          <p:nvPr>
            <p:ph type="title"/>
          </p:nvPr>
        </p:nvSpPr>
        <p:spPr>
          <a:xfrm>
            <a:off x="914400" y="624989"/>
            <a:ext cx="7315200" cy="369332"/>
          </a:xfrm>
        </p:spPr>
        <p:txBody>
          <a:bodyPr/>
          <a:lstStyle/>
          <a:p>
            <a:r>
              <a:rPr lang="en-US" dirty="0"/>
              <a:t>An Author controller</a:t>
            </a:r>
          </a:p>
        </p:txBody>
      </p:sp>
      <p:sp>
        <p:nvSpPr>
          <p:cNvPr id="3" name="Text Placeholder 2">
            <a:extLst>
              <a:ext uri="{FF2B5EF4-FFF2-40B4-BE49-F238E27FC236}">
                <a16:creationId xmlns:a16="http://schemas.microsoft.com/office/drawing/2014/main" id="{34086CA6-D7E6-4D4E-926A-F2BC957DD5FA}"/>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injects a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DbContext</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object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Repository&lt;Author&gt;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get; set;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BookstoreContext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Repository&lt;Author&gt;(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injects a repository object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&lt;Author&gt;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get; set;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AuthorController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&lt;Author&gt; rep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rep</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3008E30A-9854-4888-B692-3B42F7B6B15F}"/>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379EC473-71C7-4805-B879-8D991016AB4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2BD318B-ACD4-4447-9740-081A4C65BF5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79926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2473-CD65-40D0-93AC-0E9C15C908C9}"/>
              </a:ext>
            </a:extLst>
          </p:cNvPr>
          <p:cNvSpPr>
            <a:spLocks noGrp="1"/>
          </p:cNvSpPr>
          <p:nvPr>
            <p:ph type="title"/>
          </p:nvPr>
        </p:nvSpPr>
        <p:spPr>
          <a:xfrm>
            <a:off x="914400" y="624989"/>
            <a:ext cx="7315200" cy="369332"/>
          </a:xfrm>
        </p:spPr>
        <p:txBody>
          <a:bodyPr/>
          <a:lstStyle/>
          <a:p>
            <a:r>
              <a:rPr lang="en-US" dirty="0"/>
              <a:t>A Book controller</a:t>
            </a:r>
          </a:p>
        </p:txBody>
      </p:sp>
      <p:sp>
        <p:nvSpPr>
          <p:cNvPr id="3" name="Text Placeholder 2">
            <a:extLst>
              <a:ext uri="{FF2B5EF4-FFF2-40B4-BE49-F238E27FC236}">
                <a16:creationId xmlns:a16="http://schemas.microsoft.com/office/drawing/2014/main" id="{AF003718-8AAB-4616-8637-63BD10C0BE73}"/>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injects a </a:t>
            </a:r>
            <a:r>
              <a:rPr lang="en-US" b="1" spc="-10"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DbContext</a:t>
            </a: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object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BookstoreUnitOfWork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get; set;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BookstoreContext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ctx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new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BookstoreUnitOfWork</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injects a unit of work object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public class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Controller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get; set;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public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BookController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IBookstoreUnitOfWork</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unit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unit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CDFDFD34-4811-4C41-B6AD-B08E6151FC39}"/>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A42887D8-B248-4F2D-B874-65AFA1BAE93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4F17E4-F7A8-405A-89B9-63E7E5EF2A6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94968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92C9-FF23-4F5B-A161-EF3C2A647CCD}"/>
              </a:ext>
            </a:extLst>
          </p:cNvPr>
          <p:cNvSpPr>
            <a:spLocks noGrp="1"/>
          </p:cNvSpPr>
          <p:nvPr>
            <p:ph type="title"/>
          </p:nvPr>
        </p:nvSpPr>
        <p:spPr>
          <a:xfrm>
            <a:off x="914400" y="625989"/>
            <a:ext cx="7315200" cy="738664"/>
          </a:xfrm>
        </p:spPr>
        <p:txBody>
          <a:bodyPr/>
          <a:lstStyle/>
          <a:p>
            <a:r>
              <a:rPr lang="en-US" dirty="0"/>
              <a:t>A Cart class that injects </a:t>
            </a:r>
            <a:br>
              <a:rPr lang="en-US" dirty="0"/>
            </a:br>
            <a:r>
              <a:rPr lang="en-US" dirty="0"/>
              <a:t>an </a:t>
            </a:r>
            <a:r>
              <a:rPr lang="en-US" dirty="0" err="1"/>
              <a:t>HttpContextAccessor</a:t>
            </a:r>
            <a:r>
              <a:rPr lang="en-US" dirty="0"/>
              <a:t> object</a:t>
            </a:r>
          </a:p>
        </p:txBody>
      </p:sp>
      <p:sp>
        <p:nvSpPr>
          <p:cNvPr id="3" name="Text Placeholder 2">
            <a:extLst>
              <a:ext uri="{FF2B5EF4-FFF2-40B4-BE49-F238E27FC236}">
                <a16:creationId xmlns:a16="http://schemas.microsoft.com/office/drawing/2014/main" id="{1C0AEA9C-3DF1-4F69-AE21-629A50FE3B7B}"/>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using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Microsoft.AspNetCore.Http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public class Cart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ISession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session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IRequestCookieCollection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requestCookies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private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IResponseCookies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responseCookies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set;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Cart(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IHttpContextAccessor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session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ctx.HttpContext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.Session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requestCookies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ctx.HttpContext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.Request.Cookies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responseCookies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ctx.HttpContext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.Response.Cookies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public void Load(</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IRepository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&lt;Book&gt; data</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code that uses the repository and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HttpContext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to load cart items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474DF342-4DCA-4CB5-AF8C-7F922F1DA7F8}"/>
              </a:ext>
            </a:extLst>
          </p:cNvPr>
          <p:cNvSpPr>
            <a:spLocks noGrp="1"/>
          </p:cNvSpPr>
          <p:nvPr>
            <p:ph type="dt" sz="half" idx="10"/>
          </p:nvPr>
        </p:nvSpPr>
        <p:spPr/>
        <p:txBody>
          <a:bodyPr/>
          <a:lstStyle/>
          <a:p>
            <a:pPr>
              <a:defRPr/>
            </a:pPr>
            <a:r>
              <a:rPr lang="en-US"/>
              <a:t>Murach's ASP.NET Core MVC</a:t>
            </a:r>
            <a:endParaRPr lang="en-US" dirty="0"/>
          </a:p>
        </p:txBody>
      </p:sp>
      <p:sp>
        <p:nvSpPr>
          <p:cNvPr id="5" name="Footer Placeholder 4">
            <a:extLst>
              <a:ext uri="{FF2B5EF4-FFF2-40B4-BE49-F238E27FC236}">
                <a16:creationId xmlns:a16="http://schemas.microsoft.com/office/drawing/2014/main" id="{CDBBD735-4732-409B-B3AE-91D443949C1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468187-DECE-4C51-A4BC-649703BC02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775673073"/>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2CBF0C51-FCA5-4921-B1FD-7B105874AA55}" vid="{F55EC80B-EFC3-4E89-A5C8-7694F95B6F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42</TotalTime>
  <Words>5374</Words>
  <Application>Microsoft Office PowerPoint</Application>
  <PresentationFormat>On-screen Show (4:3)</PresentationFormat>
  <Paragraphs>890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Narrow</vt:lpstr>
      <vt:lpstr>Courier New</vt:lpstr>
      <vt:lpstr>Symbol</vt:lpstr>
      <vt:lpstr>Times New Roman</vt:lpstr>
      <vt:lpstr>Master slides_with_titles_logo</vt:lpstr>
      <vt:lpstr>Chapter 14</vt:lpstr>
      <vt:lpstr>Objectives (part 1)</vt:lpstr>
      <vt:lpstr>Objectives (part 2)</vt:lpstr>
      <vt:lpstr>Three methods of the IServiceCollection object that map dependencies</vt:lpstr>
      <vt:lpstr>How to configure DI for a class  that doesn’t use generics</vt:lpstr>
      <vt:lpstr>How to configure DI  for the HTTP context accessor</vt:lpstr>
      <vt:lpstr>An Author controller</vt:lpstr>
      <vt:lpstr>A Book controller</vt:lpstr>
      <vt:lpstr>A Cart class that injects  an HttpContextAccessor object</vt:lpstr>
      <vt:lpstr>A Cart controller that injects  an HttpContextAccessor object (part 1)</vt:lpstr>
      <vt:lpstr>A Cart controller that injects  an HttpContextAccessor object (part 2)</vt:lpstr>
      <vt:lpstr>A controller that doesn’t use DI</vt:lpstr>
      <vt:lpstr>The same controller with DI in its action methods</vt:lpstr>
      <vt:lpstr>Code in a layout that doesn’t inject a Cart object</vt:lpstr>
      <vt:lpstr>How to set up the Cart object for DI</vt:lpstr>
      <vt:lpstr>The unit testing process</vt:lpstr>
      <vt:lpstr>Advantages of unit testing</vt:lpstr>
      <vt:lpstr>The Add New Project dialog</vt:lpstr>
      <vt:lpstr>The web app project and the unit test project</vt:lpstr>
      <vt:lpstr>Some static methods of the Assert class</vt:lpstr>
      <vt:lpstr>Three attributes of the Xunit namespace</vt:lpstr>
      <vt:lpstr>A test class with two test methods (part 1)</vt:lpstr>
      <vt:lpstr>A test class with two test methods (part 2)</vt:lpstr>
      <vt:lpstr>The Test Explorer in Visual Studio</vt:lpstr>
      <vt:lpstr>Some options to run tests in Test Explorer</vt:lpstr>
      <vt:lpstr>A controller that depends on a repository class</vt:lpstr>
      <vt:lpstr>A fake repository class that implements  the Get() method</vt:lpstr>
      <vt:lpstr>A unit test that passes an instance  of the fake repository to the controller</vt:lpstr>
      <vt:lpstr>An action method that accesses TempData</vt:lpstr>
      <vt:lpstr>The FakeTempData class with an indexer  that does nothing</vt:lpstr>
      <vt:lpstr>A test method that tests the action method  that uses TempData</vt:lpstr>
      <vt:lpstr>How to add Moq to your test project</vt:lpstr>
      <vt:lpstr>Two methods of the Mock&lt;T&gt; class</vt:lpstr>
      <vt:lpstr>The using directive for the Moq namespace</vt:lpstr>
      <vt:lpstr>A test method that mocks a repository object</vt:lpstr>
      <vt:lpstr>A test method that mocks a TempData object</vt:lpstr>
      <vt:lpstr>The constructor of the Cart class</vt:lpstr>
      <vt:lpstr>A test method that tests the Subtotal property  of the Cart with Moq (part 1)</vt:lpstr>
      <vt:lpstr>A test method that tests the Subtotal property  of the Cart with Moq (part 2)</vt:lpstr>
      <vt:lpstr>The Test Explorer for the Bookstore.Tests project</vt:lpstr>
      <vt:lpstr>The BookControllerTests class (part 1)</vt:lpstr>
      <vt:lpstr>The BookControllerTests class (part 2)</vt:lpstr>
      <vt:lpstr>The BookControllerTests class (part 3)</vt:lpstr>
      <vt:lpstr>The AdminBookControllerTests class (part 1)</vt:lpstr>
      <vt:lpstr>The AdminBookControllerTests class (part 2)</vt:lpstr>
      <vt:lpstr>The AdminBookControllerTests class (part 3)</vt:lpstr>
      <vt:lpstr>The AdminBookControllerTests class (part 4)</vt:lpstr>
      <vt:lpstr>The CartTests class (part 1)</vt:lpstr>
      <vt:lpstr>The CartTests class (part 2)</vt:lpstr>
      <vt:lpstr>The CartTests class (part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Judy Taylor</cp:lastModifiedBy>
  <cp:revision>9</cp:revision>
  <cp:lastPrinted>2016-01-14T23:03:16Z</cp:lastPrinted>
  <dcterms:created xsi:type="dcterms:W3CDTF">2019-12-18T23:31:48Z</dcterms:created>
  <dcterms:modified xsi:type="dcterms:W3CDTF">2020-01-06T22:08:34Z</dcterms:modified>
</cp:coreProperties>
</file>