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2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6374" autoAdjust="0"/>
  </p:normalViewPr>
  <p:slideViewPr>
    <p:cSldViewPr>
      <p:cViewPr varScale="1">
        <p:scale>
          <a:sx n="78" d="100"/>
          <a:sy n="78" d="100"/>
        </p:scale>
        <p:origin x="148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43000" y="2209800"/>
            <a:ext cx="6858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tag helpers,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views,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view components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C86E-DA43-46C6-A643-CC40B39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2DB7-72C9-44B7-B9B0-03FDCF9B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 uses tag helpers (new way)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AAE34-2E88-4645-B77C-E8605FC97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asp-action="Edit" method="post"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class="form-inline"&gt;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asp-for="Title"&gt;Title&lt;/label&gt;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asp-for="Title" class="form-control m-2"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asp-for="Price"&gt;Price&lt;/label&gt;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asp-for="Price" class="form-control m-2"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placeholder="e.g., $14.99"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C86B-66D2-43CF-B2BD-C1764387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000E-2B45-4194-850C-857BFB1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7C74-28AC-49AE-9493-2A4923D2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4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A593-94D7-4559-8764-E5380DB3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HTML that both examples send </a:t>
            </a:r>
            <a:br>
              <a:rPr lang="en-US" dirty="0"/>
            </a:br>
            <a:r>
              <a:rPr lang="en-US" dirty="0"/>
              <a:t>to the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4D48-861C-4A6A-827A-32CEBA7807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action="/Home/Edit" method="post"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class="form-inline"&gt;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for="Title"&gt;Title&lt;/label&gt;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id="Title" name="Title" value=""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class="form-control m-2"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for="Price"&gt;Price&lt;/label&gt;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id="Price" name="Price" value=""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class="form-control m-2"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placeholder="e.g., $14.99"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991A-08BA-4CB7-B1E3-3EF2A1C7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036E-C29B-4667-A7D6-60AA08E3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19EF-5B98-4CED-9FF9-25F288D9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9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F9D8-2DA8-407D-A870-60DEA77B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using directive for the </a:t>
            </a:r>
            <a:r>
              <a:rPr lang="en-US" dirty="0" err="1"/>
              <a:t>TagHelpers</a:t>
            </a:r>
            <a:r>
              <a:rPr lang="en-US" dirty="0"/>
              <a:t> namespace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5ED6-0717-456C-BDCA-A2C5523E0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Microsoft.AspNetCore.Razor.TagHelpers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virtual method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TagHelperAttributeList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8268-2FDB-4AAF-B7C9-F446351B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BE23-36EA-4E11-8527-BEC47EC8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2CAA-A19C-4793-B091-17FDEA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3CCE-1D04-4CED-B5F3-669D5498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applies to any standard </a:t>
            </a:r>
            <a:br>
              <a:rPr lang="en-US" dirty="0"/>
            </a:br>
            <a:r>
              <a:rPr lang="en-US" dirty="0"/>
              <a:t>HTML &lt;button&gt;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27203-D7C0-47A2-A0F3-D9E579D49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"class",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button elements 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type="submit"&gt;Submit&lt;/button&gt;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type="reset"&gt;Reset Form&lt;/button&gt;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MVC sends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-primary"&gt;Submit&lt;/button&gt;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type="reset"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-primary"&gt;Reset Form&lt;/button&gt;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19AE-8D7F-436A-9073-58D4838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E0A8-A7A7-49F8-B2F0-04E42F6F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7A3C9-089F-408B-8B81-214D373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2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D22-A09E-410E-B270-8AAD7756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properties of the </a:t>
            </a:r>
            <a:r>
              <a:rPr lang="en-US" dirty="0" err="1"/>
              <a:t>TagHelperOutput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973B-A432-4660-8AB7-CDAEC24BF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TagMode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DE0-11FF-4411-847A-9DF4A32B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1AB2-C9B8-47A4-AD6A-ABD1512B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F660-1D71-4384-95AD-B01C64D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1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D485-5711-459B-9DB8-72E8B2F5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applies to any non-standard &lt;submit-button&gt;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AA22-D0BA-438C-873A-12C51182E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it a button element with start and end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"button";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output.TagMode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TagMode.StartTagAndEndTag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it a submit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("type", "submit");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append bootstrap button classes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["class"]?.Value?.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classes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$"{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classes);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67A0-7A32-40CD-AAD0-6B413C08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E8A9-682E-4EB3-9C12-467E0070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60C7-E6E7-4632-995D-58AE71C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2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8C15-73B6-47C1-BEBC-643CC2F5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submit-button element 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39DD-F7F1-4799-8C6A-4C5301EAB1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submit-button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class="mr-2"&gt;Submit&lt;/submit-button&gt;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MVC sends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class="mr-2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Submit&lt;/button&gt;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B135-0DC0-4A52-91F0-1049540F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63A7-69A6-4565-AB9B-785F71BE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E67F-D83C-4A0E-AD77-7FCBEF5F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0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7142-A17A-45D4-B3C4-F16A4544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extension methods for tag helpers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9D71-ECED-447F-B669-BAAE16FC0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Microsoft.AspNetCore.Razor.TagHelpers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TagHelperExtensions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TagHelperAttributeList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list["class"]?.Value?.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$"{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list.SetAttribute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output.TagMode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TagMode.StartTagAndEndTag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6D60-C38E-4C88-869B-BC376194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AF25-93CF-4478-8882-D1177BE2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A3B0-539A-4BA4-8226-A54DB43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9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4276-039D-4D87-84F2-CAF7BDF2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extension methods for tag helpers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2B3B-FF27-4FB5-9B91-6F784377B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BuildLink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output.BuildTag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1B22-92C5-41C9-A400-2E9D5F39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C92A-BC5E-42A5-9A33-034E25A4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DC6C-1C01-41BB-9BB9-515B6788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1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782-4D8E-496C-A32B-98655CFD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tag helpers that use the extension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2846-A061-47CD-9F5C-61A61F2C5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("button",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("type", "submit");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C5A7-C894-43BF-A1C1-622EAE35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9146-2D9D-4BAA-AA50-5D22223F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4BA4-C81B-4A14-80D7-0677697C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CFDC-92DC-4DA5-8156-29BCF7F3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71FB-EDA9-4E11-BE3F-234192BB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Reduce code duplication in the views of a web app by creating custom tag helpers, partial views, and view components.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tag helper attributes and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register tag helpers.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create custom tag helpers for standard and non-standard HTML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HtmlTarget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 to control the scope of a tag helper.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TagHelperOutput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and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TagBuilder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to add an HTML element before or after the tag helper element.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940A-EDD0-4F9F-9D4B-CA23DCF4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2550-9A04-4895-AAFA-DBEE6725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74F1-A952-4604-85E7-62CE7D6D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2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8EED-D66A-4FAB-A8E5-2082E06A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properties of the </a:t>
            </a:r>
            <a:r>
              <a:rPr lang="en-US" dirty="0" err="1"/>
              <a:t>HtmlTargetElement</a:t>
            </a:r>
            <a:r>
              <a:rPr lang="en-US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F417-2C34-4A31-AD51-361B3556C2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to…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Allow a tag helper class to have a different name than the HTML element it targets.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Narrow the scope of a tag helper so it only targets an element under certain conditions.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Widen the scope of a tag helper so it targets multiple elements.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5E0D-ACBE-4BE6-BB18-2A051647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42BB1-F38F-485D-8AA6-F7B46737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9AD7-66FC-41FB-905F-F8F6782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249B-7E63-4161-97BB-AD43E82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tag helper for any &lt;label&gt;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DB02-FD70-4CE9-BF7A-95639F353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tag helper for any &lt;label&gt;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("label")]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MyLabelTagHelper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bound &lt;label&gt; elements in a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("label", Attributes = "asp-for",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"form")]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FormLabelTagHelper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D2A0-50DA-484D-9135-8DCC24C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254A-D7CF-4801-855F-19F697E8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660B-458B-4488-9A7B-8770309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24CC-BE52-4187-9759-7FDB6613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&lt;input&gt; or &lt;select&gt; elements </a:t>
            </a:r>
            <a:br>
              <a:rPr lang="en-US" dirty="0"/>
            </a:br>
            <a:r>
              <a:rPr lang="en-US" dirty="0"/>
              <a:t>in a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3F7A-9D80-4A6F-94B2-2801B016B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("input",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"form")]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"form")]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CDC5-A9F1-4340-A54A-A93AC565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997E-2344-4163-BA65-53308D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565D-A8BF-4AAA-B468-EFC2AD29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BE4C-75A4-41D0-97B9-0FE5C902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any element of the submit type </a:t>
            </a:r>
            <a:br>
              <a:rPr lang="en-US" dirty="0"/>
            </a:br>
            <a:r>
              <a:rPr lang="en-US" dirty="0"/>
              <a:t>or any &lt;a&gt; element with a my-button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8A2F0-552F-4C06-995E-A0C2B2960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(Attributes = "[type=submit]")]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Attributes = "my-button")]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D09F-8FA4-4DE6-A3BD-C906F8EF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0D14-BE79-420F-8C7A-71D271E3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4EF2-AF5A-4961-947F-532A22A4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6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AC4-DCA1-4E94-8C1F-F3C1AE49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properties of the </a:t>
            </a:r>
            <a:r>
              <a:rPr lang="en-US" dirty="0" err="1"/>
              <a:t>TagHelperOutput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271F-7BF3-4B9B-B0E7-4F949680AF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PostElement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the Rendering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C117-BB79-4E59-84B7-5D159F21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5654-54D5-473C-A9B1-8C5B56C7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CB24-46B0-4D32-90A6-FE9C1F3D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3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6A0-2BC2-431E-A903-0367F9A1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adds a &lt;span&gt; element </a:t>
            </a:r>
            <a:br>
              <a:rPr lang="en-US" dirty="0"/>
            </a:br>
            <a:r>
              <a:rPr lang="en-US" dirty="0"/>
              <a:t>after the targeted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098E-08DC-406E-9B7B-9591D4860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("input", Attributes = "my-required")]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RequiredInputTagHelper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CSS class to input element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("form-control");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a &lt;span&gt; element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span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("span")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class","text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-danger mr-2");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("*");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span element after input element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PostElement.AppendHtml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(span);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6307-8316-4512-8BFB-4E45A245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39BE-BF2B-4E5C-BD1A-7B648E26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CA57-2A71-42CD-855B-3011A714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2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0698-B45B-4BCE-94F2-B437E69F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&lt;input&gt; element that uses the tag helper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341D6-8AAA-4EAA-ABD6-E17C3EE067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asp-for="Title"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my-required type="text" id="Title" name="Title"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class="text-danger mr-2"&gt;*&lt;/span&gt;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617 in textbook">
            <a:extLst>
              <a:ext uri="{FF2B5EF4-FFF2-40B4-BE49-F238E27FC236}">
                <a16:creationId xmlns:a16="http://schemas.microsoft.com/office/drawing/2014/main" id="{84DF253C-D1CD-4FB8-9D58-268CDE4CDA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0033" y="3352800"/>
            <a:ext cx="2926334" cy="5852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76FE-1FA7-44AF-9236-67800901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9A2E-1908-4BAD-992E-EC58CBD1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8FDE-EB04-4424-A1B8-C565969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6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CEE8-EC89-4ADF-A97C-81EF3F2E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generates numeric options </a:t>
            </a:r>
            <a:br>
              <a:rPr lang="en-US" dirty="0"/>
            </a:br>
            <a:r>
              <a:rPr lang="en-US" dirty="0"/>
              <a:t>for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1877-77FA-438C-8FC1-4DB48CD84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= "my-min-number, my-max-number"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NumberDropDownTagHelper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("my-min-number")]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Min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("my-max-number")]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Max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Min;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Max;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("option");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option.InnerHtml.Append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output.Content.AppendHtml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3A68-2C38-41C9-B82F-38A3DFF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8D32-6F97-4B9B-B4B7-F892018B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7C2E9-2379-415F-965E-D79A2F2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1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A34E-15B3-4447-A6F3-D8786B43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the </a:t>
            </a:r>
            <a:r>
              <a:rPr lang="en-US" dirty="0" err="1"/>
              <a:t>NumberDropDown</a:t>
            </a:r>
            <a:r>
              <a:rPr lang="en-US" dirty="0"/>
              <a:t> tag helper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50E44-6BA2-4264-83BF-F2A8139FB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asp-for="Quantity" class="form-control"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my-min-number="1" my-max-number="10"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&gt;&lt;/select&gt;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class="form-control" id="Quantity" name="Quantity"&gt;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&lt;option&gt;1&lt;/option&gt;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&lt;option&gt;2&lt;/option&gt;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&lt;option&gt;10&lt;/option&gt;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03BC-28D1-4CD6-A078-E22C5B76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DE94-78A1-4C18-932B-574B47FC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9706-34F0-462A-A4BF-2E2617EC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30FA-01FD-4BFB-BE18-E5D9062E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&lt;select&gt; element displayed in a browser</a:t>
            </a:r>
          </a:p>
        </p:txBody>
      </p:sp>
      <p:pic>
        <p:nvPicPr>
          <p:cNvPr id="7" name="Content Placeholder 6" descr="Refer to page 619 in textbook">
            <a:extLst>
              <a:ext uri="{FF2B5EF4-FFF2-40B4-BE49-F238E27FC236}">
                <a16:creationId xmlns:a16="http://schemas.microsoft.com/office/drawing/2014/main" id="{F45F4D2F-CC33-41E2-A6A8-5A506FF91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410200" cy="32077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67AF-3E7C-44D4-8860-FB6641E2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E767-5B30-4696-835F-2839F168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C75B-1329-4E6A-98A6-D924F02A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CFDC-92DC-4DA5-8156-29BCF7F3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71FB-EDA9-4E11-BE3F-234192BB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properties within a tag helper class.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dependency injection with a tag helper.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SuppressOutput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TagHelperOutput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to create tag helpers that send an element to the browser only under certain conditions.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GetPathByAction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LinkGenerator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to generate a route-based URL.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a partial view typically contains.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paths that MVC searches for a partial view.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partial tag helper to include a partial view and pass a model to it.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partial view and a view component.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view component works and how data can be passed to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940A-EDD0-4F9F-9D4B-CA23DCF4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2550-9A04-4895-AAFA-DBEE6725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74F1-A952-4604-85E7-62CE7D6D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0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CE2-EB59-40D9-A1BE-1EDDF9B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property of the </a:t>
            </a:r>
            <a:r>
              <a:rPr lang="en-US" dirty="0" err="1"/>
              <a:t>TagHelperContext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40A2C-2420-43F0-AE1C-09D16A996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AllAttributes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properties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statement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ViewFeatures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FAF8-B14E-457C-B56B-0923311D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1A49-4C33-4E72-A41E-70B7565C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3AC5-8EF2-4211-A0D3-30F7C898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4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18BF-5380-4EA9-AD75-B5C73DD2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NumberDropDownTagHelper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C6D0-9445-4938-AAC5-A0BDEBF2B6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("select", Attributes = "my-min-number, my-max-number")]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NumberDropDownTagHelper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Min and Max properties same as before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selected value from view's model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aspfor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["asp-for"].Value;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modelValue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aspfor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Min;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Max;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 =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("option");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option.InnerHtml.Append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mark option as selected if matches model's value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modelValue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option.Attributes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["selected"] = "selected";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output.Content.AppendHtml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B3B8-3390-4DD8-8CEB-05B6ECEF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0B3A-079B-456F-A6D9-73D24F66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76B0-554F-48C9-BE24-C66F770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0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1439-F772-4BEB-AAF0-12EBE618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gets a </a:t>
            </a:r>
            <a:r>
              <a:rPr lang="en-US" dirty="0" err="1"/>
              <a:t>ViewContext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via dependency injection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77A7-366A-4275-AABA-5E12F3AEB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Attributes = "[class=nav-link]",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"li")]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ActiveNavbarTagHelper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area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["area"]?.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6544-610D-4566-A3D3-E00EAAB1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D1BF-D2C2-47C0-8234-8BE67736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6C48-C33B-41A1-A85F-3DBD5168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8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F8AA-7A6E-4C9A-A333-2D47CBBD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gets a </a:t>
            </a:r>
            <a:r>
              <a:rPr lang="en-US" dirty="0" err="1"/>
              <a:t>ViewContext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via dependency injection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0463-044B-445A-A567-295E60F4A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["asp-area"]?.Value?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["asp-controller"].Value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(area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("active");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947D-C794-4D77-B252-0543EAD6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619A-7EBE-4871-9435-0E5E0AC0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1A96-90B8-485C-BAFD-DBDE63AF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23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7A51-0F72-4435-8622-8813B6AA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gets a Cart object </a:t>
            </a:r>
            <a:br>
              <a:rPr lang="en-US" dirty="0"/>
            </a:br>
            <a:r>
              <a:rPr lang="en-US" dirty="0"/>
              <a:t>via dependency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3E01-015F-4252-8833-8D60A2005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("span", Attributes = "my-cart-badge")]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CartBadgeTagHelper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 =&gt; cart = c;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MyCartBadge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output.Content.SetContent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(cart.Count?.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tag helper in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class="badge badge-light"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my-cart-badge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0971-1DBC-4B33-8CA2-8BF600F2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853F-F048-46ED-A9E9-BE4130C6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405-FFB3-4EA4-A2A6-6DB8AC5C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73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1611-7FEF-4635-8DF3-B10EA95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layout that only displays an element </a:t>
            </a:r>
            <a:br>
              <a:rPr lang="en-US" dirty="0"/>
            </a:br>
            <a:r>
              <a:rPr lang="en-US" dirty="0"/>
              <a:t>if there’s a value in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B4E3-ACC4-4EB4-B6F8-1E1FE1B37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TempData.Keys.Contains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&lt;h4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text-center text-white p-2"&gt;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&lt;/h4&gt;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B4-15D8-4011-B1C0-8F0A2CF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222B-AE81-47E4-BEA4-0BD2FA83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2367-265E-499B-9B2E-618FA277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0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860-22F7-44C0-8C58-4A3C81C8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of the </a:t>
            </a:r>
            <a:r>
              <a:rPr lang="en-US" dirty="0" err="1"/>
              <a:t>TagHelperOutput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8C6A-4CFE-4A78-8477-B0C7F1FF8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SuppressOutput()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EB57-BA1B-4631-B0D8-C47798D0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6BA4-3A1D-4927-BDC5-90E9A02C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0537-E68D-4B10-B78A-09A9CB7F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13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63F-E3E5-4800-8ABA-07EE119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only outputs HTML </a:t>
            </a:r>
            <a:br>
              <a:rPr lang="en-US" dirty="0"/>
            </a:br>
            <a:r>
              <a:rPr lang="en-US" dirty="0"/>
              <a:t>if there’s a value in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BD29-6A77-4733-BA99-649AE8EB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("my-temp-message")]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TempMessageTagHelper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td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ViewCtx.TempData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td.Keys.Contains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output.BuildTag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("h4",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text-center text-white p-2");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output.Content.SetContent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(td["message"].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output.SuppressOutput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74BC-08D5-4588-8024-1968AD8B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76FC-AEBD-44C1-A0E6-6D65606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8E11-DEDC-4C4A-A7DC-45700E17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13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446E-538F-4190-A243-E4799AFB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layout that uses the conditional tag helper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F3E76-CC25-4F60-8EF0-CA2AC0DF3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&lt;my-temp-message /&gt;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635D-4E6B-4395-A01F-DF77EF1C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4E21-9509-4AB1-8220-E0B1DFB3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275-920B-404B-8EF1-16210A5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83E8-C839-4904-A4EC-37B2B57F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tag helper that generates a paging link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6700-F604-4E0F-9A8C-BEE2AA96F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2405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Microsoft.AspNetCore.Routing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("my-paging-link")]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PagingLinkTagHelper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LinkGenerator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PagingLinkTagHelper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LinkGenerator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Number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update routes for this paging link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routes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Current.Clone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2EC3-C5E0-4361-891E-50BF928D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3189-D2D9-4EA0-A288-8777431E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2A50-4675-4FB5-A266-747D6E4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04A-DB2F-44C4-BD8F-694D94A7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built-in tag helpers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1D6C-FAEE-4DDD-959D-AD478FBED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C38A-DA46-4E1B-89C1-35C29924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F254-D2D3-4301-AD3A-7AFFD3AF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59CA-4E30-4D2E-BDB7-66647F1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57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AC1B-CB87-499B-B6AE-302FACDD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tag helper that generates a paging link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AAF1-98EA-4C7D-B025-C29B564FE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controller and action method, create paging link URL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action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linkBuilder.GetPathByAction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(action,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routes);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build up CSS string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 active";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link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output.BuildLink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linkClasses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output.Content.SetContent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4C48-1767-4C58-8E9F-AFA0AE7F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D195-7DAE-4A51-AAB2-FB1E102F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7D91-CBCB-4F1E-9459-710990AD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0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D2C1-6A21-4C63-AE10-29BC52A6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the </a:t>
            </a:r>
            <a:r>
              <a:rPr lang="en-US" dirty="0" err="1"/>
              <a:t>PagingLink</a:t>
            </a:r>
            <a:r>
              <a:rPr lang="en-US" dirty="0"/>
              <a:t> tag helper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71B8D-3376-4216-9E26-AC7428D7A0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Model.TotalPages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my-paging-link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number="@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current="@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B05F-B55C-47A0-9C1F-2E36D353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8493-C588-477F-BA57-04D5A2A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721B-F797-4B83-B8D3-9033B354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84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4BEB-D22E-451A-84B7-7A297A6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MVC View dialog</a:t>
            </a:r>
          </a:p>
        </p:txBody>
      </p:sp>
      <p:pic>
        <p:nvPicPr>
          <p:cNvPr id="7" name="Content Placeholder 6" descr="Refer to page 629 in textbook">
            <a:extLst>
              <a:ext uri="{FF2B5EF4-FFF2-40B4-BE49-F238E27FC236}">
                <a16:creationId xmlns:a16="http://schemas.microsoft.com/office/drawing/2014/main" id="{0719899C-E771-4E53-9097-225997637F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97544" cy="35237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A386-69EA-4FC8-8F7C-437E7FC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5DDB-AB7B-464A-B5E0-64FFBD53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F162-E137-44D7-9CB1-319D5669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39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2871-6A0E-458F-A956-E3E713AD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paths that MVC searches for a partial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D8D8-8C56-4302-BF1A-ADD94693B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PartialViewName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/Views/Shared/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PartialViewName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7734-39DA-4A02-9ABE-BAA05F1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819D-B152-4CEE-A86E-8C380B9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D1BC-C8C0-43F2-AD4F-A83CA0FF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77DC-7598-48BC-A296-0A0FBB91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partial view that loads the jQuery validation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B06A-3284-4D71-872F-ED844200F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/jquery.validate.min.js"&gt;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jquery.validate.unobtrusive.min.js"&gt;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includes the partial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ValidationScriptsPartial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0FD0-1748-4517-B639-875DC4A3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62A6-2884-44D9-98B9-723B9954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8E1E-5A64-46E6-B986-AF067B26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7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8EB8-157D-4C69-8E60-8B5CDA87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partial view that contains the HTML </a:t>
            </a:r>
            <a:br>
              <a:rPr lang="en-US" dirty="0"/>
            </a:br>
            <a:r>
              <a:rPr lang="en-US" dirty="0"/>
              <a:t>for a Bootstrap navbar menu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3406-6225-4CF6-93EC-FA32121AB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class="navbar-toggler" type="button"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data-toggle="collapse"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data-target="#menu" aria-controls="menu"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aria-expanded="false"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aria-label="Toggle navigation"&gt;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class="navbar-toggler-icon"&gt;&lt;/span&gt;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that uses the partial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Bootstrap navbar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navbar-expand-md navbar-dark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NavbarMenuButtonPartial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class="collapse navbar-collapse" id="menu"&gt;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 class="navbar-nav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-auto"&gt;...&lt;/ul&gt;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0D37-1723-46D9-9163-C02CC80F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F7A8-9EE1-4C3A-9F4D-B9E5D4E4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698D-832E-4D92-A8FB-471BF7B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76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A3D-E336-4A30-95E7-FC7FA19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attributes of the partial tag helper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5839-8BC7-4C0A-8AD2-56AB33DA4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C84C-4C87-4110-97F1-573FCE47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3F49-59BF-46CA-9602-E29BBCC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FC6A-7839-4DBC-884F-FEBEE66C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18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7A05-4546-432F-8247-28F0DEEE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BookLinkPartial</a:t>
            </a:r>
            <a:r>
              <a:rPr lang="en-US" dirty="0"/>
              <a:t> partial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9828-CDDD-4F06-9BA8-69DAAEC5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Book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asp-action="Details" asp-controller="Book"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asp-route-slug="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Model.Title.Slug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Model.Title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B379-1952-4141-87F9-CFC0DDC2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51A9-0C12-4FE9-9A4B-4F5BB6D1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9CD6-8178-4FB0-AA23-A875B0AD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93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AF53-54FF-4299-BD3C-6B062923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partial view in a view with the same </a:t>
            </a:r>
            <a:br>
              <a:rPr lang="en-US" dirty="0"/>
            </a:br>
            <a:r>
              <a:rPr lang="en-US" dirty="0"/>
              <a:t>model object (Home/Index)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2205-93CB-4CE9-8E6F-E002E404B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&lt;partial name="_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190C-13F2-4BEF-8867-D5475CF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787E-A478-4A26-8354-E184B1CB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DC44-DA18-4F4E-9B5A-5BA3C5BD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90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0E02-D871-4D0E-B98C-8C65F61A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partial view in a view with a different </a:t>
            </a:r>
            <a:br>
              <a:rPr lang="en-US" dirty="0"/>
            </a:br>
            <a:r>
              <a:rPr lang="en-US" dirty="0"/>
              <a:t>model object (Book/List)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FDCB-60BE-47DF-99DA-5F6593F27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(Book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&lt;partial name="_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model="@book"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2D2C-EAF7-4835-BFE0-94DF43B2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0BCA-D8DE-49E4-8729-608C9710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CDF0-A882-4274-BA41-6D33DE01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2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A670-AB28-463B-A092-D4D92C7C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generates attributes </a:t>
            </a:r>
            <a:br>
              <a:rPr lang="en-US" dirty="0"/>
            </a:br>
            <a:r>
              <a:rPr lang="en-US" dirty="0"/>
              <a:t>for an &lt;input&gt;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1EFF-0A13-457F-8EAD-EC280B9B4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asp-for="FirstName"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type="text" data-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data-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="The field FirstName must be a string or array type with a maximum length of &amp;#x27;200&amp;#x27;." data-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-max="200" data-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-required="Please enter a first name." id="FirstName"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="200" name="FirstName" value="" /&gt;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1B5D-DA46-4E30-BD6D-F46F3D48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C3BF-B345-4E1C-9646-7E6B2C28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3E8E-CC71-4675-AC03-D3211114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10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F065-37A8-4E9E-B9AC-F5AC816E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in a </a:t>
            </a:r>
            <a:r>
              <a:rPr lang="en-US" dirty="0" err="1"/>
              <a:t>ViewComponent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96CF-94A1-475F-861D-E8B227E4D0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Invoke([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folder for the view component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/Components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4ACF-19D1-44E6-A4B3-3A41420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36E4-89A3-4955-92B9-4D32E086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16D-6F2B-441A-BB01-1D9EC69E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56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C48-1853-42CB-A33B-08473023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view component that passes the Cart count </a:t>
            </a:r>
            <a:br>
              <a:rPr lang="en-US" dirty="0"/>
            </a:br>
            <a:r>
              <a:rPr lang="en-US" dirty="0"/>
              <a:t>to a partial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EBC3-92FD-4C1C-9930-E736B3595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 =&gt; cart = 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IViewComponentResult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Default.cshtml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partial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 int?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class="badge badge-light"&gt;@Model&lt;/span&gt;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EA1A-1A2A-4469-AD42-347A8F22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4696-58F3-4F0C-A544-2905C78E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6F48-E201-4882-8B15-9C430947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11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37F3-A296-4529-8482-064FB77D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paths that MVC searches </a:t>
            </a:r>
            <a:br>
              <a:rPr lang="en-US" dirty="0"/>
            </a:br>
            <a:r>
              <a:rPr lang="en-US" dirty="0"/>
              <a:t>for a view component’s partial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A1A7-3377-46F1-9D2B-5C97A53D26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/Components/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/Views/Shared/Components/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5204-D6F6-49A9-9C96-E498ADF2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6730-8571-4AA2-9664-18D80D84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D6A7-791D-406F-AD84-5F5B0452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3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B1F4-A77B-404B-A3FF-7858C01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layout that uses tag helper syntax </a:t>
            </a:r>
            <a:br>
              <a:rPr lang="en-US" dirty="0"/>
            </a:br>
            <a:r>
              <a:rPr lang="en-US" dirty="0"/>
              <a:t>to call the view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D4BF-002A-492C-BEBC-6960BDF1B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B87-A56E-4585-AF81-3A189B46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5059-60B5-4956-9F60-BD292C19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61CA-5F9C-425E-AEB8-1A87510E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5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EE19-574A-41ED-BF14-AE3BC8B4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DropDownViewModel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1F1BE-F37C-4A9A-8731-4FA65CB15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DropDownViewModel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Dictionary&lt;string, string&gt; Items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6DE3-5A27-4566-B5F4-F8D73AC1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7340-FBC4-4C8B-B6FD-EABFE3C9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A73E-79D8-41E2-A67A-A686DC1A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4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05EE-941C-4522-989C-00B59471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view component with an Invoke() method </a:t>
            </a:r>
            <a:br>
              <a:rPr lang="en-US" dirty="0"/>
            </a:br>
            <a:r>
              <a:rPr lang="en-US" dirty="0"/>
              <a:t>that has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26595-5F13-4309-B49F-2B3370B497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AuthorDropDown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data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AuthorDropDown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rep) =&gt; data = rep;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IViewComponentResult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Invoke(string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authors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Items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authors.ToDictionary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a.FullName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"~/Views/Shared/Components/Common/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DropDown.cshtml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7F03-529B-4BB8-87C6-70DDDE2D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D1B3-33ED-4984-A2A5-1303D8C6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6E5-95FE-433E-91F1-F398431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93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C0C-5705-4B80-B9F0-2C22CEBB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DropDown</a:t>
            </a:r>
            <a:r>
              <a:rPr lang="en-US" dirty="0"/>
              <a:t> partial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72D4-048A-4B6E-A510-D4FDA24E4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name="filter" class="form-control m-2"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asp-items="@(new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"Key", "Value",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Model.SelectedValue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Model.DefaultValue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5C86-CBA4-4662-90EF-005C3430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8A09-A52B-4209-BF0B-A724568C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ADCF-DEF4-4F29-B892-22DBD2A7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19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244B-573C-4325-8CD0-114F638D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the view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5558-2B71-475B-B811-493C339C7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&lt;label&gt;Author: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vc:author-drop-down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selected-value="@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Model.CurrentRoute.AuthorFilter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vc:author-drop-down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79A3-4AA1-4D51-A5DF-CC7580A9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757E-902E-4D30-BB51-84A0C2CE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2AF3-6DAF-46F4-936C-D73C93C8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12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5D5636-5022-4BEC-B073-5504C672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generic </a:t>
            </a:r>
            <a:r>
              <a:rPr lang="en-US" dirty="0" err="1"/>
              <a:t>GridViewModel</a:t>
            </a:r>
            <a:r>
              <a:rPr lang="en-US" dirty="0"/>
              <a:t>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1B2E9E-1C68-47FB-9AD5-0BB53DDA9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GridViewModel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Items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A2EF-51B4-4D9E-922F-168339B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D485-863D-4236-9FB2-3394125D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CB28-94C5-43FB-91C2-E19BBC0C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22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AC10-2748-483D-91F4-A1F2F497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List() action method of the Book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D1DA-D640-4E8E-A57E-B4644C620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code that creates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to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retrieve a list of paged, sorted, and filtered books 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GridViewModel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Items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builder.GetTotalPages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7702-3065-4F0B-A03D-50F4C4AF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321E-4E70-4D72-87D7-8A6518DC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28DE-B4CD-4A55-8455-748C202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3E11-F911-49D2-9CBA-2D95400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that generates a route-based URL </a:t>
            </a:r>
            <a:br>
              <a:rPr lang="en-US" dirty="0"/>
            </a:br>
            <a:r>
              <a:rPr lang="en-US" dirty="0"/>
              <a:t>in a &lt;form&gt;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B04D-F84F-44ED-9D73-D7147A874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asp-action="Edit"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method="post"&gt;&lt;/form&gt;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action="/Home/Edit" method="post"&gt;&lt;/form&gt;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D617-2537-4ECF-9397-D8ED5189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0A3A-D2F0-45DD-9013-B3F21DA5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FCE0-CC72-4EAF-A45A-A5FDBB1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13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1FDE-7FFC-4F8C-89C3-6D5B43A2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List() action method of the Author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00B0-4F37-4865-A919-FF1D2EF10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code that creates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to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retrieve a list of paged and sorted authors 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GridViewModel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Items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builder.GetTotalPages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6362-50FB-434E-9E46-F2D2B552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EE75-B3AC-4530-8004-831AA840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7BEE-78A6-47E4-8428-3854A239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76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44FB-FCA6-4B71-AFB2-5DFA694A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 Catalog page</a:t>
            </a:r>
          </a:p>
        </p:txBody>
      </p:sp>
      <p:pic>
        <p:nvPicPr>
          <p:cNvPr id="7" name="Content Placeholder 6" descr="Refer to page 639 in textbook">
            <a:extLst>
              <a:ext uri="{FF2B5EF4-FFF2-40B4-BE49-F238E27FC236}">
                <a16:creationId xmlns:a16="http://schemas.microsoft.com/office/drawing/2014/main" id="{8B5E5035-7447-42AC-AA4B-9F5AEF9803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3115" y="1066800"/>
            <a:ext cx="628878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336B-90F3-4744-9C86-524DDCB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587A-7594-4CC1-9351-11546751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E118-3FC5-48D6-A9F0-B4B2C611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97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2782-A3FB-4FA6-B8D7-C8E04787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custom tag helpers, partial views, </a:t>
            </a:r>
            <a:br>
              <a:rPr lang="en-US" dirty="0"/>
            </a:br>
            <a:r>
              <a:rPr lang="en-US" dirty="0"/>
              <a:t>and view components in this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5785-9D82-4EF9-B350-D3AD0C45F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ActiveNavbar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tag helper.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CartBadge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view component.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TempMessage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tag helper.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AuthorDropDown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view component. The other drop-down lists are view components that work similarly.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SortingLink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tag helper.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_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BookLink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partial view.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_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AuthorLink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partial view.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Button tag helper.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paging-links partial view, containing the paging-link tag helper.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6299-4BA8-4F81-8156-B8948838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5E2C-0356-4839-A9BC-5D43A88D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B536-0F4A-47B0-BAF2-8A06C602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37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3B9B-C3EB-48BB-AA95-54AE1A60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ActiveNavbar</a:t>
            </a:r>
            <a:r>
              <a:rPr lang="en-US" dirty="0"/>
              <a:t> tag helper </a:t>
            </a:r>
            <a:br>
              <a:rPr lang="en-US" dirty="0"/>
            </a:br>
            <a:r>
              <a:rPr lang="en-US" dirty="0"/>
              <a:t>that accounts for the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4B2FC-BF5D-44D8-9799-BF07E38587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Attributes = "[class=nav-link]",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"li")]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ActiveNavbarTagHelper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("my-mark-area-active")]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bool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IsAreaOnly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area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["area"]?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C9EF-113B-4485-A2C1-D249BFF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8BE4-312E-46E6-A41C-00371CC0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7ED3-F99A-4A13-998A-51F4E83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36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B9E9-7849-4A65-B52E-B4E7B290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ActiveNavbar</a:t>
            </a:r>
            <a:r>
              <a:rPr lang="en-US" dirty="0"/>
              <a:t> tag helper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19EE-F119-4F56-A9CD-097E02945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["asp-area"]?.Value?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["asp-controller"]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(area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("active");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IsAreaOnly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area ==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("active");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DF86-1AAB-4274-8317-BE75114D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6DA0-F46F-4A1E-8978-45DCDCB1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6EF2-E696-44F7-B563-0BB9C9C9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875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F08-3A17-4303-A3BD-2EE836D9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two active navbar links </a:t>
            </a:r>
            <a:br>
              <a:rPr lang="en-US" dirty="0"/>
            </a:br>
            <a:r>
              <a:rPr lang="en-US" dirty="0"/>
              <a:t>on the Manage Authors page of the Admin area</a:t>
            </a:r>
          </a:p>
        </p:txBody>
      </p:sp>
      <p:pic>
        <p:nvPicPr>
          <p:cNvPr id="7" name="Content Placeholder 6" descr="Refer to page 641 in textbook">
            <a:extLst>
              <a:ext uri="{FF2B5EF4-FFF2-40B4-BE49-F238E27FC236}">
                <a16:creationId xmlns:a16="http://schemas.microsoft.com/office/drawing/2014/main" id="{1328FF87-E390-4F1F-B46C-0006F7DCC4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9766" y="1436985"/>
            <a:ext cx="7218290" cy="29994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64E2-2033-491C-AA4E-E5066C2A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849E-1BD9-4854-BA32-1663C070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A943-BE4B-46B9-80E2-1500FC3A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5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018B-9328-4315-80CF-F216051C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 of the Bookstore app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37BF1-01D8-459E-BEDB-55FFEE750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&lt;head&gt;...&lt;/head&gt;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 class="navbar navbar-expand-md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NavbarMenuButtonPartial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class="collapse navbar-collapse" id="menu"&gt;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&lt;ul class="navbar-nav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-auto"&gt;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class="nav-item"&gt;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asp-action="Index"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asp-controller="Home" asp-area=""&gt;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&lt;span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fa-home"&gt;&lt;/span&gt;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nbsp;Home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@* nav item links for Books and Authors *@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&lt;/ul&gt;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14F5-529A-481E-828D-EA76BEF3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55C7-BCC5-4650-ACB3-B7C6225A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99CA-D513-4BFC-8588-1BA172EF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20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B18E-7EEF-4A36-96F5-6A92CBF4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 of the Bookstore app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6CA4E-727A-4660-A7CB-49C9AE526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&lt;ul class="navbar-nav ml-auto"&gt;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 class="nav-item"&gt;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class="nav-link" asp-action="Index"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asp-controller="Cart" asp-area=""&gt;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&lt;span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&lt;/span&gt;&amp;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@* nav item link for Registration goes here *@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 class="nav-item"&gt;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class="nav-link" asp-action="Index"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asp-controller="Book" asp-area="Admin"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my-mark-area-active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&lt;span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fa-cog"&gt;&lt;/span&gt;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nbsp;Admin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0C94-E8BF-4260-A08A-F574CC4A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8073-685C-4DA2-B6C4-CB0858E6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F3EE-F58F-4E2A-8DB5-95F5EB03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107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952A-8266-4FC2-9802-F489189C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 of the Bookstore app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5DCE-F3A9-4BD2-B5B9-73D25DD7B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class="jumbotron text-center"&gt;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 asp-controller="Home"&gt;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="~/images/logo.png"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 center-block"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&lt;my-temp-message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/bootstrap.bundle.min.js"&gt;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/site.js" asp-append-version="true"&gt;&lt;/script&gt;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("Scripts", required: false)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4EC8-6C44-4557-A484-4C8424B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24F6-7ED1-4CE1-AB43-8C64B5F8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A863-7793-4953-8211-4294FA2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84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8BD3-E47F-449D-8BB5-9B6414D4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Book/List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D35B-5A01-43DF-8594-769306CDE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asp-action="Filter" method="post" class="form-inline"&gt;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&lt;label&gt;Author: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vc:author-drop-down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selected-value="@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vc:author-drop-down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&lt;label&gt;Genre: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vc:genre-drop-down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selected-value="@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vc:genre-drop-down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&lt;label&gt;Price: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vc:price-drop-down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selected-value="@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vc:price-drop-down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type="submit"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class="mr-2"&gt;Filter&lt;/button&gt;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type="submit"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name="clear" value="true"&gt;Clear&lt;/button&gt;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B068-120D-4689-870F-301D414E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425F-E00A-47FE-BC40-CAA557DB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5633-F4F7-4DD3-B7BF-D6D5A313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F8C1-01CE-4D2F-8A90-DDFD50C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Tag helpers that output a different CSS link </a:t>
            </a:r>
            <a:br>
              <a:rPr lang="en-US" dirty="0"/>
            </a:br>
            <a:r>
              <a:rPr lang="en-US" dirty="0"/>
              <a:t>based on hosting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7CCD9-A870-4567-AA28-FBF10651C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include="Development"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&lt;/environment&gt;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exclude="Development"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&lt;/environment&gt;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168F-1964-45EA-A5F2-4F7110C3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8019-764B-4C2C-BBDA-E86222A2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441B-2FCD-452D-9654-416D95FA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893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7AC6-0EE8-47B3-8680-892A95BF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Book/List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3FB4-3E2E-4C15-959B-DE4A86509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asp-controller="Cart"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 class="table table-bordered table-striped table-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my-sorting-link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sort-field="Title"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current="@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"&gt;Title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&lt;/my-sorting-link&gt;&lt;/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&gt;Author(s)&lt;/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my-sorting-link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sort-field="Genre"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current="@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"&gt;Genre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&lt;/my-sorting-link&gt;&lt;/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my-sorting-link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sort-field="Price"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current="@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"&gt;Price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&lt;/my-sorting-link&gt;&lt;/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829B-3D29-490C-A332-80577C15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C2ED-B026-481E-865A-84B85DE3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6C39-1259-4F81-830D-4957C6FF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60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341-8169-4606-B54A-CF5106FD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Book/List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BD56-5E11-4B03-9FB2-5A644AA71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(Book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Model.Items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model="@book"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@foreach (var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&lt;p&gt;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AuthorLinkPartial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book.Genre?.Name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type="submit"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name="id"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To Cart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PagingLinksPartial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FAEF-01D9-4367-BDE3-3A7BD79E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04BB-FC7C-43BF-81B0-8027E30D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D6A1-7293-4D83-8DEF-E8337AA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6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178E-DD3A-428C-9E23-C86BDBF0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ViewImports.cshtml</a:t>
            </a:r>
            <a:r>
              <a:rPr lang="en-US" dirty="0"/>
              <a:t> file that registers </a:t>
            </a:r>
            <a:br>
              <a:rPr lang="en-US" dirty="0"/>
            </a:br>
            <a:r>
              <a:rPr lang="en-US" dirty="0"/>
              <a:t>all built-in and custom tag helpers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C9B89-7D03-40BE-A505-3E654F933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Bookstore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7FC4-FB7D-412A-8753-2542DD3B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9750-922C-46CF-A8A0-57DBC314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E0E1-2532-457D-865A-24C5DD25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9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4C3C-F518-421D-A24B-6ACDB58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code that uses HTML helpers (old way)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AAF8-927A-4BFD-A635-ED8EF1531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Html.BeginForm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("Edit", "Home",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FormMethod.Post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{ @class = "form-inline" });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Html.LabelFor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Html.TextBoxFor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 @class = "form-control m-2"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Html.LabelFor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Html.TextBoxFor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 @class = "form-control m-2",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placeholder = "e.g., $14.99"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Html.EndForm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EB7F-03C9-4FA8-9BDC-62B7E8BF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E43C-187B-4F0E-961F-C095B1F9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C307C-1E15-4B6B-8A90-28EE6A1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1208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74</TotalTime>
  <Words>6870</Words>
  <Application>Microsoft Office PowerPoint</Application>
  <PresentationFormat>On-screen Show (4:3)</PresentationFormat>
  <Paragraphs>1072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 (part 1)</vt:lpstr>
      <vt:lpstr>Objectives (part 2)</vt:lpstr>
      <vt:lpstr>Common built-in tag helpers</vt:lpstr>
      <vt:lpstr>A tag helper that generates attributes  for an &lt;input&gt; tag</vt:lpstr>
      <vt:lpstr>A tag helper that generates a route-based URL  in a &lt;form&gt; tag</vt:lpstr>
      <vt:lpstr>Tag helpers that output a different CSS link  based on hosting environment</vt:lpstr>
      <vt:lpstr>A _ViewImports.cshtml file that registers  all built-in and custom tag helpers</vt:lpstr>
      <vt:lpstr>Razor code that uses HTML helpers (old way)</vt:lpstr>
      <vt:lpstr>HTML that uses tag helpers (new way)</vt:lpstr>
      <vt:lpstr>The HTML that both examples send  to the browser</vt:lpstr>
      <vt:lpstr>The using directive for the TagHelpers namespace</vt:lpstr>
      <vt:lpstr>A tag helper that applies to any standard  HTML &lt;button&gt; element</vt:lpstr>
      <vt:lpstr>More properties of the TagHelperOutput class</vt:lpstr>
      <vt:lpstr>A tag helper that applies to any non-standard &lt;submit-button&gt; element</vt:lpstr>
      <vt:lpstr>A submit-button element in a view</vt:lpstr>
      <vt:lpstr>Three extension methods for tag helpers (part 1)</vt:lpstr>
      <vt:lpstr>Three extension methods for tag helpers (part 2)</vt:lpstr>
      <vt:lpstr>Two tag helpers that use the extension methods</vt:lpstr>
      <vt:lpstr>Two properties of the HtmlTargetElement attribute</vt:lpstr>
      <vt:lpstr>A tag helper for any &lt;label&gt; element</vt:lpstr>
      <vt:lpstr>A tag helper for &lt;input&gt; or &lt;select&gt; elements  in a form</vt:lpstr>
      <vt:lpstr>A tag helper for any element of the submit type  or any &lt;a&gt; element with a my-button attribute</vt:lpstr>
      <vt:lpstr>Three properties of the TagHelperOutput class</vt:lpstr>
      <vt:lpstr>A tag helper that adds a &lt;span&gt; element  after the targeted element</vt:lpstr>
      <vt:lpstr>An &lt;input&gt; element that uses the tag helper</vt:lpstr>
      <vt:lpstr>A tag helper that generates numeric options  for a &lt;select&gt; element</vt:lpstr>
      <vt:lpstr>A view that uses the NumberDropDown tag helper</vt:lpstr>
      <vt:lpstr>The &lt;select&gt; element displayed in a browser</vt:lpstr>
      <vt:lpstr>One property of the TagHelperContext class</vt:lpstr>
      <vt:lpstr>The updated NumberDropDownTagHelper class</vt:lpstr>
      <vt:lpstr>A tag helper that gets a ViewContext value  via dependency injection (part 1)</vt:lpstr>
      <vt:lpstr>A tag helper that gets a ViewContext value  via dependency injection (part 2)</vt:lpstr>
      <vt:lpstr>A tag helper that gets a Cart object  via dependency injection</vt:lpstr>
      <vt:lpstr>A layout that only displays an element  if there’s a value in TempData</vt:lpstr>
      <vt:lpstr>A method of the TagHelperOutput class</vt:lpstr>
      <vt:lpstr>A tag helper that only outputs HTML  if there’s a value in TempData</vt:lpstr>
      <vt:lpstr>A layout that uses the conditional tag helper</vt:lpstr>
      <vt:lpstr>A tag helper that generates a paging link (part 1)</vt:lpstr>
      <vt:lpstr>A tag helper that generates a paging link (part 2)</vt:lpstr>
      <vt:lpstr>A view that uses the PagingLink tag helper</vt:lpstr>
      <vt:lpstr>The Add MVC View dialog</vt:lpstr>
      <vt:lpstr>The paths that MVC searches for a partial view</vt:lpstr>
      <vt:lpstr>A partial view that loads the jQuery validation libraries</vt:lpstr>
      <vt:lpstr>A partial view that contains the HTML  for a Bootstrap navbar menu button</vt:lpstr>
      <vt:lpstr>Four attributes of the partial tag helper</vt:lpstr>
      <vt:lpstr>The _BookLinkPartial partial view</vt:lpstr>
      <vt:lpstr>The partial view in a view with the same  model object (Home/Index)</vt:lpstr>
      <vt:lpstr>The partial view in a view with a different  model object (Book/List)</vt:lpstr>
      <vt:lpstr>A method in a ViewComponent class</vt:lpstr>
      <vt:lpstr>A view component that passes the Cart count  to a partial view</vt:lpstr>
      <vt:lpstr>The paths that MVC searches  for a view component’s partial view</vt:lpstr>
      <vt:lpstr>A layout that uses tag helper syntax  to call the view component</vt:lpstr>
      <vt:lpstr>The DropDownViewModel class</vt:lpstr>
      <vt:lpstr>A view component with an Invoke() method  that has a parameter</vt:lpstr>
      <vt:lpstr>The DropDown partial view</vt:lpstr>
      <vt:lpstr>A view that uses the view component</vt:lpstr>
      <vt:lpstr>The generic GridViewModel class</vt:lpstr>
      <vt:lpstr>The List() action method of the Book controller</vt:lpstr>
      <vt:lpstr>The List() action method of the Author controller</vt:lpstr>
      <vt:lpstr>The Book Catalog page</vt:lpstr>
      <vt:lpstr>The custom tag helpers, partial views,  and view components in this page</vt:lpstr>
      <vt:lpstr>The updated ActiveNavbar tag helper  that accounts for the Admin area (part 1)</vt:lpstr>
      <vt:lpstr>The updated ActiveNavbar tag helper (part 2)</vt:lpstr>
      <vt:lpstr>The two active navbar links  on the Manage Authors page of the Admin area</vt:lpstr>
      <vt:lpstr>The layout of the Bookstore app (part 1)</vt:lpstr>
      <vt:lpstr>The layout of the Bookstore app (part 2)</vt:lpstr>
      <vt:lpstr>The layout of the Bookstore app (part 3)</vt:lpstr>
      <vt:lpstr>The Book/List view (part 1)</vt:lpstr>
      <vt:lpstr>The Book/List view (part 2)</vt:lpstr>
      <vt:lpstr>The Book/List view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15</cp:revision>
  <cp:lastPrinted>2016-01-14T23:03:16Z</cp:lastPrinted>
  <dcterms:created xsi:type="dcterms:W3CDTF">2019-12-19T16:19:41Z</dcterms:created>
  <dcterms:modified xsi:type="dcterms:W3CDTF">2020-01-06T22:10:48Z</dcterms:modified>
</cp:coreProperties>
</file>