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33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433" autoAdjust="0"/>
  </p:normalViewPr>
  <p:slideViewPr>
    <p:cSldViewPr>
      <p:cViewPr varScale="1">
        <p:scale>
          <a:sx n="71" d="100"/>
          <a:sy n="7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authenticate and authorize users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3F28-DA87-46D5-A992-F82765CC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CF1F-AAB1-4BB4-B446-E83272D8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Attributes for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6D5E-C8E2-4E82-B317-3B42352F9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AllowAnonymous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Authorize(Roles = "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directive for the Authorization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8F3D-76FF-413A-A1D5-08808C21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AEBD-BF32-4E77-9875-DAA4C5DA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8786-EF47-4D5D-A36C-C5A56BA3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0861-DFF1-45BA-88C0-3E1B48B8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Only allow logged in users </a:t>
            </a:r>
            <a:br>
              <a:rPr lang="en-US" dirty="0"/>
            </a:br>
            <a:r>
              <a:rPr lang="en-US" dirty="0"/>
              <a:t>to access an entire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B9DD-AAB5-4915-90FD-AD9CC4A41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allow logged in users in the Admin role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an entire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78D0-31E1-4C14-BE43-C1120519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688E-208C-4EEF-9A87-1EB69554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1EE5-2C23-41DF-AC32-7F5B43F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1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196E-CE88-4D07-A8D4-89FBCB9F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Different attributes for different action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620A-6383-4268-B1FC-343A1435B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85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[AllowAnonymous]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CCCD-1493-4F62-83B0-E5F9A271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CA5A-868C-453D-849B-3693C887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6BB-D495-4FF0-B322-3697CBF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0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D730-D17A-427F-85A1-61046A08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NuGet package for Identity with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F6A2F-4CFB-492A-B32F-B91C835A9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Microsoft.AspNetCore.Identity.EntityFrameworkCore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69C0-9402-441A-9D3C-3039B7DC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195D-7FDF-498B-96F7-33B5A6CA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03D5-9356-49B4-B805-B54514B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6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0B0-E3A8-4515-820C-84128C19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properties of the </a:t>
            </a:r>
            <a:r>
              <a:rPr lang="en-US" dirty="0" err="1"/>
              <a:t>IdentityUser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16F2-ABFA-4447-8EB6-D02CE95F50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EmailConfirmed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PhoneNumberConfirmed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80DA-424C-4BE6-9125-60660699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125F-D11F-4208-924A-18E91904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30F-B6A9-4FEB-BAE5-65055FF2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611-AACD-478B-BF96-678F067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entity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7BB1-4C6A-41B8-A577-2C82A1725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Inherits 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F549-B002-419F-9A8C-8BDA766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55A3-B614-48E5-B33B-10C91EE4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2084-2262-4B98-B286-DC70AF0C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6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FB25-39EB-433A-9C5E-AD40D486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Bookstore context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331D-416A-4983-B496-ACF331AE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Microsoft.Extensions.DependencyInjection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Microsoft.AspNetCore.Identity.EntityFrameworkCore;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IdentityDbContext&lt;User&gt;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5BDD-C8C7-4044-B696-8537C40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C9D0-A43D-411C-95FA-A8C29E4F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36C0-13A9-4324-BB5D-2B71FD2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3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AC9-49A9-4C5D-B9C8-31D32CF7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Bookstore context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9C9E-B939-4872-8DB5-51D01F45D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 primary key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new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428A-E448-4716-B80F-FEF53400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B888-39BB-44A6-8E6F-A9475EE4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3A38-DBF3-4BDC-8F45-98FAB096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2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9FD8-0122-4B06-9B12-C3591E84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Identity tables to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D62-9DA1-431C-93C0-7733E6C58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the Package Manager Console (PMC).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migration that adds the tables by entering a command like this one: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Add-Migration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AddIdentityTables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347345" lvl="0" indent="-341313">
              <a:spcBef>
                <a:spcPts val="0"/>
              </a:spcBef>
              <a:spcAft>
                <a:spcPts val="300"/>
              </a:spcAft>
              <a:buFont typeface="+mj-lt"/>
              <a:buAutoNum type="arabicPeriod" startAt="3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Update the database by entering a command like this one: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Update-Database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88DC-563E-4D2F-978C-B4C5C29A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60F-D56E-4EF8-8A99-039BD09C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EEA5-DF11-4C8C-B9B4-334057C0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0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DCAB-7D61-4B38-B1B9-1E9862DB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Up() method of the generated migration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F2C3-8513-4F8F-928C-D2CB02BC2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Up(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migrationBuilder.CreateTable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AspNetRoles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ConcurrencyStamp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PK_AspNetRoles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58C1-4B32-4ADC-8D0C-1404B15F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2885-EE46-4DE3-B26E-7414FE6E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0A56-ED11-4859-8BC7-F8D76605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AC77-FB1D-4AE3-9F1D-78AEDDF8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09FC-0E80-4F4F-B90E-019FF0076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Restrict access to some or all pages of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 users who have registered and logged in to access the restricted pages that they are authorized to access.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authentication and authorization.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individual user account authentication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authorization attributes to restrict access to controllers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three properties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IdentityUser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add the Identity tables to the DB context class and the database.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963A-6DE7-4A89-9CC7-A151FC8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3753-F305-44FD-B4B1-B22D0F80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B4A5-7FED-41D6-88D6-AB2BB0D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7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7330-85AE-4C59-99E7-C0BDEFF8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Up() method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24AB-4224-4324-AE6E-CDAE26EFD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856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migrationBuilder.CreateTable(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AspNetUsers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UserName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NormalizedUserName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Email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NormalizedEmail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EmailConfirmed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PasswordHash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SecurityStamp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ConcurrencyStamp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PhoneNumberConfirmed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TwoFactorEnabled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LockoutEnd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DateTimeOffset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&gt;(nullable: true),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LockoutEnabled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AccessFailedCount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&lt;int&gt;(nullable: false),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Discriminator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false)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PK_AspNetUsers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3805-4A0B-4865-9820-32F58624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AE94-D987-4E4A-97FC-024D7616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906-64B6-42C5-BBAB-EDE6846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6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BA72-5EC8-44FD-B29A-40BC835A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using directive for the Identity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24DC-F54B-49BB-BC49-A314EE57B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the Identity service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default password options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services.AddIdentity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AddEntityFrameworkStores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AddDefaultTokenProviders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0662-F8D4-4407-AF45-A64DFC44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1D58-D867-40B8-9142-A20E47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10D2-ADE0-457B-9AB4-8F8A99A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2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0B1C-840A-46CE-B4B7-19BEC6DD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properties of the </a:t>
            </a:r>
            <a:r>
              <a:rPr lang="en-US" dirty="0" err="1"/>
              <a:t>PasswordOptions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0637-96E0-48AA-9E63-F99AA4BD1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RequiredLength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RequireLowercase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RequireUppercase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RequireDigit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RequireNonAlphanumeric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C291-CC80-4F5F-9EC3-92090E29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5639-CE26-453A-8463-30B287B2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A697-1A5C-42A1-AD7B-CB6D6636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4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0547-2134-4AB9-A486-3CB77B42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configure password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DCD1-C9F7-4582-90DA-5CAD08A2B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services.AddIdentity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&gt;(options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options.Password.RequireNonAlphanumeric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options.Password.RequireDigit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AddEntityFrameworkStores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AddDefaultTokenProviders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DC24-33AE-43F7-B60F-AEBDDAE5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1F2F-CBD1-4C11-88DE-A5B0233E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6CB6-B6CE-4103-9B68-E39EA137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D23D-9B88-4747-BE7C-582595C6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your app to use authentication and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7B89-A52A-46B6-A1A8-6A86A86E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Configure(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IWebHostEnvironment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app.UseAuthentication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94E6-DD60-4A61-B305-CAF60CE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B3B4-6B09-41CC-910C-7CF3E2B0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8726-2859-4FEE-A962-4B6CBA53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4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33F-8290-47A1-9EC7-6F7AFAA4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 link and Log In button in the navbar</a:t>
            </a:r>
          </a:p>
        </p:txBody>
      </p:sp>
      <p:pic>
        <p:nvPicPr>
          <p:cNvPr id="9" name="Content Placeholder 8" descr="Refer to page 665 in textbook">
            <a:extLst>
              <a:ext uri="{FF2B5EF4-FFF2-40B4-BE49-F238E27FC236}">
                <a16:creationId xmlns:a16="http://schemas.microsoft.com/office/drawing/2014/main" id="{BC977936-FFDC-46CB-95EB-F6BA0CB2D4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263" y="1071746"/>
            <a:ext cx="7212193" cy="10851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7F98-9DED-418C-A51E-66EC2E672A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62200"/>
            <a:ext cx="7391400" cy="457200"/>
          </a:xfrm>
        </p:spPr>
        <p:txBody>
          <a:bodyPr/>
          <a:lstStyle/>
          <a:p>
            <a:r>
              <a:rPr lang="en-US" dirty="0"/>
              <a:t>The Log Out button in the navbar</a:t>
            </a:r>
          </a:p>
        </p:txBody>
      </p:sp>
      <p:pic>
        <p:nvPicPr>
          <p:cNvPr id="10" name="Content Placeholder 9" descr="Refer to page 665 in textbook">
            <a:extLst>
              <a:ext uri="{FF2B5EF4-FFF2-40B4-BE49-F238E27FC236}">
                <a16:creationId xmlns:a16="http://schemas.microsoft.com/office/drawing/2014/main" id="{773BDAD8-5675-4D50-AC7E-077166CE0FF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07166" y="2922936"/>
            <a:ext cx="7224386" cy="111566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E2E1A9-98F2-4457-B0C7-6FDADF53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FFF110-AEEE-401B-ADA8-DE22A580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C20AC3-A56E-4489-B772-92E9991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4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A840-01F9-4C13-9EBD-6D03A900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code for the navbar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74E8-9D4B-47F1-9B92-81A9B3CA2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Home, Books, Authors, and Cart links go here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signInManager.IsSignedIn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signed-in user - Log Out button and username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asp-action="Logout"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asp-area=""&gt;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type="submit" value="Log Out"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-outline-light"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class="text-light"&gt;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User.Identity.Name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3C26-C7E4-447A-BD5E-E7AFCC4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3775-BF35-4CC8-A58D-C115C3D3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BAF1-7FC1-4BCF-8C5F-CD2544E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32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FBA7-47A1-4581-8479-B5A41C24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code for the navbar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551E-9EFD-45EA-80A3-4BFE119D4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current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anonymous user - Register link and Log In button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Nav.Active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("Register", action)"&gt;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asp-action="Register"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asp-area="" class="nav-link"&gt;Register&lt;/a&gt;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asp-action="Login"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asp-area=""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-outline-light"&gt;Log In&lt;/a&gt;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Admin link goes here --&gt;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D63E-5554-448A-A150-75E3A2F1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55C7-7449-402A-9F34-6E46C606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DEA0-9CAD-4328-881D-80FC4CF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3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9E90-9209-47D3-8A26-61F37A18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starting code for the Account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102B-B734-4165-9878-982D8F090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The Register(),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()methods go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3DAC-D357-478D-BA1E-A6D0959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A8C4-6C46-47BA-B173-74E64F24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E2C0-07F3-486F-AD1E-E8CEA13A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9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4FBB-AC16-408C-B489-59AADCC1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URL that MVC redirects to </a:t>
            </a:r>
            <a:br>
              <a:rPr lang="en-US" dirty="0"/>
            </a:br>
            <a:r>
              <a:rPr lang="en-US" dirty="0"/>
              <a:t>for an unauthenticated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4371-5D5D-4F2C-8F63-B0B0D773E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/account/login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F120-FC5B-46C3-92A3-1FCB7185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BFAA-6D7E-4EE5-A41E-53DAF41B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1CEF-0982-4E5E-BBFD-EC40727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AC77-FB1D-4AE3-9F1D-78AEDDF8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09FC-0E80-4F4F-B90E-019FF0076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add the Identity service to the HTTP request and response pipeline, including how to configure password options.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inject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object into a layout and use it to add Log In/Out buttons depending on whether the user is currently logged in.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inject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&lt;T&gt;,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RoleManager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objects into the Account controller.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 to create, update, and delete users.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 to log users in and out.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roles and describe how they are used for authorization.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RoleManager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classes to work with roles.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963A-6DE7-4A89-9CC7-A151FC8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3753-F305-44FD-B4B1-B22D0F80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B4A5-7FED-41D6-88D6-AB2BB0D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4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8589-957E-408D-919D-6BC62F01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page</a:t>
            </a:r>
          </a:p>
        </p:txBody>
      </p:sp>
      <p:pic>
        <p:nvPicPr>
          <p:cNvPr id="8" name="Content Placeholder 7" descr="Refer to page 669 in textbook">
            <a:extLst>
              <a:ext uri="{FF2B5EF4-FFF2-40B4-BE49-F238E27FC236}">
                <a16:creationId xmlns:a16="http://schemas.microsoft.com/office/drawing/2014/main" id="{A5852E47-7E05-4ADA-A848-65E84E6B4F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75529"/>
            <a:ext cx="7248772" cy="47918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ECDD-A689-4ED0-8D4F-B56899A0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4FB5-0E3F-41A9-B026-097481E7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1961-6AB8-46F7-B7A6-7B9C9DD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0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7A44-E057-4A1D-9BB0-36D62E0B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B07E-DC5A-4738-851C-8E6F27000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[Compare("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Password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[Display(Name = "Confirm Password")]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105F-F981-4A16-9AB4-B8F51DD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5A5F-AA48-4709-B13C-C267B09D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C40D-CDDF-424C-A47B-998409AF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23A3-0E21-40AF-AF05-31A00B1D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Register() action method for GET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FA9A-057F-44AC-A17A-B786ADCF3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Register()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863D-F934-43AB-9FE1-E08E5ED2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946D-DCC8-404B-85AA-F23AECDD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8E8D-1FA0-412B-9B1D-21F07CEA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7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8022-61DF-4BC8-9B73-2D0F8B23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Account/Register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2D28-44F6-493B-B15F-8D7B804E9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4248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"Register";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&lt;h1&gt;Register&lt;/h1&gt;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class="text-danger"&gt;&lt;/div&gt;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method="post" asp-action="Register"&gt;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class="col-sm-2"&gt;&lt;label&gt;Username:&lt;/label&gt;&lt;/div&gt;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asp-validation-for="Username"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class="col-sm-2"&gt;&lt;label&gt;Password:&lt;/label&gt;&lt;/div&gt;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asp-for="Password"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E0B3-8410-4CF1-ADC2-116CD0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6E0B-2F8D-4338-8552-58D9C3BB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5773-F491-410C-9D7F-71AA54FA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0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55F1-6C27-4594-AF4E-D8D503C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Account/Register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DD672-3D1A-4EAB-A36A-7D670F6C49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856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asp-validation-for="Password"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class="col-sm-2"&gt;&lt;label&gt;Confirm Password:&lt;/label&gt;&lt;/div&gt;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Register&lt;/button&gt;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Already registered? &lt;a asp-action="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"&gt;Log In&lt;/a&gt;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AE43-F184-403A-8F02-F12450E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9C6F-558C-4868-9AE4-C46C199F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6AC0-5AF3-433B-801A-11AFEE16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21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219-8757-48B8-B2FE-B7E9615F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methods of the </a:t>
            </a:r>
            <a:r>
              <a:rPr lang="en-US" dirty="0" err="1"/>
              <a:t>UserManager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67D8-D900-497E-9167-1A463FEE5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CreateAsync(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SignOutAsync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723E-1DCF-46D2-84A9-2BC3730F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934D-E529-4E8B-BD2F-F9B9A66C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1D9B-D79D-4791-AB64-8A055C6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9183-2936-4CF6-8BC9-E86890B0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Register() action method for POST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F89-4DD3-4620-9E72-6262B59DB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Task&lt;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Register(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user = new User { UserName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userManager.CreateAsync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model.Password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signInManager.SignInAsync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error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F62F-BCFC-47DB-B26C-FE083A1D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9478-FD6F-4CEB-886F-1142E085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8C72-EE0B-4A98-9180-67405076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23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DB9-AA5C-41A4-A9E3-3CE9252E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LogOut</a:t>
            </a:r>
            <a:r>
              <a:rPr lang="en-US" dirty="0"/>
              <a:t>() action method for POST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7657-4C43-4B9C-AFEA-5D3B2771D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Task&lt;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signInManager.SignOutAsync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DF5E-926D-4FAA-9204-76AAAFC4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2FCB-8C72-4EBA-A56F-CA039AB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D427-DBF9-4EB6-9569-E3415A5A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20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779C-9009-4120-82FB-8D422073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Login page</a:t>
            </a:r>
          </a:p>
        </p:txBody>
      </p:sp>
      <p:pic>
        <p:nvPicPr>
          <p:cNvPr id="7" name="Content Placeholder 6" descr="Refer to page 675 in textbook">
            <a:extLst>
              <a:ext uri="{FF2B5EF4-FFF2-40B4-BE49-F238E27FC236}">
                <a16:creationId xmlns:a16="http://schemas.microsoft.com/office/drawing/2014/main" id="{08E71E66-7D2B-40E2-A159-0F5DB00F14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9271"/>
            <a:ext cx="7267062" cy="46394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A579-BC1E-4970-B64A-8DACD49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A737-2CB2-4DF2-90AB-627B3014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BF10-1DFE-42F6-BB3F-88C1B335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33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5F1C-0C78-4C68-B5FD-9A048E3A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Login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970D-4889-4F39-A362-1BAF46BA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Password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0891-C40E-4916-9C0C-0780AA12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B75D-0EA7-4914-AB8B-BC8514E1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A80-A9E4-4532-8B97-E6544541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2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F3BE-8CA3-4904-9A99-C708EBC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Windows-based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FCA0-9291-4CC7-BE74-A33D01B17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Causes the browser to display a login dialog box when the user attempts to access a restricted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supported by most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configured through the IIS management console.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Windows user accounts and directory rights to grant access to restricted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most appropriate for an intranet app.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5F9C-C9A9-45CA-BBE3-EE03DF80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B042-541D-4CAB-BA1C-1CDF630A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5BF0-EDE3-4294-B48D-3CF644BA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9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48AD-1EB4-4059-89E0-FDC0C2F0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LogIn</a:t>
            </a:r>
            <a:r>
              <a:rPr lang="en-US" dirty="0"/>
              <a:t>() action method for GET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C152-7A26-4E39-B8B0-A81BB3DA68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B17C-8744-43EB-9852-970E764D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7D2E-3B91-456A-8D8E-80ED803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3322-4AC4-48F2-87B7-E5D0B6A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36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ABC-4242-4DD5-BB86-2F8E3C47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Login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CF61-6A14-4B23-A5B2-8D75238C8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"Login";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&lt;h1&gt;Login&lt;/h1&gt;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class="text-danger"&gt;&lt;/div&gt;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class="col-sm-2"&gt;&lt;label&gt;Username:&lt;/label&gt;&lt;/div&gt;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asp-validation-for="Username"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057A-DAB9-4E1F-9555-EB344F5C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01EA-9735-445E-B961-84AEB232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F0CF-66FE-442F-B0D9-98EE2C68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68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1509-2A4F-4578-A615-2C07F811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Login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CAD3-24D7-4063-B4EA-20D63BF49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class="col-sm-2"&gt;&lt;label&gt;Password:&lt;/label&gt;&lt;/div&gt;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asp-for="Password"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asp-validation-for="Password"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 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class="offset-sm-2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type="checkbox" title="Remember Me"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class="form-check"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&lt;label&gt;Remember Me&lt;/label&gt;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9F66-754D-4020-83D2-A06DA1DA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9D81-09CD-4651-A05C-BDC46C7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2737-B1EC-4957-8989-688E1C7E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51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20AD-EFCD-436C-BC37-FF3C3122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Login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9875-9B0B-4DE8-8E03-BACF04248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-primary"&gt;Log 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class="offset-2 col-sm-4"&gt;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Not registered?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asp-action="Register"&gt;Register as a new user&lt;/a&gt;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CB24-9DCA-4852-B6C9-89373494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AD0E-C3D1-457A-B07A-BA63BDD3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C797-7F01-40D1-92D6-08772BB6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8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5BC-2623-4C4C-B5E3-A4591C9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method of the </a:t>
            </a:r>
            <a:r>
              <a:rPr lang="en-US" dirty="0" err="1"/>
              <a:t>SignInManager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C4AF-A19B-4BFC-B34F-5ED416575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PasswordSignInAsync(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lockoutOnFailure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DCC8-45AA-4D07-92C6-2B9E4132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9BB4-ED57-4847-807A-1F029B5F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8E70-6AE8-4FEB-B0B8-6AC5CFC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83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F7E8-A95C-4B74-B676-69481499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LogIn</a:t>
            </a:r>
            <a:r>
              <a:rPr lang="en-US" dirty="0"/>
              <a:t>() action method for POST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D163-51FA-4C78-81B0-ED541F73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85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await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signInManager.PasswordSignInAsync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model.Password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model.RememberMe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lockoutOnFailure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Url.IsLocalUrl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Redirect(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"Invalid username/password.");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28A3-7CEE-4E92-A631-BED23A50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E84-D59A-4190-AF57-C8EED69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16B0-5263-491A-95A0-8E9CEFCC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7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40D9-B901-4301-93B1-208A930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property of the </a:t>
            </a:r>
            <a:r>
              <a:rPr lang="en-US" dirty="0" err="1"/>
              <a:t>RoleManager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1B1C-837E-499B-9F8C-5BE9D7BCD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FindByNameAsync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CreateAsync(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71B5-286D-42E3-AAFF-E6EC397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EA86-D0DB-4AD9-8C8E-5912181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A67A-0FCC-4F5F-934B-DFF1FC09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96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11A5-92D4-437D-8CBF-05ECEF84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property of the </a:t>
            </a:r>
            <a:r>
              <a:rPr lang="en-US" dirty="0" err="1"/>
              <a:t>UserManager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96F93-4DC4-4240-8F92-7F690FB2E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FindByNameAsync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GetRolesAsync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8A7C-532B-4AC6-A297-C642CC1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7BF8-0967-41C5-BC4D-6796412D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99F1-BCA8-4603-980B-E463A190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6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91AD-2487-4E47-B592-EC07115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users and their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5334-BE20-4231-877D-D7D3B1221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userManager.Users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roleManager.Roles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userManager.IsInRoleAsync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perform some processing if user is 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2AA6-DADF-4EAB-8FD5-790C5467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2FB7-6381-4011-AB9D-911A4CFD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516B-4159-414B-B573-55D4B33E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11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5768-3081-462D-AE7A-762FF85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a role named Admin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2624-7F7A-4B7D-8130-4DC543694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deletes a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roleManager.FindByIdAsync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roleManager.DeleteAsync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3847-5479-4381-9823-A985F2F8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44F8-729B-476B-AD69-E5CE28E0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2222-0549-40FF-8EA8-7A76FD04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BECF-1DE9-4CEB-9C54-948013FA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Individual user account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5BDAE-1C58-44AD-8C99-833467D9B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Allows developers to code a login page that gets the username and password.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Encrypts the username and password entered by the user if the login page uses a secure connection.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Doesn’t rely on Windows user accounts.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A1F4-6DB2-43FA-A54E-7602BFC5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3560-2DAC-49EE-BE97-3A01ACBB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A92C-4A45-492B-ABAA-254BBBA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02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7A7F-B428-4A4C-9133-3D3F52EC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a user to the Admin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D762-ABE3-44DC-82E6-5233999CC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removes a user from the Admin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userManager.RemoveFromRoleAsync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11FC-7F5D-403E-8338-886402D7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2D57-63CB-4F31-8B6E-37797747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BD4E-53E5-41F3-BA75-983FF9E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77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4D9-B9DF-48A7-BD6B-240697B1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Manage Users page</a:t>
            </a:r>
          </a:p>
        </p:txBody>
      </p:sp>
      <p:pic>
        <p:nvPicPr>
          <p:cNvPr id="7" name="Content Placeholder 6" descr="Refer to page 683 in textbook">
            <a:extLst>
              <a:ext uri="{FF2B5EF4-FFF2-40B4-BE49-F238E27FC236}">
                <a16:creationId xmlns:a16="http://schemas.microsoft.com/office/drawing/2014/main" id="{0F253239-C205-430F-80AB-AA88301823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8390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B1B3-D7F2-4CCC-AA56-998DA71D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9265-6CE4-4A2B-83CF-D15E023C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F870-A921-4B6C-BE12-0FD378C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14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6C0-59DB-447F-B2C0-0143836A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User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365B-8F0D-462B-A8CB-AA936FD75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9DEB-D133-4518-805C-2BFB4CC6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24AD-5209-4EA7-82ED-D8E14912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5F93-C7DD-4B5B-835C-783E8E4B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47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E084-8431-4072-B566-19FABC91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6B403-A4B3-4560-901D-DCB654B11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Users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Roles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E912-B932-4D40-8A1D-6D0B85D6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BF0B-AEB3-4465-8CB6-740094CF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2535-C104-4ACD-89D0-B9B33718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35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27CE-B46D-4056-9A62-B6E3096D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User controller and its Index() action method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1D61-9B8F-432A-AE2D-208CF013C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 = "Admin")]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roleMngr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9569-1250-4A0A-9D1C-C38B1A5B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4EC1-831D-4566-A260-EE708C3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906A-52A0-460F-8239-D9934C0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2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7059-A274-4F3D-8A27-79914A85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User controller and its Index() action method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147C-55DF-45E6-832B-8783E0132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Index()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List&lt;User&gt; users = new List&lt;User&gt;();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userManager.Users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user.RoleNames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userManager.GetRolesAsync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Users = users,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Roles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roleManager.Roles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other action methods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9716-697F-405A-AA02-DDA26B4F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2B4A-EFA9-4747-9962-28C223BE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1A18-0E8F-4C10-9C9C-12C5327A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45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9FD0-EB8F-4C71-8300-0A5FAC4E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11729-D719-410A-B60B-EE57BA828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Manage Users";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class="mb-2"&gt;Manage Users&lt;/h1&gt;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 class="mt-2"&gt;&lt;a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asp-action="Add"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&gt;Add a User&lt;/a&gt;&lt;/h5&gt;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 table-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&gt;Username&lt;/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&gt;Roles&lt;/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Model.Users.Count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&lt;tr&gt;&lt;td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="5"&gt;There are no user accounts.&lt;/td&gt;&lt;/tr&gt;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92A2-C290-4B90-9EFC-100402B0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3760-5E70-4546-8351-E1CF267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EC44-FBDB-40D4-8529-A76C6BE5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09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2A2-C0D9-4F3E-B3AE-8F1BEDA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431D-6410-4C7A-BFB3-F8370007F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(User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user.RoleNames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&lt;div&gt;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asp-action="Delete"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Delete User&lt;/button&gt;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592E-1ED1-4499-8FAE-AFC9E0E3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9F27-BE56-436D-A045-6FB4455B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311B-BC0E-4CE0-9ABE-81492C6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83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7D64-0B80-4669-BC10-8E052B2C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User/Index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F59E1-6DC7-4E2D-A10E-0DAC9A7B3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AddToAdmin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Add To Admin&lt;/button&gt;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RemoveFromAdmin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Remove From Admin&lt;/button&gt;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A7B5-10B9-45EF-B4AD-10719BD3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FB82-2422-4C31-B0F6-147791F1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BA26-E45C-4D2A-A6EE-60FA241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0A33-1038-42D5-9B25-21340543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User/Index view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50B5-3C6A-4620-B6A4-899C1073B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class="mb-2"&gt;Manage Roles&lt;/h1&gt;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Model.Roles.Count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CreateAdminRole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Create Admin Role&lt;/button&gt;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class="table table-bordered table-striped table-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&gt;Role&lt;/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role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Model.Roles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7E23-EA19-40D8-9B31-4C18D9E8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3524-11E3-40BA-B477-3E604C9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DD04-21C0-4C32-A623-E377855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962-10D8-4FDB-9DD5-1956B094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Third-party authentication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86691-2298-423D-80AF-237DFE5CE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provided by third parties such as Google, Facebook, Twitter, and Microsoft using technologies like OpenID and OAuth.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Allows users to use their existing logins and frees developers from having to worry about the secure storage of user credentials.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issue identities or accept identities from other web apps and access user data on other services.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use two-factor authentication.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0311-FDD0-42D9-974E-ECD91D17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30CE-2D11-4B13-9BC9-20029A05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CA3C-6973-42BE-ADA4-49C936B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72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879-7EB0-4147-B15C-3ED86B2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User/Index view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862A-9742-47F6-B83B-D611BF8AD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&lt;form method="post"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DeleteRole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role.Id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&lt;button type="submit"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-primary"&gt;Delete Role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F557-6B7E-4233-9188-E8079ACE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144D-87AC-4E23-A09F-12C41AAE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3C8D-68FE-4B1A-9A36-6BE3D3E9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70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F32-3D28-4C82-AAD3-48485DAB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Other action methods of the User controller 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24F3-61BB-40E9-AE72-DCDF0C683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Delete(string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(user !=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userManager.DeleteAsync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// if failed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|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Add() methods work like the Register()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0240B-680D-40DF-B8E3-9038B9F0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A5F6-61BE-4290-ABC5-E2BAB53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025C-CBDA-495D-9F08-878CA586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07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74FA-4801-409A-90C9-85DB76B2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Other action methods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09A8-4409-42C0-B9B0-8310D032E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AddToAdmin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roleManager.FindByNameAsync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"Admin role does not exist.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"Click 'Create Admin Role' button to create it.";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723B-7206-4BC8-BAC0-D1B311ED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4DF5-E9A3-4A1C-B250-184BCB0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8E1C-95F6-447F-9D7C-080EB0D3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74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3B62-48DF-4FA6-96EE-7045AAD8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Other action methods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10F-669F-45AA-8D8C-22D0AA3CC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RemoveFromAdmin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userManager.RemoveFromRoleAsync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roleManager.FindByIdAsync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roleManager.DeleteAsync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13D1-0BDB-4656-98E8-A3D800F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AB11-B8E0-42F5-935A-63EBF98F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6BA6-2CC1-4738-AD94-E83FC6D7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34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240B-2D4C-4489-A172-3D1BB31F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Using directive for the Authorization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46DB-6C33-4246-BD83-D3F5CD2A7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requires users to be logged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controllers in the Admin area require users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 the Admin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0492-6E7A-42FE-9BC1-182B2EFE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230E-2FCD-4F5F-9A04-108C0B63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7034-7240-4B71-B237-45C11F3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94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F666-9CF3-462E-AD21-A21B2C06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AccessDenied</a:t>
            </a:r>
            <a:r>
              <a:rPr lang="en-US" dirty="0"/>
              <a:t>() action method </a:t>
            </a:r>
            <a:br>
              <a:rPr lang="en-US" dirty="0"/>
            </a:br>
            <a:r>
              <a:rPr lang="en-US" dirty="0"/>
              <a:t>of the Account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0C10-5056-4D21-8B42-498B8FEC6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Account/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"Access Denied";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&lt;h2&gt;Access Denied&lt;/h2&gt;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60D8-C46F-4914-A307-0FFCA231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1B89-C199-4A46-85E4-AF7E544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F593-FCAD-4E1A-81FE-91EECD96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734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6852-807C-46A6-BC93-17AFCF17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Account/</a:t>
            </a:r>
            <a:r>
              <a:rPr lang="en-US" dirty="0" err="1"/>
              <a:t>AccessDenied</a:t>
            </a:r>
            <a:r>
              <a:rPr lang="en-US" dirty="0"/>
              <a:t> view</a:t>
            </a:r>
          </a:p>
        </p:txBody>
      </p:sp>
      <p:pic>
        <p:nvPicPr>
          <p:cNvPr id="7" name="Content Placeholder 6" descr="Refer to page 693 in textbook">
            <a:extLst>
              <a:ext uri="{FF2B5EF4-FFF2-40B4-BE49-F238E27FC236}">
                <a16:creationId xmlns:a16="http://schemas.microsoft.com/office/drawing/2014/main" id="{CFD14E0B-48B7-4B5B-82ED-BE004CCA65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36579" cy="29994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8E93-DAE9-40CC-8935-E1A4769C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D865-45F6-40E7-A7FE-28C71922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325C-C230-46DD-9D23-FBA5F06F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772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2CA2-4771-45CD-9685-A5EF4408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added to the DB context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7CD4-4A10-461A-95A0-B2389CCFE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Microsoft.Extensions.DependencyInjection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Microsoft.AspNetCore.Identity.EntityFrameworkCore;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async Task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IServiceProvider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serviceProvider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serviceProvider.GetRequiredService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serviceProvider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GetRequiredService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username = "admin";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password = "Sesame";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"Admin";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role doesn't exist, create 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roleManager.FindByNameAsync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58E-40F3-43EB-BDE5-098F05C9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2F67-44E0-42FA-81E1-549F9752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B5A3-12C0-4392-AE57-C6292C40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27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438F-5A27-4238-96DA-2E820441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added to the DB context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2EBF-4BC1-40E4-B30A-62AAF4D56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username doesn't exist, create it and add it to role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userManager.FindByNameAsync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(username) ==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User { UserName = username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userManager.CreateAsync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password);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EAE6-36BE-46FE-AF1A-DA25E616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A0FF-F192-4458-A70B-C41753E2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09D-5EC4-4214-ACF5-35103EA9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14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F615-424B-4F3B-882D-4670DA5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statement in </a:t>
            </a:r>
            <a:r>
              <a:rPr lang="en-US" dirty="0" err="1"/>
              <a:t>Startup.cs</a:t>
            </a:r>
            <a:r>
              <a:rPr lang="en-US" dirty="0"/>
              <a:t> that calls the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064C-2F77-47FA-B912-FCBC31F5E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IApplicationBuilder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IWebHostEnvironment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all other configuration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BookstoreContext.CreateAdminUser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app.ApplicationServices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.Wait();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 in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allows the method to execute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IHostBuilder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CreateHostBuilder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Host.CreateDefaultBuilder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ConfigureWebHostDefaults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webBuilder.UseStartup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&lt;Startup&gt;()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UseDefaultServiceProvider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=&gt;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options.ValidateScopes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5D3B-DB91-40DA-9743-6B9CCC73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5CDE-8BA2-4F20-B6D4-BEB102A1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885D-2C7B-4181-B02D-9B9C6A28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1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609D-29D0-4D88-95B4-37CB54E7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HTTP requests and responses</a:t>
            </a:r>
          </a:p>
        </p:txBody>
      </p:sp>
      <p:pic>
        <p:nvPicPr>
          <p:cNvPr id="7" name="Content Placeholder 6" descr="Refer to page 653 in textbook">
            <a:extLst>
              <a:ext uri="{FF2B5EF4-FFF2-40B4-BE49-F238E27FC236}">
                <a16:creationId xmlns:a16="http://schemas.microsoft.com/office/drawing/2014/main" id="{F4B1B5FA-D07C-4518-B86D-E2A4D885CD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476324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FE12-E95F-40C3-81AC-A18F37E9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C8A5-1772-4D0D-933C-A76DB0C6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D94D-B7D6-4FCB-9364-880F69C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6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ABA-AFD9-433C-A8D0-98CE1B65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User/Change Password view</a:t>
            </a:r>
          </a:p>
        </p:txBody>
      </p:sp>
      <p:pic>
        <p:nvPicPr>
          <p:cNvPr id="7" name="Content Placeholder 6" descr="Refer to page 697 in textbook">
            <a:extLst>
              <a:ext uri="{FF2B5EF4-FFF2-40B4-BE49-F238E27FC236}">
                <a16:creationId xmlns:a16="http://schemas.microsoft.com/office/drawing/2014/main" id="{84C6832F-8801-406D-87CD-B284EDBA88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30483" cy="24386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7F84-AD77-47C7-B10E-0C47A391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F68A-3E85-4809-9055-0EEE159B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801C-284D-481F-9C92-D015ABF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94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F282-0DDD-4DB7-A00F-DE523F97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User/</a:t>
            </a:r>
            <a:r>
              <a:rPr lang="en-US" dirty="0" err="1"/>
              <a:t>ChangePassword</a:t>
            </a:r>
            <a:r>
              <a:rPr lang="en-US" dirty="0"/>
              <a:t>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49CC-2BBA-4CD3-8CB9-AED59E657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new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E6AB-A251-4703-8993-78EBD12B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A438-3C2D-47D0-90DC-D5550531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C266-AEEE-4AE9-8A26-DFAC7286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29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3CF8-AC0E-4CB6-B44A-75A41B3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ChangePassword</a:t>
            </a:r>
            <a:r>
              <a:rPr lang="en-US" dirty="0"/>
              <a:t>() action method for POSTs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0941-C179-4B01-B07E-569B8FA90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856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userManager.FindByNameAsync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await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userManager.ChangePasswordAsync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model.OldPassword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model.NewPassword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EA03-A3E9-4B39-B4A5-B5AEEAD4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CDAF-F3C3-499D-AFDE-3D47D38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DF8C-B056-4CA3-BD75-7ADC885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37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8804-C123-44A4-8A99-60E93C54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User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ABE3-A77C-4135-83C7-E50D285FD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FirstName { get; set;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6421-01E8-4C3B-B51B-70F18164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4A07-0C91-4F9E-BF57-AD93FB27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0132-40D9-44BB-B91B-C8CDBBC3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796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B2CF-634F-4C64-BC9D-526A2130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Register view model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0093-FAB3-494F-B03D-A19464987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Username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first name.")]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FirstName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last name.")]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an email address.")]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DataType.EmailAddress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FD2D-E15E-439D-8C98-D534B392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D805-AA59-4209-BA5C-3FEAB6DE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62AC-A3A6-4E21-9235-6C09DED9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555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811A-0376-4B18-81D2-BCB789CB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Register view model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6156-9A0E-4EAA-8AA4-C3FDAD76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Password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130D-933B-4B58-AA50-E5AF1B4C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3CC4-A4DD-49D3-ADCC-B82D4E8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1624-DDA3-491C-B008-216EC27D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5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1CB-5F5A-4919-92E6-4FD1820E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classes provided by ASP.NET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5637-70D0-4259-BB9A-86594583A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IdentityDbContext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0CD6-2887-47B8-A1FE-5C8BC8A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610F-524B-4B02-AE1D-C5E48175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97B5-333F-4CBA-8846-A3AD3B2D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411-DDA1-4652-89DF-08923494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benefits of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F8FC-339F-4166-ABD3-C058E3ECA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can be used with all ASP.NET frameworks.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have control over the schema of the data store that holds user information, and you can change the storage system from the default of SQL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It’s modular, so it’s easier to unit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supports claims-based authentication, which can be more flexible than using simple roles.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supports third-party authentication providers.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It’s based on OWIN (Open Web Interface for .NET) middleware.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It’s distributed as a NuGet package, so Microsoft can deliver new features and bug fixes faster than before.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496A-F69A-4ED6-82ED-E0E80F39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3809-30E5-4094-9010-1726A7E0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FD89-1E58-4269-97D5-FD23514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54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93</TotalTime>
  <Words>7378</Words>
  <Application>Microsoft Office PowerPoint</Application>
  <PresentationFormat>On-screen Show (4:3)</PresentationFormat>
  <Paragraphs>1239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16</vt:lpstr>
      <vt:lpstr>Objectives (part 1)</vt:lpstr>
      <vt:lpstr>Objectives (part 2)</vt:lpstr>
      <vt:lpstr>Windows-based authentication</vt:lpstr>
      <vt:lpstr>Individual user account authentication</vt:lpstr>
      <vt:lpstr>Third-party authentication services</vt:lpstr>
      <vt:lpstr>HTTP requests and responses</vt:lpstr>
      <vt:lpstr>Some classes provided by ASP.NET Identity</vt:lpstr>
      <vt:lpstr>Some benefits of Identity</vt:lpstr>
      <vt:lpstr>Attributes for authorization</vt:lpstr>
      <vt:lpstr>Only allow logged in users  to access an entire controller</vt:lpstr>
      <vt:lpstr>Different attributes for different action methods</vt:lpstr>
      <vt:lpstr>The NuGet package for Identity with EF Core</vt:lpstr>
      <vt:lpstr>Some properties of the IdentityUser class</vt:lpstr>
      <vt:lpstr>The User entity class</vt:lpstr>
      <vt:lpstr>The Bookstore context class (part 1)</vt:lpstr>
      <vt:lpstr>The Bookstore context class (part 2)</vt:lpstr>
      <vt:lpstr>How to add Identity tables to the database</vt:lpstr>
      <vt:lpstr>The Up() method of the generated migration class (part 1)</vt:lpstr>
      <vt:lpstr>The Up() method (part 2)</vt:lpstr>
      <vt:lpstr>The using directive for the Identity namespace</vt:lpstr>
      <vt:lpstr>Some properties of the PasswordOptions class</vt:lpstr>
      <vt:lpstr>How to configure password options</vt:lpstr>
      <vt:lpstr>How to configure your app to use authentication and authorization</vt:lpstr>
      <vt:lpstr>The Register link and Log In button in the navbar</vt:lpstr>
      <vt:lpstr>Some of the code for the navbar (part 1)</vt:lpstr>
      <vt:lpstr>Some of the code for the navbar (part 2)</vt:lpstr>
      <vt:lpstr>Some starting code for the Account controller</vt:lpstr>
      <vt:lpstr>The URL that MVC redirects to  for an unauthenticated request</vt:lpstr>
      <vt:lpstr>The Register page</vt:lpstr>
      <vt:lpstr>The Register view model</vt:lpstr>
      <vt:lpstr>The Register() action method for GET requests</vt:lpstr>
      <vt:lpstr>The Account/Register view (part 1)</vt:lpstr>
      <vt:lpstr>The Account/Register view (part 2)</vt:lpstr>
      <vt:lpstr>Three methods of the UserManager class</vt:lpstr>
      <vt:lpstr>The Register() action method for POST requests</vt:lpstr>
      <vt:lpstr>The LogOut() action method for POST requests</vt:lpstr>
      <vt:lpstr>The Login page</vt:lpstr>
      <vt:lpstr>The Login view model</vt:lpstr>
      <vt:lpstr>The LogIn() action method for GET requests</vt:lpstr>
      <vt:lpstr>The Login view (part 1)</vt:lpstr>
      <vt:lpstr>The Login view (part 2)</vt:lpstr>
      <vt:lpstr>The Login view (part 3)</vt:lpstr>
      <vt:lpstr>Another method of the SignInManager class</vt:lpstr>
      <vt:lpstr>The LogIn() action method for POST requests</vt:lpstr>
      <vt:lpstr>A property of the RoleManager class</vt:lpstr>
      <vt:lpstr>Another property of the UserManager class</vt:lpstr>
      <vt:lpstr>Code that loops through all users and their roles</vt:lpstr>
      <vt:lpstr>Code that creates a role named Admin</vt:lpstr>
      <vt:lpstr>Code that adds a user to the Admin role</vt:lpstr>
      <vt:lpstr>The Manage Users page</vt:lpstr>
      <vt:lpstr>The updated User entity</vt:lpstr>
      <vt:lpstr>The User view model</vt:lpstr>
      <vt:lpstr>The User controller and its Index() action method (part 1)</vt:lpstr>
      <vt:lpstr>The User controller and its Index() action method (part 2)</vt:lpstr>
      <vt:lpstr>The User/Index view (part 1)</vt:lpstr>
      <vt:lpstr>The User/Index view (part 2)</vt:lpstr>
      <vt:lpstr>The User/Index view (part 3)</vt:lpstr>
      <vt:lpstr>The User/Index view (part 4)</vt:lpstr>
      <vt:lpstr>The User/Index view (part 5)</vt:lpstr>
      <vt:lpstr>Other action methods of the User controller  (part 1)</vt:lpstr>
      <vt:lpstr>Other action methods (part 2)</vt:lpstr>
      <vt:lpstr>Other action methods (part 3)</vt:lpstr>
      <vt:lpstr>Using directive for the Authorization attributes</vt:lpstr>
      <vt:lpstr>The AccessDenied() action method  of the Account controller</vt:lpstr>
      <vt:lpstr>The Account/AccessDenied view</vt:lpstr>
      <vt:lpstr>A method added to the DB context class (part 1)</vt:lpstr>
      <vt:lpstr>A method added to the DB context class (part 2)</vt:lpstr>
      <vt:lpstr>A statement in Startup.cs that calls the method</vt:lpstr>
      <vt:lpstr>The User/Change Password view</vt:lpstr>
      <vt:lpstr>The User/ChangePassword view model</vt:lpstr>
      <vt:lpstr>The ChangePassword() action method for POSTs</vt:lpstr>
      <vt:lpstr>The updated User class</vt:lpstr>
      <vt:lpstr>The updated Register view model (part 1)</vt:lpstr>
      <vt:lpstr>The updated Register view model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17</cp:revision>
  <cp:lastPrinted>2016-01-14T23:03:16Z</cp:lastPrinted>
  <dcterms:created xsi:type="dcterms:W3CDTF">2019-12-19T17:14:54Z</dcterms:created>
  <dcterms:modified xsi:type="dcterms:W3CDTF">2020-01-06T22:13:04Z</dcterms:modified>
</cp:coreProperties>
</file>