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1" r:id="rId8"/>
    <p:sldId id="262" r:id="rId9"/>
    <p:sldId id="264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98DA-2401-48C1-89EC-458A79C5BBAD}" type="datetimeFigureOut">
              <a:rPr lang="fr-BE" smtClean="0"/>
              <a:t>08-02-19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68D7E7A-6783-454A-996E-06D680E7FF0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3614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98DA-2401-48C1-89EC-458A79C5BBAD}" type="datetimeFigureOut">
              <a:rPr lang="fr-BE" smtClean="0"/>
              <a:t>08-02-19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68D7E7A-6783-454A-996E-06D680E7FF0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9797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98DA-2401-48C1-89EC-458A79C5BBAD}" type="datetimeFigureOut">
              <a:rPr lang="fr-BE" smtClean="0"/>
              <a:t>08-02-19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68D7E7A-6783-454A-996E-06D680E7FF0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80146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98DA-2401-48C1-89EC-458A79C5BBAD}" type="datetimeFigureOut">
              <a:rPr lang="fr-BE" smtClean="0"/>
              <a:t>08-02-19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68D7E7A-6783-454A-996E-06D680E7FF0A}" type="slidenum">
              <a:rPr lang="fr-BE" smtClean="0"/>
              <a:t>‹N°›</a:t>
            </a:fld>
            <a:endParaRPr lang="fr-B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8273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98DA-2401-48C1-89EC-458A79C5BBAD}" type="datetimeFigureOut">
              <a:rPr lang="fr-BE" smtClean="0"/>
              <a:t>08-02-19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68D7E7A-6783-454A-996E-06D680E7FF0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53682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98DA-2401-48C1-89EC-458A79C5BBAD}" type="datetimeFigureOut">
              <a:rPr lang="fr-BE" smtClean="0"/>
              <a:t>08-02-19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7E7A-6783-454A-996E-06D680E7FF0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38992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98DA-2401-48C1-89EC-458A79C5BBAD}" type="datetimeFigureOut">
              <a:rPr lang="fr-BE" smtClean="0"/>
              <a:t>08-02-19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7E7A-6783-454A-996E-06D680E7FF0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02282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98DA-2401-48C1-89EC-458A79C5BBAD}" type="datetimeFigureOut">
              <a:rPr lang="fr-BE" smtClean="0"/>
              <a:t>08-02-19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7E7A-6783-454A-996E-06D680E7FF0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62094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9CB98DA-2401-48C1-89EC-458A79C5BBAD}" type="datetimeFigureOut">
              <a:rPr lang="fr-BE" smtClean="0"/>
              <a:t>08-02-19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68D7E7A-6783-454A-996E-06D680E7FF0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5823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98DA-2401-48C1-89EC-458A79C5BBAD}" type="datetimeFigureOut">
              <a:rPr lang="fr-BE" smtClean="0"/>
              <a:t>08-02-19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7E7A-6783-454A-996E-06D680E7FF0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3435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98DA-2401-48C1-89EC-458A79C5BBAD}" type="datetimeFigureOut">
              <a:rPr lang="fr-BE" smtClean="0"/>
              <a:t>08-02-19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68D7E7A-6783-454A-996E-06D680E7FF0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711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98DA-2401-48C1-89EC-458A79C5BBAD}" type="datetimeFigureOut">
              <a:rPr lang="fr-BE" smtClean="0"/>
              <a:t>08-02-19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7E7A-6783-454A-996E-06D680E7FF0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0170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98DA-2401-48C1-89EC-458A79C5BBAD}" type="datetimeFigureOut">
              <a:rPr lang="fr-BE" smtClean="0"/>
              <a:t>08-02-19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7E7A-6783-454A-996E-06D680E7FF0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413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98DA-2401-48C1-89EC-458A79C5BBAD}" type="datetimeFigureOut">
              <a:rPr lang="fr-BE" smtClean="0"/>
              <a:t>08-02-19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7E7A-6783-454A-996E-06D680E7FF0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639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98DA-2401-48C1-89EC-458A79C5BBAD}" type="datetimeFigureOut">
              <a:rPr lang="fr-BE" smtClean="0"/>
              <a:t>08-02-19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7E7A-6783-454A-996E-06D680E7FF0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5984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98DA-2401-48C1-89EC-458A79C5BBAD}" type="datetimeFigureOut">
              <a:rPr lang="fr-BE" smtClean="0"/>
              <a:t>08-02-19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7E7A-6783-454A-996E-06D680E7FF0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2681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98DA-2401-48C1-89EC-458A79C5BBAD}" type="datetimeFigureOut">
              <a:rPr lang="fr-BE" smtClean="0"/>
              <a:t>08-02-19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7E7A-6783-454A-996E-06D680E7FF0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4570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B98DA-2401-48C1-89EC-458A79C5BBAD}" type="datetimeFigureOut">
              <a:rPr lang="fr-BE" smtClean="0"/>
              <a:t>08-02-19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D7E7A-6783-454A-996E-06D680E7FF0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97361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D9965-FBF3-469D-A00F-10CF5B8CC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42465"/>
            <a:ext cx="8144134" cy="1373070"/>
          </a:xfrm>
        </p:spPr>
        <p:txBody>
          <a:bodyPr/>
          <a:lstStyle/>
          <a:p>
            <a:r>
              <a:rPr lang="fr-BE" dirty="0" err="1"/>
              <a:t>ClassRoom</a:t>
            </a:r>
            <a:r>
              <a:rPr lang="fr-BE" dirty="0"/>
              <a:t> Corporation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BC6D03-5FC4-4B80-9D76-577A60B585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Groupe B</a:t>
            </a:r>
          </a:p>
        </p:txBody>
      </p:sp>
    </p:spTree>
    <p:extLst>
      <p:ext uri="{BB962C8B-B14F-4D97-AF65-F5344CB8AC3E}">
        <p14:creationId xmlns:p14="http://schemas.microsoft.com/office/powerpoint/2010/main" val="203278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26FD61-FDD6-4A99-A852-002FA4344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Monitoring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C23394-6F30-4938-A837-533B61842AED}"/>
              </a:ext>
            </a:extLst>
          </p:cNvPr>
          <p:cNvSpPr/>
          <p:nvPr/>
        </p:nvSpPr>
        <p:spPr>
          <a:xfrm>
            <a:off x="546947" y="2454769"/>
            <a:ext cx="11098105" cy="396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B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Nous avons mis en place le protocole SNMP sur les 2 switch layer 2 ainsi que les 2 switch layer 3. </a:t>
            </a:r>
            <a:endParaRPr lang="fr-B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B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SNMP est configuré en version v2  et les traps sont activées et réceptionnées sur un machine de management avec </a:t>
            </a:r>
            <a:r>
              <a:rPr lang="fr-BE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l’ip</a:t>
            </a:r>
            <a:r>
              <a:rPr lang="fr-B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172.16.99.160.</a:t>
            </a:r>
            <a:endParaRPr lang="fr-B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B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Après plusieurs heures d’essais, nous avons finalement réussi à l’implémenter. Ce qui nous a posé le plus de problème était une caractéristique des agents SNMP qui ne peuvent recevoir des messages SNMP uniquement sur le port 161 en </a:t>
            </a:r>
            <a:r>
              <a:rPr lang="fr-BE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udp</a:t>
            </a:r>
            <a:r>
              <a:rPr lang="fr-B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B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125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68D2B-4D5A-4D1B-843F-EA890875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Virtualisation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DD3C8D-6950-4152-8AE0-AA9E9E79EFC4}"/>
              </a:ext>
            </a:extLst>
          </p:cNvPr>
          <p:cNvSpPr/>
          <p:nvPr/>
        </p:nvSpPr>
        <p:spPr>
          <a:xfrm>
            <a:off x="410818" y="3963256"/>
            <a:ext cx="11370364" cy="2121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B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Installation de ESXi sur le serveur</a:t>
            </a:r>
            <a:endParaRPr lang="fr-B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B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Installation de </a:t>
            </a:r>
            <a:r>
              <a:rPr lang="fr-BE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pfSense</a:t>
            </a:r>
            <a:r>
              <a:rPr lang="fr-B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serveur Web, des DC sur le ESXi, ainsi qu’un Windows serveurs servant pour le WDS et le WSUS et le serveur mail</a:t>
            </a:r>
            <a:endParaRPr lang="fr-B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B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Deux machines Windows 10 faisant office d’utilisateurs test </a:t>
            </a:r>
            <a:endParaRPr lang="fr-B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C14AEB5-A6BF-4FE1-ACDA-318645C7F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0" y="2290251"/>
            <a:ext cx="5283200" cy="120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61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DD0A5B-3CFA-4E67-953D-3339CDF9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Sécurité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34FAF4-AC1F-4546-8F6C-BD89C60A5744}"/>
              </a:ext>
            </a:extLst>
          </p:cNvPr>
          <p:cNvSpPr/>
          <p:nvPr/>
        </p:nvSpPr>
        <p:spPr>
          <a:xfrm>
            <a:off x="251792" y="2497951"/>
            <a:ext cx="11688416" cy="3606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B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Mise en place de </a:t>
            </a:r>
            <a:r>
              <a:rPr lang="fr-BE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pfSense</a:t>
            </a:r>
            <a:r>
              <a:rPr lang="fr-B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avec OSPF et une route par défaut. Nous avons rencontré des problèmes avec OSPF, nous avons laissé une route statique vers le LAN.</a:t>
            </a:r>
            <a:endParaRPr lang="fr-B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B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Mise en place de règles autorisant les admins à se connecter à celui-ci et en refusant tous les autres VLAN.</a:t>
            </a:r>
            <a:endParaRPr lang="fr-B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B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Ouverture des ports 80 permettant l’accès au site web</a:t>
            </a:r>
            <a:endParaRPr lang="fr-B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B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Ouverture des ports 25 permettant l’accès au DNS externe</a:t>
            </a:r>
            <a:endParaRPr lang="fr-B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450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93857B-4E92-4615-8AA9-9A03DC34C7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43785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5FB5AC-39B2-4094-B486-0FCD501D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50CFE4-97B0-48C6-ACD6-9399CBA1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3C6F7F0-46EA-4F8E-A112-1B517C2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91A3CC-CDA1-4C3B-9150-FCFB5373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 6" descr="Une image contenant intérieur, personne, mur, plafond&#10;&#10;Description générée automatiquement">
            <a:extLst>
              <a:ext uri="{FF2B5EF4-FFF2-40B4-BE49-F238E27FC236}">
                <a16:creationId xmlns:a16="http://schemas.microsoft.com/office/drawing/2014/main" id="{4AB521E5-9C43-41F6-B471-8CF8BE4CE0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" t="31818" r="7380"/>
          <a:stretch/>
        </p:blipFill>
        <p:spPr>
          <a:xfrm>
            <a:off x="-3176" y="10"/>
            <a:ext cx="12192000" cy="685799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1704883-D088-4683-A1FD-AEE53B336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F7558E-C79B-442F-967B-53481A409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402667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L’équipe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C04EC1-26B9-40BD-84A6-B2C0A913D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AB74E2-5A82-47FD-BBB4-BFD47779F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4FFB60-A034-4994-8F55-E38D4F31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2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42E62-1B18-4F47-B188-7A03B118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topologies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0070F65-437E-440D-91F8-B6E4EC2BB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30136"/>
            <a:ext cx="5273488" cy="4428379"/>
          </a:xfr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16FA3A6-0CF5-443B-A5AE-10D4F3D37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30136"/>
            <a:ext cx="4109448" cy="442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3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9BB811-6352-4FCA-A72C-DF4954663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L’adressage</a:t>
            </a:r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D870D2C-9000-4AA6-83D4-5C8965DFFF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16" b="11609"/>
          <a:stretch/>
        </p:blipFill>
        <p:spPr>
          <a:xfrm>
            <a:off x="794824" y="2263122"/>
            <a:ext cx="10602351" cy="42572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9609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2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3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19">
            <a:extLst>
              <a:ext uri="{FF2B5EF4-FFF2-40B4-BE49-F238E27FC236}">
                <a16:creationId xmlns:a16="http://schemas.microsoft.com/office/drawing/2014/main" id="{4930BBBA-6F9F-4D27-AD61-45935240C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1">
            <a:extLst>
              <a:ext uri="{FF2B5EF4-FFF2-40B4-BE49-F238E27FC236}">
                <a16:creationId xmlns:a16="http://schemas.microsoft.com/office/drawing/2014/main" id="{4FED5ABE-AA8E-4BAE-B923-EB99ABDE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pic>
        <p:nvPicPr>
          <p:cNvPr id="37" name="Picture 23">
            <a:extLst>
              <a:ext uri="{FF2B5EF4-FFF2-40B4-BE49-F238E27FC236}">
                <a16:creationId xmlns:a16="http://schemas.microsoft.com/office/drawing/2014/main" id="{E0811D79-2C71-4B37-82AD-761836DCB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38" name="Rectangle 25">
            <a:extLst>
              <a:ext uri="{FF2B5EF4-FFF2-40B4-BE49-F238E27FC236}">
                <a16:creationId xmlns:a16="http://schemas.microsoft.com/office/drawing/2014/main" id="{929B6C0D-2AB5-4965-B573-1D00F1D0B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DFFC74-FA2F-4447-B7BB-AE6471B1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Le site web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00A9B0E-F609-426E-8428-FC654173CA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267" y="3195607"/>
            <a:ext cx="1869243" cy="330257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B68AAFD-78CE-43AA-B3D3-024BA58FDE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05" y="97458"/>
            <a:ext cx="5640998" cy="300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2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3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19">
            <a:extLst>
              <a:ext uri="{FF2B5EF4-FFF2-40B4-BE49-F238E27FC236}">
                <a16:creationId xmlns:a16="http://schemas.microsoft.com/office/drawing/2014/main" id="{4930BBBA-6F9F-4D27-AD61-45935240C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1">
            <a:extLst>
              <a:ext uri="{FF2B5EF4-FFF2-40B4-BE49-F238E27FC236}">
                <a16:creationId xmlns:a16="http://schemas.microsoft.com/office/drawing/2014/main" id="{4FED5ABE-AA8E-4BAE-B923-EB99ABDE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pic>
        <p:nvPicPr>
          <p:cNvPr id="37" name="Picture 23">
            <a:extLst>
              <a:ext uri="{FF2B5EF4-FFF2-40B4-BE49-F238E27FC236}">
                <a16:creationId xmlns:a16="http://schemas.microsoft.com/office/drawing/2014/main" id="{E0811D79-2C71-4B37-82AD-761836DCB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38" name="Rectangle 25">
            <a:extLst>
              <a:ext uri="{FF2B5EF4-FFF2-40B4-BE49-F238E27FC236}">
                <a16:creationId xmlns:a16="http://schemas.microsoft.com/office/drawing/2014/main" id="{929B6C0D-2AB5-4965-B573-1D00F1D0B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DFFC74-FA2F-4447-B7BB-AE6471B1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Le site web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3C99427-7E81-4A63-9DC4-ECB4A2656D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079" y="1180564"/>
            <a:ext cx="4809490" cy="449687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3024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D1019F-92DC-4B50-9366-ABA28CBB6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LADP/AD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761ABD6-FECA-4D42-AEDF-C11C2BB6785D}"/>
              </a:ext>
            </a:extLst>
          </p:cNvPr>
          <p:cNvSpPr txBox="1"/>
          <p:nvPr/>
        </p:nvSpPr>
        <p:spPr>
          <a:xfrm>
            <a:off x="680321" y="2246032"/>
            <a:ext cx="11312896" cy="4611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BE" sz="2000" dirty="0"/>
              <a:t>Configuration des </a:t>
            </a:r>
            <a:r>
              <a:rPr lang="fr-BE" sz="2000" dirty="0" err="1"/>
              <a:t>Users</a:t>
            </a:r>
            <a:endParaRPr lang="fr-BE" sz="2000" dirty="0"/>
          </a:p>
          <a:p>
            <a:pPr>
              <a:lnSpc>
                <a:spcPct val="150000"/>
              </a:lnSpc>
            </a:pPr>
            <a:r>
              <a:rPr lang="fr-BE" sz="2000" dirty="0"/>
              <a:t>Configuration des groupes</a:t>
            </a:r>
          </a:p>
          <a:p>
            <a:pPr>
              <a:lnSpc>
                <a:spcPct val="150000"/>
              </a:lnSpc>
            </a:pPr>
            <a:r>
              <a:rPr lang="fr-BE" sz="2000" dirty="0"/>
              <a:t>Configuration des droits NTFS sur les </a:t>
            </a:r>
            <a:r>
              <a:rPr lang="fr-BE" sz="2000" dirty="0" err="1"/>
              <a:t>shares</a:t>
            </a:r>
            <a:r>
              <a:rPr lang="fr-BE" sz="2000" dirty="0"/>
              <a:t> folders</a:t>
            </a:r>
          </a:p>
          <a:p>
            <a:pPr>
              <a:lnSpc>
                <a:spcPct val="150000"/>
              </a:lnSpc>
            </a:pPr>
            <a:r>
              <a:rPr lang="fr-BE" sz="2000" dirty="0"/>
              <a:t>Home directory</a:t>
            </a:r>
          </a:p>
          <a:p>
            <a:pPr>
              <a:lnSpc>
                <a:spcPct val="150000"/>
              </a:lnSpc>
            </a:pPr>
            <a:r>
              <a:rPr lang="fr-BE" sz="2000" dirty="0"/>
              <a:t>Profil itinérant</a:t>
            </a:r>
          </a:p>
          <a:p>
            <a:pPr>
              <a:lnSpc>
                <a:spcPct val="150000"/>
              </a:lnSpc>
            </a:pPr>
            <a:r>
              <a:rPr lang="fr-BE" sz="2000" dirty="0"/>
              <a:t>GPO : Restriction des droits pour le service non-informatique, du panneau de configuration, de l’invit de commande</a:t>
            </a:r>
          </a:p>
          <a:p>
            <a:pPr>
              <a:lnSpc>
                <a:spcPct val="150000"/>
              </a:lnSpc>
            </a:pPr>
            <a:r>
              <a:rPr lang="fr-BE" sz="2000" dirty="0"/>
              <a:t>Réplication de l’active directory sur un autre AD</a:t>
            </a:r>
          </a:p>
          <a:p>
            <a:pPr>
              <a:lnSpc>
                <a:spcPct val="150000"/>
              </a:lnSpc>
            </a:pPr>
            <a:r>
              <a:rPr lang="fr-BE" sz="2000" dirty="0"/>
              <a:t>Mise en place du service DNS internet et DHCP</a:t>
            </a:r>
          </a:p>
          <a:p>
            <a:pPr>
              <a:lnSpc>
                <a:spcPct val="150000"/>
              </a:lnSpc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4915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03B8D-1721-4239-AC56-A953B963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 mail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683FBE7-63D0-4DBD-9267-DA09A40E0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00" y="3425481"/>
            <a:ext cx="5283151" cy="15525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33044E-92F4-4651-8309-2D661D57515A}"/>
              </a:ext>
            </a:extLst>
          </p:cNvPr>
          <p:cNvSpPr/>
          <p:nvPr/>
        </p:nvSpPr>
        <p:spPr>
          <a:xfrm>
            <a:off x="5891900" y="2696035"/>
            <a:ext cx="6096000" cy="30114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BE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Installation de Docker</a:t>
            </a:r>
            <a:endParaRPr lang="fr-B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BE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Lancement du container</a:t>
            </a:r>
            <a:endParaRPr lang="fr-B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BE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de compte mail pour chaque utilisateur</a:t>
            </a:r>
            <a:endParaRPr lang="fr-B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BE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Génération des clés DKIM</a:t>
            </a:r>
            <a:endParaRPr lang="fr-BE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145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61DCB-5AD3-41BA-B8C5-DF385584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 VPN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3177053-BA75-45F7-8C68-C0DAC6E7D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64" y="3429000"/>
            <a:ext cx="4553243" cy="13391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F415FB-EB49-43F6-B98C-6958267B8CC2}"/>
              </a:ext>
            </a:extLst>
          </p:cNvPr>
          <p:cNvSpPr/>
          <p:nvPr/>
        </p:nvSpPr>
        <p:spPr>
          <a:xfrm>
            <a:off x="5326966" y="2503510"/>
            <a:ext cx="6672776" cy="3775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BE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VPN installé sur le </a:t>
            </a:r>
            <a:r>
              <a:rPr lang="fr-BE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pfSense</a:t>
            </a:r>
            <a:r>
              <a:rPr lang="fr-BE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sous le format </a:t>
            </a:r>
            <a:r>
              <a:rPr lang="fr-BE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openVPN</a:t>
            </a:r>
            <a:endParaRPr lang="fr-B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BE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utilisateurs sont créés également sur le </a:t>
            </a:r>
            <a:r>
              <a:rPr lang="fr-BE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pfSense</a:t>
            </a:r>
            <a:endParaRPr lang="fr-B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BE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Possibilité de partager les configurations de connexion via un exécutable ou un fichier</a:t>
            </a:r>
            <a:endParaRPr lang="fr-B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BE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Accès depuis partout</a:t>
            </a:r>
            <a:endParaRPr lang="fr-B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BE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de certificats pour le VPN</a:t>
            </a:r>
            <a:endParaRPr lang="fr-B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88677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Grand écran</PresentationFormat>
  <Paragraphs>41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Trebuchet MS</vt:lpstr>
      <vt:lpstr>Berlin</vt:lpstr>
      <vt:lpstr>ClassRoom Corporation</vt:lpstr>
      <vt:lpstr>L’équipe</vt:lpstr>
      <vt:lpstr>Les topologies</vt:lpstr>
      <vt:lpstr>L’adressage</vt:lpstr>
      <vt:lpstr>Le site web</vt:lpstr>
      <vt:lpstr>Le site web</vt:lpstr>
      <vt:lpstr>LADP/AD</vt:lpstr>
      <vt:lpstr>Le mail</vt:lpstr>
      <vt:lpstr>Le VPN</vt:lpstr>
      <vt:lpstr>Monitoring</vt:lpstr>
      <vt:lpstr>Virtualisation</vt:lpstr>
      <vt:lpstr>Sécurité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ClassRoom Corporation</dc:title>
  <dc:creator>Adelin Gauthier</dc:creator>
  <cp:lastModifiedBy>Adelin Gauthier</cp:lastModifiedBy>
  <cp:revision>1</cp:revision>
  <dcterms:created xsi:type="dcterms:W3CDTF">2019-02-08T11:58:30Z</dcterms:created>
  <dcterms:modified xsi:type="dcterms:W3CDTF">2019-02-08T11:59:20Z</dcterms:modified>
</cp:coreProperties>
</file>