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B57013A-ED05-4327-ACF1-A71C9BF18B38}" type="datetimeFigureOut">
              <a:rPr lang="fr-FR" smtClean="0"/>
              <a:t>31/10/2024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17371E-2B22-4AB4-8A8E-16899EE894CA}" type="slidenum">
              <a:rPr lang="fr-FR" smtClean="0"/>
              <a:t>‹N°›</a:t>
            </a:fld>
            <a:endParaRPr lang="fr-FR"/>
          </a:p>
        </p:txBody>
      </p:sp>
    </p:spTree>
    <p:extLst>
      <p:ext uri="{BB962C8B-B14F-4D97-AF65-F5344CB8AC3E}">
        <p14:creationId xmlns:p14="http://schemas.microsoft.com/office/powerpoint/2010/main" val="3452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57013A-ED05-4327-ACF1-A71C9BF18B38}" type="datetimeFigureOut">
              <a:rPr lang="fr-FR" smtClean="0"/>
              <a:t>31/10/2024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17371E-2B22-4AB4-8A8E-16899EE894CA}" type="slidenum">
              <a:rPr lang="fr-FR" smtClean="0"/>
              <a:t>‹N°›</a:t>
            </a:fld>
            <a:endParaRPr lang="fr-FR"/>
          </a:p>
        </p:txBody>
      </p:sp>
    </p:spTree>
    <p:extLst>
      <p:ext uri="{BB962C8B-B14F-4D97-AF65-F5344CB8AC3E}">
        <p14:creationId xmlns:p14="http://schemas.microsoft.com/office/powerpoint/2010/main" val="492262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57013A-ED05-4327-ACF1-A71C9BF18B38}" type="datetimeFigureOut">
              <a:rPr lang="fr-FR" smtClean="0"/>
              <a:t>31/10/2024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17371E-2B22-4AB4-8A8E-16899EE894CA}" type="slidenum">
              <a:rPr lang="fr-FR" smtClean="0"/>
              <a:t>‹N°›</a:t>
            </a:fld>
            <a:endParaRPr lang="fr-FR"/>
          </a:p>
        </p:txBody>
      </p:sp>
    </p:spTree>
    <p:extLst>
      <p:ext uri="{BB962C8B-B14F-4D97-AF65-F5344CB8AC3E}">
        <p14:creationId xmlns:p14="http://schemas.microsoft.com/office/powerpoint/2010/main" val="19069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57013A-ED05-4327-ACF1-A71C9BF18B38}" type="datetimeFigureOut">
              <a:rPr lang="fr-FR" smtClean="0"/>
              <a:t>31/10/2024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17371E-2B22-4AB4-8A8E-16899EE894CA}" type="slidenum">
              <a:rPr lang="fr-FR" smtClean="0"/>
              <a:t>‹N°›</a:t>
            </a:fld>
            <a:endParaRPr lang="fr-FR"/>
          </a:p>
        </p:txBody>
      </p:sp>
    </p:spTree>
    <p:extLst>
      <p:ext uri="{BB962C8B-B14F-4D97-AF65-F5344CB8AC3E}">
        <p14:creationId xmlns:p14="http://schemas.microsoft.com/office/powerpoint/2010/main" val="2733350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B57013A-ED05-4327-ACF1-A71C9BF18B38}" type="datetimeFigureOut">
              <a:rPr lang="fr-FR" smtClean="0"/>
              <a:t>31/10/2024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17371E-2B22-4AB4-8A8E-16899EE894CA}" type="slidenum">
              <a:rPr lang="fr-FR" smtClean="0"/>
              <a:t>‹N°›</a:t>
            </a:fld>
            <a:endParaRPr lang="fr-FR"/>
          </a:p>
        </p:txBody>
      </p:sp>
    </p:spTree>
    <p:extLst>
      <p:ext uri="{BB962C8B-B14F-4D97-AF65-F5344CB8AC3E}">
        <p14:creationId xmlns:p14="http://schemas.microsoft.com/office/powerpoint/2010/main" val="391742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B57013A-ED05-4327-ACF1-A71C9BF18B38}" type="datetimeFigureOut">
              <a:rPr lang="fr-FR" smtClean="0"/>
              <a:t>31/10/2024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917371E-2B22-4AB4-8A8E-16899EE894CA}" type="slidenum">
              <a:rPr lang="fr-FR" smtClean="0"/>
              <a:t>‹N°›</a:t>
            </a:fld>
            <a:endParaRPr lang="fr-FR"/>
          </a:p>
        </p:txBody>
      </p:sp>
    </p:spTree>
    <p:extLst>
      <p:ext uri="{BB962C8B-B14F-4D97-AF65-F5344CB8AC3E}">
        <p14:creationId xmlns:p14="http://schemas.microsoft.com/office/powerpoint/2010/main" val="195545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B57013A-ED05-4327-ACF1-A71C9BF18B38}" type="datetimeFigureOut">
              <a:rPr lang="fr-FR" smtClean="0"/>
              <a:t>31/10/2024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917371E-2B22-4AB4-8A8E-16899EE894CA}" type="slidenum">
              <a:rPr lang="fr-FR" smtClean="0"/>
              <a:t>‹N°›</a:t>
            </a:fld>
            <a:endParaRPr lang="fr-FR"/>
          </a:p>
        </p:txBody>
      </p:sp>
    </p:spTree>
    <p:extLst>
      <p:ext uri="{BB962C8B-B14F-4D97-AF65-F5344CB8AC3E}">
        <p14:creationId xmlns:p14="http://schemas.microsoft.com/office/powerpoint/2010/main" val="127544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B57013A-ED05-4327-ACF1-A71C9BF18B38}" type="datetimeFigureOut">
              <a:rPr lang="fr-FR" smtClean="0"/>
              <a:t>31/10/2024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917371E-2B22-4AB4-8A8E-16899EE894CA}" type="slidenum">
              <a:rPr lang="fr-FR" smtClean="0"/>
              <a:t>‹N°›</a:t>
            </a:fld>
            <a:endParaRPr lang="fr-FR"/>
          </a:p>
        </p:txBody>
      </p:sp>
    </p:spTree>
    <p:extLst>
      <p:ext uri="{BB962C8B-B14F-4D97-AF65-F5344CB8AC3E}">
        <p14:creationId xmlns:p14="http://schemas.microsoft.com/office/powerpoint/2010/main" val="3555963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7013A-ED05-4327-ACF1-A71C9BF18B38}" type="datetimeFigureOut">
              <a:rPr lang="fr-FR" smtClean="0"/>
              <a:t>31/10/2024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917371E-2B22-4AB4-8A8E-16899EE894CA}" type="slidenum">
              <a:rPr lang="fr-FR" smtClean="0"/>
              <a:t>‹N°›</a:t>
            </a:fld>
            <a:endParaRPr lang="fr-FR"/>
          </a:p>
        </p:txBody>
      </p:sp>
    </p:spTree>
    <p:extLst>
      <p:ext uri="{BB962C8B-B14F-4D97-AF65-F5344CB8AC3E}">
        <p14:creationId xmlns:p14="http://schemas.microsoft.com/office/powerpoint/2010/main" val="1133506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B57013A-ED05-4327-ACF1-A71C9BF18B38}" type="datetimeFigureOut">
              <a:rPr lang="fr-FR" smtClean="0"/>
              <a:t>31/10/2024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917371E-2B22-4AB4-8A8E-16899EE894CA}" type="slidenum">
              <a:rPr lang="fr-FR" smtClean="0"/>
              <a:t>‹N°›</a:t>
            </a:fld>
            <a:endParaRPr lang="fr-FR"/>
          </a:p>
        </p:txBody>
      </p:sp>
    </p:spTree>
    <p:extLst>
      <p:ext uri="{BB962C8B-B14F-4D97-AF65-F5344CB8AC3E}">
        <p14:creationId xmlns:p14="http://schemas.microsoft.com/office/powerpoint/2010/main" val="954278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B57013A-ED05-4327-ACF1-A71C9BF18B38}" type="datetimeFigureOut">
              <a:rPr lang="fr-FR" smtClean="0"/>
              <a:t>31/10/2024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917371E-2B22-4AB4-8A8E-16899EE894CA}" type="slidenum">
              <a:rPr lang="fr-FR" smtClean="0"/>
              <a:t>‹N°›</a:t>
            </a:fld>
            <a:endParaRPr lang="fr-FR"/>
          </a:p>
        </p:txBody>
      </p:sp>
    </p:spTree>
    <p:extLst>
      <p:ext uri="{BB962C8B-B14F-4D97-AF65-F5344CB8AC3E}">
        <p14:creationId xmlns:p14="http://schemas.microsoft.com/office/powerpoint/2010/main" val="169199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colorTemperature colorTemp="3919"/>
                    </a14:imgEffect>
                    <a14:imgEffect>
                      <a14:saturation sat="25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7013A-ED05-4327-ACF1-A71C9BF18B38}" type="datetimeFigureOut">
              <a:rPr lang="fr-FR" smtClean="0"/>
              <a:t>31/10/2024</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17371E-2B22-4AB4-8A8E-16899EE894CA}" type="slidenum">
              <a:rPr lang="fr-FR" smtClean="0"/>
              <a:t>‹N°›</a:t>
            </a:fld>
            <a:endParaRPr lang="fr-FR"/>
          </a:p>
        </p:txBody>
      </p:sp>
    </p:spTree>
    <p:extLst>
      <p:ext uri="{BB962C8B-B14F-4D97-AF65-F5344CB8AC3E}">
        <p14:creationId xmlns:p14="http://schemas.microsoft.com/office/powerpoint/2010/main" val="491937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2DB51A-013E-4EEA-ABFF-C1C1C84CC9A9}"/>
              </a:ext>
            </a:extLst>
          </p:cNvPr>
          <p:cNvSpPr>
            <a:spLocks noGrp="1"/>
          </p:cNvSpPr>
          <p:nvPr>
            <p:ph type="ctrTitle"/>
          </p:nvPr>
        </p:nvSpPr>
        <p:spPr>
          <a:xfrm>
            <a:off x="645886" y="1665512"/>
            <a:ext cx="10900228" cy="1262743"/>
          </a:xfrm>
        </p:spPr>
        <p:txBody>
          <a:bodyPr>
            <a:normAutofit/>
          </a:bodyPr>
          <a:lstStyle/>
          <a:p>
            <a:r>
              <a:rPr lang="fr-FR" dirty="0">
                <a:solidFill>
                  <a:srgbClr val="002060"/>
                </a:solidFill>
                <a:latin typeface="Cascadia Mono SemiBold" panose="020B0609020000020004" pitchFamily="49" charset="0"/>
                <a:ea typeface="Cascadia Mono SemiBold" panose="020B0609020000020004" pitchFamily="49" charset="0"/>
                <a:cs typeface="Cascadia Mono SemiBold" panose="020B0609020000020004" pitchFamily="49" charset="0"/>
              </a:rPr>
              <a:t>La Règle De Droit</a:t>
            </a:r>
          </a:p>
        </p:txBody>
      </p:sp>
      <p:sp>
        <p:nvSpPr>
          <p:cNvPr id="3" name="Sous-titre 2">
            <a:extLst>
              <a:ext uri="{FF2B5EF4-FFF2-40B4-BE49-F238E27FC236}">
                <a16:creationId xmlns:a16="http://schemas.microsoft.com/office/drawing/2014/main" id="{FCD56B1D-239E-449F-904C-20853EBFA820}"/>
              </a:ext>
            </a:extLst>
          </p:cNvPr>
          <p:cNvSpPr>
            <a:spLocks noGrp="1"/>
          </p:cNvSpPr>
          <p:nvPr>
            <p:ph type="subTitle" idx="1"/>
          </p:nvPr>
        </p:nvSpPr>
        <p:spPr>
          <a:xfrm>
            <a:off x="1524000" y="4891314"/>
            <a:ext cx="9144000" cy="1647372"/>
          </a:xfrm>
        </p:spPr>
        <p:txBody>
          <a:bodyPr/>
          <a:lstStyle/>
          <a:p>
            <a:r>
              <a:rPr lang="fr-FR" sz="4000" dirty="0">
                <a:latin typeface="Bahnschrift Light Condensed" panose="020B0502040204020203" pitchFamily="34" charset="0"/>
              </a:rPr>
              <a:t>La Première partie dans l’Etude de droit</a:t>
            </a:r>
          </a:p>
          <a:p>
            <a:endParaRPr lang="fr-FR" sz="4000" dirty="0">
              <a:latin typeface="Bahnschrift Light Condensed" panose="020B0502040204020203" pitchFamily="34" charset="0"/>
            </a:endParaRPr>
          </a:p>
          <a:p>
            <a:endParaRPr lang="fr-FR" sz="4000" dirty="0">
              <a:latin typeface="Bahnschrift Light Condensed" panose="020B0502040204020203" pitchFamily="34" charset="0"/>
            </a:endParaRPr>
          </a:p>
          <a:p>
            <a:endParaRPr lang="fr-FR" sz="4000" dirty="0">
              <a:latin typeface="Bahnschrift Light Condensed" panose="020B0502040204020203" pitchFamily="34" charset="0"/>
            </a:endParaRPr>
          </a:p>
          <a:p>
            <a:endParaRPr lang="fr-FR" sz="4000" dirty="0">
              <a:latin typeface="Bahnschrift Light Condensed" panose="020B0502040204020203" pitchFamily="34" charset="0"/>
            </a:endParaRPr>
          </a:p>
          <a:p>
            <a:endParaRPr lang="fr-FR" sz="4000" dirty="0">
              <a:latin typeface="Bahnschrift Light Condensed" panose="020B0502040204020203" pitchFamily="34" charset="0"/>
            </a:endParaRPr>
          </a:p>
          <a:p>
            <a:endParaRPr lang="fr-FR" dirty="0"/>
          </a:p>
        </p:txBody>
      </p:sp>
    </p:spTree>
    <p:extLst>
      <p:ext uri="{BB962C8B-B14F-4D97-AF65-F5344CB8AC3E}">
        <p14:creationId xmlns:p14="http://schemas.microsoft.com/office/powerpoint/2010/main" val="412854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010ADC-5BDB-4E6B-98EA-252377D78F8E}"/>
              </a:ext>
            </a:extLst>
          </p:cNvPr>
          <p:cNvSpPr>
            <a:spLocks noGrp="1"/>
          </p:cNvSpPr>
          <p:nvPr>
            <p:ph type="title"/>
          </p:nvPr>
        </p:nvSpPr>
        <p:spPr>
          <a:xfrm>
            <a:off x="620485" y="960210"/>
            <a:ext cx="10515600" cy="1325563"/>
          </a:xfrm>
        </p:spPr>
        <p:txBody>
          <a:bodyPr/>
          <a:lstStyle/>
          <a:p>
            <a:pPr algn="ctr"/>
            <a:r>
              <a:rPr lang="fr-FR" dirty="0">
                <a:latin typeface="Arial Black" panose="020B0A04020102020204" pitchFamily="34" charset="0"/>
              </a:rPr>
              <a:t>=&gt; </a:t>
            </a:r>
            <a:r>
              <a:rPr lang="fr-FR" dirty="0">
                <a:solidFill>
                  <a:srgbClr val="002060"/>
                </a:solidFill>
                <a:latin typeface="Arial Black" panose="020B0A04020102020204" pitchFamily="34" charset="0"/>
              </a:rPr>
              <a:t>Introduction</a:t>
            </a:r>
            <a:r>
              <a:rPr lang="fr-FR" dirty="0">
                <a:latin typeface="Arial Black" panose="020B0A04020102020204" pitchFamily="34" charset="0"/>
              </a:rPr>
              <a:t>:</a:t>
            </a:r>
            <a:r>
              <a:rPr lang="fr-FR" dirty="0">
                <a:solidFill>
                  <a:srgbClr val="002060"/>
                </a:solidFill>
                <a:latin typeface="Arial Black" panose="020B0A04020102020204" pitchFamily="34" charset="0"/>
              </a:rPr>
              <a:t> </a:t>
            </a:r>
          </a:p>
        </p:txBody>
      </p:sp>
      <p:sp>
        <p:nvSpPr>
          <p:cNvPr id="3" name="Espace réservé du contenu 2">
            <a:extLst>
              <a:ext uri="{FF2B5EF4-FFF2-40B4-BE49-F238E27FC236}">
                <a16:creationId xmlns:a16="http://schemas.microsoft.com/office/drawing/2014/main" id="{5519BD85-286D-4440-96E3-E7B1A8EA0744}"/>
              </a:ext>
            </a:extLst>
          </p:cNvPr>
          <p:cNvSpPr>
            <a:spLocks noGrp="1"/>
          </p:cNvSpPr>
          <p:nvPr>
            <p:ph idx="1"/>
          </p:nvPr>
        </p:nvSpPr>
        <p:spPr>
          <a:xfrm>
            <a:off x="620485" y="2957739"/>
            <a:ext cx="10515600" cy="4351338"/>
          </a:xfrm>
        </p:spPr>
        <p:txBody>
          <a:bodyPr>
            <a:normAutofit/>
          </a:bodyPr>
          <a:lstStyle/>
          <a:p>
            <a:r>
              <a:rPr lang="fr-FR" dirty="0">
                <a:latin typeface="Bahnschrift" panose="020B0502040204020203" pitchFamily="34" charset="0"/>
              </a:rPr>
              <a:t>La règle de droit est un principe fondamental qui organise la vie en société en fixant des règles claires et justes pour tous. Elle permet d’assurer l’égalité, la stabilité et la sécurité dans les relations entre individus et entreprises, et est essentielle au bon fonctionnement de l’économie. Dans cette présentation, nous verrons comment la règle de droit soutient l’économie et protège les droits de chacun</a:t>
            </a:r>
            <a:r>
              <a:rPr lang="fr-FR" dirty="0"/>
              <a:t>.</a:t>
            </a:r>
          </a:p>
          <a:p>
            <a:endParaRPr lang="fr-FR" dirty="0"/>
          </a:p>
        </p:txBody>
      </p:sp>
    </p:spTree>
    <p:extLst>
      <p:ext uri="{BB962C8B-B14F-4D97-AF65-F5344CB8AC3E}">
        <p14:creationId xmlns:p14="http://schemas.microsoft.com/office/powerpoint/2010/main" val="958870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D21AA8-594F-48B8-8DCC-CF4466B84707}"/>
              </a:ext>
            </a:extLst>
          </p:cNvPr>
          <p:cNvSpPr>
            <a:spLocks noGrp="1"/>
          </p:cNvSpPr>
          <p:nvPr>
            <p:ph type="title"/>
          </p:nvPr>
        </p:nvSpPr>
        <p:spPr/>
        <p:txBody>
          <a:bodyPr/>
          <a:lstStyle/>
          <a:p>
            <a:pPr algn="ctr"/>
            <a:r>
              <a:rPr lang="fr-FR" dirty="0">
                <a:latin typeface="Arial Black" panose="020B0A04020102020204" pitchFamily="34" charset="0"/>
              </a:rPr>
              <a:t>=&gt;</a:t>
            </a:r>
            <a:r>
              <a:rPr lang="fr-FR" dirty="0">
                <a:solidFill>
                  <a:srgbClr val="002060"/>
                </a:solidFill>
                <a:latin typeface="Arial Black" panose="020B0A04020102020204" pitchFamily="34" charset="0"/>
              </a:rPr>
              <a:t>Question d’assimilation</a:t>
            </a:r>
            <a:r>
              <a:rPr lang="fr-FR" dirty="0"/>
              <a:t>:</a:t>
            </a:r>
          </a:p>
        </p:txBody>
      </p:sp>
      <p:sp>
        <p:nvSpPr>
          <p:cNvPr id="3" name="Espace réservé du contenu 2">
            <a:extLst>
              <a:ext uri="{FF2B5EF4-FFF2-40B4-BE49-F238E27FC236}">
                <a16:creationId xmlns:a16="http://schemas.microsoft.com/office/drawing/2014/main" id="{70CD1255-1870-4834-9023-E50445A564C8}"/>
              </a:ext>
            </a:extLst>
          </p:cNvPr>
          <p:cNvSpPr>
            <a:spLocks noGrp="1"/>
          </p:cNvSpPr>
          <p:nvPr>
            <p:ph idx="1"/>
          </p:nvPr>
        </p:nvSpPr>
        <p:spPr/>
        <p:txBody>
          <a:bodyPr>
            <a:normAutofit fontScale="92500"/>
          </a:bodyPr>
          <a:lstStyle/>
          <a:p>
            <a:pPr marL="0" indent="0">
              <a:buNone/>
            </a:pPr>
            <a:endParaRPr lang="fr-FR" dirty="0"/>
          </a:p>
          <a:p>
            <a:r>
              <a:rPr lang="fr-FR" dirty="0"/>
              <a:t>     </a:t>
            </a:r>
            <a:r>
              <a:rPr lang="fr-FR" dirty="0">
                <a:latin typeface="Bahnschrift" panose="020B0502040204020203" pitchFamily="34" charset="0"/>
              </a:rPr>
              <a:t>1) =&gt; Comment la règle de droit influence-t-elle la confiance des 	investisseurs et le développement économique ?</a:t>
            </a:r>
          </a:p>
          <a:p>
            <a:endParaRPr lang="fr-FR" dirty="0">
              <a:latin typeface="Bahnschrift" panose="020B0502040204020203" pitchFamily="34" charset="0"/>
            </a:endParaRPr>
          </a:p>
          <a:p>
            <a:r>
              <a:rPr lang="fr-FR" dirty="0">
                <a:latin typeface="Bahnschrift" panose="020B0502040204020203" pitchFamily="34" charset="0"/>
              </a:rPr>
              <a:t>    2) =&gt; En quoi la protection des droits de propriété est-elle 	essentielle pour stimuler l'innovation et les investissements ?</a:t>
            </a:r>
          </a:p>
          <a:p>
            <a:pPr marL="0" indent="0">
              <a:buNone/>
            </a:pPr>
            <a:r>
              <a:rPr lang="fr-FR" dirty="0">
                <a:latin typeface="Bahnschrift" panose="020B0502040204020203" pitchFamily="34" charset="0"/>
              </a:rPr>
              <a:t>    </a:t>
            </a:r>
          </a:p>
          <a:p>
            <a:r>
              <a:rPr lang="fr-FR" dirty="0">
                <a:latin typeface="Bahnschrift" panose="020B0502040204020203" pitchFamily="34" charset="0"/>
              </a:rPr>
              <a:t>    3) =&gt; Quels sont les effets d'une application inégale de la règle de 	droit (comme la corruption) sur la stabilité économique et 	l'égalité des opportunités ?</a:t>
            </a:r>
          </a:p>
        </p:txBody>
      </p:sp>
    </p:spTree>
    <p:extLst>
      <p:ext uri="{BB962C8B-B14F-4D97-AF65-F5344CB8AC3E}">
        <p14:creationId xmlns:p14="http://schemas.microsoft.com/office/powerpoint/2010/main" val="1751065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2908D-DA57-4776-9BDD-2C1EFDA11D54}"/>
              </a:ext>
            </a:extLst>
          </p:cNvPr>
          <p:cNvSpPr>
            <a:spLocks noGrp="1"/>
          </p:cNvSpPr>
          <p:nvPr>
            <p:ph type="title"/>
          </p:nvPr>
        </p:nvSpPr>
        <p:spPr/>
        <p:txBody>
          <a:bodyPr/>
          <a:lstStyle/>
          <a:p>
            <a:pPr algn="ctr"/>
            <a:r>
              <a:rPr lang="fr-FR" dirty="0">
                <a:latin typeface="Arial Black" panose="020B0A04020102020204" pitchFamily="34" charset="0"/>
              </a:rPr>
              <a:t>=&gt;</a:t>
            </a:r>
            <a:r>
              <a:rPr lang="fr-FR" dirty="0">
                <a:solidFill>
                  <a:srgbClr val="002060"/>
                </a:solidFill>
                <a:latin typeface="Arial Black" panose="020B0A04020102020204" pitchFamily="34" charset="0"/>
              </a:rPr>
              <a:t>Contenu Principal</a:t>
            </a:r>
            <a:r>
              <a:rPr lang="fr-FR" dirty="0">
                <a:latin typeface="Arial Black" panose="020B0A04020102020204" pitchFamily="34" charset="0"/>
              </a:rPr>
              <a:t>:</a:t>
            </a:r>
          </a:p>
        </p:txBody>
      </p:sp>
      <p:sp>
        <p:nvSpPr>
          <p:cNvPr id="3" name="Espace réservé du contenu 2">
            <a:extLst>
              <a:ext uri="{FF2B5EF4-FFF2-40B4-BE49-F238E27FC236}">
                <a16:creationId xmlns:a16="http://schemas.microsoft.com/office/drawing/2014/main" id="{F1192F68-47B7-4850-9395-45ED886F59FB}"/>
              </a:ext>
            </a:extLst>
          </p:cNvPr>
          <p:cNvSpPr>
            <a:spLocks noGrp="1"/>
          </p:cNvSpPr>
          <p:nvPr>
            <p:ph idx="1"/>
          </p:nvPr>
        </p:nvSpPr>
        <p:spPr/>
        <p:txBody>
          <a:bodyPr>
            <a:normAutofit/>
          </a:bodyPr>
          <a:lstStyle/>
          <a:p>
            <a:r>
              <a:rPr lang="fr-FR" dirty="0">
                <a:solidFill>
                  <a:schemeClr val="accent1">
                    <a:lumMod val="75000"/>
                  </a:schemeClr>
                </a:solidFill>
                <a:latin typeface="Arial Rounded MT Bold" panose="020F0704030504030204" pitchFamily="34" charset="0"/>
              </a:rPr>
              <a:t>Confiance des investisseurs et développement économique:</a:t>
            </a:r>
          </a:p>
          <a:p>
            <a:endParaRPr lang="fr-FR" dirty="0"/>
          </a:p>
          <a:p>
            <a:pPr marL="0" indent="0">
              <a:buNone/>
            </a:pPr>
            <a:r>
              <a:rPr lang="fr-FR" dirty="0"/>
              <a:t>  	-</a:t>
            </a:r>
            <a:r>
              <a:rPr lang="fr-FR" dirty="0">
                <a:latin typeface="Bahnschrift" panose="020B0502040204020203" pitchFamily="34" charset="0"/>
              </a:rPr>
              <a:t>La règle de droit assure un environnement stable et prévisible, ce qui renforce la confiance des investisseurs. Dans des pays comme l’Allemagne et le Canada, des lois claires encouragent les 	investissements, tandis que l’instabilité juridique dans certains pays en développement dissuade les investissements.</a:t>
            </a:r>
          </a:p>
          <a:p>
            <a:endParaRPr lang="fr-FR" dirty="0"/>
          </a:p>
        </p:txBody>
      </p:sp>
    </p:spTree>
    <p:extLst>
      <p:ext uri="{BB962C8B-B14F-4D97-AF65-F5344CB8AC3E}">
        <p14:creationId xmlns:p14="http://schemas.microsoft.com/office/powerpoint/2010/main" val="1734372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904CB-7333-408A-B272-ED12EF51958F}"/>
              </a:ext>
            </a:extLst>
          </p:cNvPr>
          <p:cNvSpPr>
            <a:spLocks noGrp="1"/>
          </p:cNvSpPr>
          <p:nvPr>
            <p:ph type="title"/>
          </p:nvPr>
        </p:nvSpPr>
        <p:spPr/>
        <p:txBody>
          <a:bodyPr/>
          <a:lstStyle/>
          <a:p>
            <a:r>
              <a:rPr lang="fr-FR" dirty="0">
                <a:solidFill>
                  <a:schemeClr val="accent1">
                    <a:lumMod val="75000"/>
                  </a:schemeClr>
                </a:solidFill>
                <a:latin typeface="Arial Rounded MT Bold" panose="020F0704030504030204" pitchFamily="34" charset="0"/>
              </a:rPr>
              <a:t>Protection des droits de propriété:</a:t>
            </a:r>
          </a:p>
        </p:txBody>
      </p:sp>
      <p:sp>
        <p:nvSpPr>
          <p:cNvPr id="3" name="Espace réservé du contenu 2">
            <a:extLst>
              <a:ext uri="{FF2B5EF4-FFF2-40B4-BE49-F238E27FC236}">
                <a16:creationId xmlns:a16="http://schemas.microsoft.com/office/drawing/2014/main" id="{600BD7D0-17AE-4C12-898C-4709B58153FB}"/>
              </a:ext>
            </a:extLst>
          </p:cNvPr>
          <p:cNvSpPr>
            <a:spLocks noGrp="1"/>
          </p:cNvSpPr>
          <p:nvPr>
            <p:ph idx="1"/>
          </p:nvPr>
        </p:nvSpPr>
        <p:spPr>
          <a:xfrm>
            <a:off x="838200" y="2638425"/>
            <a:ext cx="10515600" cy="4351338"/>
          </a:xfrm>
        </p:spPr>
        <p:txBody>
          <a:bodyPr>
            <a:normAutofit/>
          </a:bodyPr>
          <a:lstStyle/>
          <a:p>
            <a:r>
              <a:rPr lang="fr-FR" sz="3200" dirty="0">
                <a:latin typeface="Bahnschrift" panose="020B0502040204020203" pitchFamily="34" charset="0"/>
              </a:rPr>
              <a:t>La protection des droits de propriété est cruciale pour stimuler l'innovation les investissements. Les brevets, par exemple, garantissent aux entreprises qu'elles peuvent bénéficier de leurs créations. Dans l’industrie pharmaceutique, cela incite à investir des millions dans le développement de nouveaux médicaments</a:t>
            </a:r>
            <a:r>
              <a:rPr lang="fr-FR" sz="3200" dirty="0"/>
              <a:t>.</a:t>
            </a:r>
          </a:p>
        </p:txBody>
      </p:sp>
    </p:spTree>
    <p:extLst>
      <p:ext uri="{BB962C8B-B14F-4D97-AF65-F5344CB8AC3E}">
        <p14:creationId xmlns:p14="http://schemas.microsoft.com/office/powerpoint/2010/main" val="427898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C5E96F-F7D1-4145-8CD0-71ABAE029F87}"/>
              </a:ext>
            </a:extLst>
          </p:cNvPr>
          <p:cNvSpPr>
            <a:spLocks noGrp="1"/>
          </p:cNvSpPr>
          <p:nvPr>
            <p:ph type="title"/>
          </p:nvPr>
        </p:nvSpPr>
        <p:spPr/>
        <p:txBody>
          <a:bodyPr/>
          <a:lstStyle/>
          <a:p>
            <a:pPr algn="ctr"/>
            <a:r>
              <a:rPr lang="fr-FR" dirty="0">
                <a:solidFill>
                  <a:schemeClr val="accent1">
                    <a:lumMod val="75000"/>
                  </a:schemeClr>
                </a:solidFill>
                <a:latin typeface="Arial Rounded MT Bold" panose="020F0704030504030204" pitchFamily="34" charset="0"/>
              </a:rPr>
              <a:t>Application inégale de la règle de droit</a:t>
            </a:r>
            <a:r>
              <a:rPr lang="fr-FR" dirty="0">
                <a:latin typeface="Arial Rounded MT Bold" panose="020F0704030504030204" pitchFamily="34" charset="0"/>
              </a:rPr>
              <a:t>:</a:t>
            </a:r>
          </a:p>
        </p:txBody>
      </p:sp>
      <p:sp>
        <p:nvSpPr>
          <p:cNvPr id="3" name="Espace réservé du contenu 2">
            <a:extLst>
              <a:ext uri="{FF2B5EF4-FFF2-40B4-BE49-F238E27FC236}">
                <a16:creationId xmlns:a16="http://schemas.microsoft.com/office/drawing/2014/main" id="{81C13C91-BECD-4635-BBAA-8131D9B80E45}"/>
              </a:ext>
            </a:extLst>
          </p:cNvPr>
          <p:cNvSpPr>
            <a:spLocks noGrp="1"/>
          </p:cNvSpPr>
          <p:nvPr>
            <p:ph idx="1"/>
          </p:nvPr>
        </p:nvSpPr>
        <p:spPr>
          <a:xfrm>
            <a:off x="838200" y="2506662"/>
            <a:ext cx="10515600" cy="4351338"/>
          </a:xfrm>
        </p:spPr>
        <p:txBody>
          <a:bodyPr>
            <a:normAutofit/>
          </a:bodyPr>
          <a:lstStyle/>
          <a:p>
            <a:r>
              <a:rPr lang="fr-FR" sz="3200" dirty="0">
                <a:latin typeface="Bahnschrift" panose="020B0502040204020203" pitchFamily="34" charset="0"/>
              </a:rPr>
              <a:t>Une application inégale de la règle de droit, comme la corruption, crée de l'injustice et nuit à la stabilité économique. Cela désavantage les entreprises honnêtes et peut décourager les investisseurs. Par exemple, dans des pays corrompus, des entreprises peuvent obtenir des avantages injustes, freinant ainsi le développement économique</a:t>
            </a:r>
            <a:r>
              <a:rPr lang="fr-FR" sz="3200" dirty="0"/>
              <a:t>.</a:t>
            </a:r>
          </a:p>
        </p:txBody>
      </p:sp>
    </p:spTree>
    <p:extLst>
      <p:ext uri="{BB962C8B-B14F-4D97-AF65-F5344CB8AC3E}">
        <p14:creationId xmlns:p14="http://schemas.microsoft.com/office/powerpoint/2010/main" val="1719574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56768B-DEBD-4F8D-9916-E87140134AD8}"/>
              </a:ext>
            </a:extLst>
          </p:cNvPr>
          <p:cNvSpPr>
            <a:spLocks noGrp="1"/>
          </p:cNvSpPr>
          <p:nvPr>
            <p:ph type="title"/>
          </p:nvPr>
        </p:nvSpPr>
        <p:spPr/>
        <p:txBody>
          <a:bodyPr/>
          <a:lstStyle/>
          <a:p>
            <a:pPr algn="ctr"/>
            <a:r>
              <a:rPr lang="fr-FR" dirty="0">
                <a:solidFill>
                  <a:srgbClr val="002060"/>
                </a:solidFill>
                <a:latin typeface="Arial Black" panose="020B0A04020102020204" pitchFamily="34" charset="0"/>
              </a:rPr>
              <a:t>Conclusion</a:t>
            </a:r>
            <a:r>
              <a:rPr lang="fr-FR" dirty="0">
                <a:latin typeface="Arial Black" panose="020B0A04020102020204" pitchFamily="34" charset="0"/>
              </a:rPr>
              <a:t>:	</a:t>
            </a:r>
          </a:p>
        </p:txBody>
      </p:sp>
      <p:sp>
        <p:nvSpPr>
          <p:cNvPr id="3" name="Espace réservé du contenu 2">
            <a:extLst>
              <a:ext uri="{FF2B5EF4-FFF2-40B4-BE49-F238E27FC236}">
                <a16:creationId xmlns:a16="http://schemas.microsoft.com/office/drawing/2014/main" id="{133D8294-79E2-4C2B-88DF-4C8041F9F83D}"/>
              </a:ext>
            </a:extLst>
          </p:cNvPr>
          <p:cNvSpPr>
            <a:spLocks noGrp="1"/>
          </p:cNvSpPr>
          <p:nvPr>
            <p:ph idx="1"/>
          </p:nvPr>
        </p:nvSpPr>
        <p:spPr>
          <a:xfrm>
            <a:off x="838200" y="2506662"/>
            <a:ext cx="10515600" cy="4351338"/>
          </a:xfrm>
        </p:spPr>
        <p:txBody>
          <a:bodyPr>
            <a:normAutofit/>
          </a:bodyPr>
          <a:lstStyle/>
          <a:p>
            <a:r>
              <a:rPr lang="fr-FR" sz="3200" dirty="0">
                <a:latin typeface="Bahnschrift" panose="020B0502040204020203" pitchFamily="34" charset="0"/>
              </a:rPr>
              <a:t>La règle de droit est un principe fondamental qui garantit l'égalité, la stabilité et la sécurité dans une société en fixant des normes juridiques claires. Elle protège les droits de propriété, régule les échanges économiques, et favorise la confiance des investisseurs, contribuant ainsi au développement économique. Cependant, son application inégale peut nuire à la justice et à la croissance économique.</a:t>
            </a:r>
          </a:p>
        </p:txBody>
      </p:sp>
    </p:spTree>
    <p:extLst>
      <p:ext uri="{BB962C8B-B14F-4D97-AF65-F5344CB8AC3E}">
        <p14:creationId xmlns:p14="http://schemas.microsoft.com/office/powerpoint/2010/main" val="3239054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59</TotalTime>
  <Words>301</Words>
  <Application>Microsoft Office PowerPoint</Application>
  <PresentationFormat>Grand écran</PresentationFormat>
  <Paragraphs>25</Paragraphs>
  <Slides>7</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7</vt:i4>
      </vt:variant>
    </vt:vector>
  </HeadingPairs>
  <TitlesOfParts>
    <vt:vector size="16" baseType="lpstr">
      <vt:lpstr>Arial</vt:lpstr>
      <vt:lpstr>Arial Black</vt:lpstr>
      <vt:lpstr>Arial Rounded MT Bold</vt:lpstr>
      <vt:lpstr>Bahnschrift</vt:lpstr>
      <vt:lpstr>Bahnschrift Light Condensed</vt:lpstr>
      <vt:lpstr>Calibri</vt:lpstr>
      <vt:lpstr>Calibri Light</vt:lpstr>
      <vt:lpstr>Cascadia Mono SemiBold</vt:lpstr>
      <vt:lpstr>Office Theme</vt:lpstr>
      <vt:lpstr>La Règle De Droit</vt:lpstr>
      <vt:lpstr>=&gt; Introduction: </vt:lpstr>
      <vt:lpstr>=&gt;Question d’assimilation:</vt:lpstr>
      <vt:lpstr>=&gt;Contenu Principal:</vt:lpstr>
      <vt:lpstr>Protection des droits de propriété:</vt:lpstr>
      <vt:lpstr>Application inégale de la règle de droit: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Règle De Droit</dc:title>
  <dc:creator>Louhou Code</dc:creator>
  <cp:lastModifiedBy>Louhou Code</cp:lastModifiedBy>
  <cp:revision>9</cp:revision>
  <dcterms:created xsi:type="dcterms:W3CDTF">2024-10-31T09:29:18Z</dcterms:created>
  <dcterms:modified xsi:type="dcterms:W3CDTF">2024-10-31T10:30:29Z</dcterms:modified>
</cp:coreProperties>
</file>