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84" d="100"/>
          <a:sy n="84" d="100"/>
        </p:scale>
        <p:origin x="45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C2FF29-8144-41EC-8379-08C7C49D2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6F69257-B5C8-489E-A041-A19410931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C8F212-BE28-422A-AFBA-3ADE29473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031D-56B3-4206-A4EC-8F4FFECEEA0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783AEA-BD61-479E-8F5A-D40AB512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AFD787-F52A-498C-B517-28ADCB87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4A64-F777-4DF5-A39D-685EA45EB94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3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4E26C4-E55C-4881-964F-38B8CD405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4E2898A-FD41-411D-B896-D5B0987A9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4EA76B-968B-4280-92EA-CFAD5B59A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031D-56B3-4206-A4EC-8F4FFECEEA0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CCA8B7-C4BD-4032-84B5-27FD2583A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8E22D4-B6A9-4FA6-BAAB-42C17984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4A64-F777-4DF5-A39D-685EA45EB94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5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57B77DE-8933-4103-9C20-10F02AF82A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13742F-EA64-4D38-8769-ED61253E6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EF5530-0EB8-48E7-857E-CB9FEEE6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031D-56B3-4206-A4EC-8F4FFECEEA0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8EFFFC-1DBF-4029-8008-87E8DE7E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36146F-18EE-4012-9357-02BB5374C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4A64-F777-4DF5-A39D-685EA45EB94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4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72EDD7-950A-47C4-AE2F-ED57997C2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E8C9DD-EE73-483C-AAB9-5D82454EE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07AEB9-30AA-4B23-A5A5-BD2023285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031D-56B3-4206-A4EC-8F4FFECEEA0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EE8395-E82F-4260-A7DF-E82848CF0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B37FF7-BBD5-4300-96C2-DE765314E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4A64-F777-4DF5-A39D-685EA45EB94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6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7688AF-1893-4621-B63B-80711C337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443891-5732-492E-A27D-BB51269DF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8B815F-8702-4E4A-A4E0-E2F55E4C5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031D-56B3-4206-A4EC-8F4FFECEEA0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DF2540-AD5D-4919-95DC-B4AB3D955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EC8AA2-F491-4659-95CF-8E7B910D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4A64-F777-4DF5-A39D-685EA45EB94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85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0C5C5C-A138-4971-8487-673AC40F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00C0E0-8578-40F8-B617-E83F6ABB3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CDDDD1-8F30-4D24-A4DF-B6D4A1910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F290AD-6349-4A38-AD23-30C3F3CA0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031D-56B3-4206-A4EC-8F4FFECEEA0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D8D7AD-FEC9-47C6-A109-AA8B1740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76B3C3-5EBD-4B4F-96BA-B9EACFE6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4A64-F777-4DF5-A39D-685EA45EB94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75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1B1B4C-7FF2-4EE6-8C2E-01B292A6F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2AA79D-4B02-4754-B93D-AE60796D2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8F75BC-234E-43A3-A12A-866E6037F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4AB3393-B7B9-4BC6-8F59-BE121003D7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AE6F91B-86BD-48DF-B182-53A17748FF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1B6FBA1-14C5-4527-8608-D727EC51E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031D-56B3-4206-A4EC-8F4FFECEEA0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CB789DA-B172-440B-A096-D0777C505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646BC09-BAB0-40F4-AABC-CBB5489B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4A64-F777-4DF5-A39D-685EA45EB94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C75B9-16BE-4FA6-97AF-23517BE35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429CCF-EDBA-454D-8D60-4971652B5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031D-56B3-4206-A4EC-8F4FFECEEA0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D155F1-9744-49F2-811E-E45A84AB6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F10D19-E8D9-4C7D-BC8B-1DA0B601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4A64-F777-4DF5-A39D-685EA45EB94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9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D478E93-8B97-416A-B263-C46ABF187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031D-56B3-4206-A4EC-8F4FFECEEA0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58B7534-1AC2-452B-8CE9-E55AACBDD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664BF75-0847-4F4A-9F2C-EB3CCAA83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4A64-F777-4DF5-A39D-685EA45EB94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7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80085C-7701-4939-A308-20737E656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A05291-92FF-406E-B4B5-6DFDCB6A5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16149C5-67F9-4678-A2EF-77579097A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9D32506-3215-41F8-B607-1DD00EFCB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031D-56B3-4206-A4EC-8F4FFECEEA0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25636A-F3B2-46AC-A0E4-166E2B038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E17E1B-323F-4B62-A6C0-8936A7178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4A64-F777-4DF5-A39D-685EA45EB94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6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200583-39E5-4FFB-8001-16A8683AD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A33CB48-F0DE-406E-A38A-F027EAF78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8EDCB3-9423-4A5F-9578-2F7B57871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292592-1E85-4111-B7DD-70500CB49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031D-56B3-4206-A4EC-8F4FFECEEA0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39C60E4-9475-482F-B766-554B3A16F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22ED81-73B1-4404-B3D2-DE38FE209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4A64-F777-4DF5-A39D-685EA45EB94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3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41E5862-0B58-4B53-AF0A-D41C50DA4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39C193-54D4-4F7C-A25F-450C9C6A2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FAB940-B478-45E7-B40B-E99609273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B031D-56B3-4206-A4EC-8F4FFECEEA0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DE8FDE-E0C1-46A1-B8E5-8B6C193BA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C2E942-BBF2-4680-9765-7DDD1568B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04A64-F777-4DF5-A39D-685EA45EB94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A79411D1-A37F-472B-A854-9F233D262591}"/>
              </a:ext>
            </a:extLst>
          </p:cNvPr>
          <p:cNvSpPr/>
          <p:nvPr/>
        </p:nvSpPr>
        <p:spPr>
          <a:xfrm>
            <a:off x="329411" y="173914"/>
            <a:ext cx="10825133" cy="56851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C1F5A0F-B5F8-4931-BF64-21F774ACD593}"/>
              </a:ext>
            </a:extLst>
          </p:cNvPr>
          <p:cNvSpPr txBox="1"/>
          <p:nvPr/>
        </p:nvSpPr>
        <p:spPr>
          <a:xfrm>
            <a:off x="4383314" y="1711751"/>
            <a:ext cx="2380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Montserrat Light" panose="00000400000000000000" pitchFamily="50" charset="0"/>
              </a:rPr>
              <a:t>-0.382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1E8AF80-4F6F-4795-A1DF-425056E6EB93}"/>
              </a:ext>
            </a:extLst>
          </p:cNvPr>
          <p:cNvSpPr txBox="1"/>
          <p:nvPr/>
        </p:nvSpPr>
        <p:spPr>
          <a:xfrm>
            <a:off x="1599096" y="4478440"/>
            <a:ext cx="3188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ontserrat Light" panose="00000400000000000000" pitchFamily="50" charset="0"/>
              </a:rPr>
              <a:t>GENTRIFICATION </a:t>
            </a:r>
          </a:p>
          <a:p>
            <a:pPr algn="ctr"/>
            <a:r>
              <a:rPr lang="en-US" dirty="0">
                <a:latin typeface="Montserrat Light" panose="00000400000000000000" pitchFamily="50" charset="0"/>
              </a:rPr>
              <a:t>(2010)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E4F6043-4488-41E2-B72E-36D16BAE5C9D}"/>
              </a:ext>
            </a:extLst>
          </p:cNvPr>
          <p:cNvSpPr txBox="1"/>
          <p:nvPr/>
        </p:nvSpPr>
        <p:spPr>
          <a:xfrm>
            <a:off x="7159961" y="1901763"/>
            <a:ext cx="2380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ontserrat Light" panose="00000400000000000000" pitchFamily="50" charset="0"/>
              </a:rPr>
              <a:t>FELONY </a:t>
            </a:r>
          </a:p>
          <a:p>
            <a:pPr algn="ctr"/>
            <a:r>
              <a:rPr lang="en-US" dirty="0">
                <a:latin typeface="Montserrat Light" panose="00000400000000000000" pitchFamily="50" charset="0"/>
              </a:rPr>
              <a:t>(2018)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7C7519E-5A18-4CDE-A429-F62E69FA037D}"/>
              </a:ext>
            </a:extLst>
          </p:cNvPr>
          <p:cNvSpPr txBox="1"/>
          <p:nvPr/>
        </p:nvSpPr>
        <p:spPr>
          <a:xfrm>
            <a:off x="7069089" y="4478440"/>
            <a:ext cx="2380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ontserrat Light" panose="00000400000000000000" pitchFamily="50" charset="0"/>
              </a:rPr>
              <a:t>GENTRIFICATION</a:t>
            </a:r>
          </a:p>
          <a:p>
            <a:pPr algn="ctr"/>
            <a:r>
              <a:rPr lang="en-US" dirty="0">
                <a:latin typeface="Montserrat Light" panose="00000400000000000000" pitchFamily="50" charset="0"/>
              </a:rPr>
              <a:t>(2018)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ECE71F5-F58D-4028-A90E-61CE3CA4187F}"/>
              </a:ext>
            </a:extLst>
          </p:cNvPr>
          <p:cNvCxnSpPr>
            <a:cxnSpLocks/>
          </p:cNvCxnSpPr>
          <p:nvPr/>
        </p:nvCxnSpPr>
        <p:spPr>
          <a:xfrm>
            <a:off x="4464089" y="4748065"/>
            <a:ext cx="25160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E5849AC-9805-461E-BEBB-85E6C7ECBE30}"/>
              </a:ext>
            </a:extLst>
          </p:cNvPr>
          <p:cNvCxnSpPr>
            <a:cxnSpLocks/>
          </p:cNvCxnSpPr>
          <p:nvPr/>
        </p:nvCxnSpPr>
        <p:spPr>
          <a:xfrm>
            <a:off x="4383314" y="2063534"/>
            <a:ext cx="259679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297A474-2FCA-4E1C-A2B2-84F5B1FB0FA3}"/>
              </a:ext>
            </a:extLst>
          </p:cNvPr>
          <p:cNvCxnSpPr>
            <a:cxnSpLocks/>
          </p:cNvCxnSpPr>
          <p:nvPr/>
        </p:nvCxnSpPr>
        <p:spPr>
          <a:xfrm>
            <a:off x="4383314" y="2379560"/>
            <a:ext cx="2466167" cy="197661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44BDC25-31C7-47CC-96F6-32155E2A82CD}"/>
              </a:ext>
            </a:extLst>
          </p:cNvPr>
          <p:cNvCxnSpPr>
            <a:cxnSpLocks/>
          </p:cNvCxnSpPr>
          <p:nvPr/>
        </p:nvCxnSpPr>
        <p:spPr>
          <a:xfrm flipV="1">
            <a:off x="4415024" y="2452490"/>
            <a:ext cx="2434457" cy="196048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Flèche : courbe vers la gauche 35">
            <a:extLst>
              <a:ext uri="{FF2B5EF4-FFF2-40B4-BE49-F238E27FC236}">
                <a16:creationId xmlns:a16="http://schemas.microsoft.com/office/drawing/2014/main" id="{9CF7140B-457B-4F3B-B572-019571F47345}"/>
              </a:ext>
            </a:extLst>
          </p:cNvPr>
          <p:cNvSpPr/>
          <p:nvPr/>
        </p:nvSpPr>
        <p:spPr>
          <a:xfrm>
            <a:off x="9538411" y="2063534"/>
            <a:ext cx="732656" cy="2845430"/>
          </a:xfrm>
          <a:prstGeom prst="curvedLeftArrow">
            <a:avLst>
              <a:gd name="adj1" fmla="val 0"/>
              <a:gd name="adj2" fmla="val 25178"/>
              <a:gd name="adj3" fmla="val 14148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lèche : courbe vers la gauche 36">
            <a:extLst>
              <a:ext uri="{FF2B5EF4-FFF2-40B4-BE49-F238E27FC236}">
                <a16:creationId xmlns:a16="http://schemas.microsoft.com/office/drawing/2014/main" id="{FFBD2520-F4A8-45B1-977B-EFB5B1ED2A97}"/>
              </a:ext>
            </a:extLst>
          </p:cNvPr>
          <p:cNvSpPr/>
          <p:nvPr/>
        </p:nvSpPr>
        <p:spPr>
          <a:xfrm flipH="1">
            <a:off x="1270316" y="2006285"/>
            <a:ext cx="732656" cy="2845430"/>
          </a:xfrm>
          <a:prstGeom prst="curvedLeftArrow">
            <a:avLst>
              <a:gd name="adj1" fmla="val 0"/>
              <a:gd name="adj2" fmla="val 25178"/>
              <a:gd name="adj3" fmla="val 14148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Flèche : courbe vers la gauche 37">
            <a:extLst>
              <a:ext uri="{FF2B5EF4-FFF2-40B4-BE49-F238E27FC236}">
                <a16:creationId xmlns:a16="http://schemas.microsoft.com/office/drawing/2014/main" id="{01800F0B-A6B0-4021-A5A9-6D423E88F9B9}"/>
              </a:ext>
            </a:extLst>
          </p:cNvPr>
          <p:cNvSpPr/>
          <p:nvPr/>
        </p:nvSpPr>
        <p:spPr>
          <a:xfrm flipH="1" flipV="1">
            <a:off x="1270316" y="1902635"/>
            <a:ext cx="732656" cy="2845430"/>
          </a:xfrm>
          <a:prstGeom prst="curvedLeftArrow">
            <a:avLst>
              <a:gd name="adj1" fmla="val 0"/>
              <a:gd name="adj2" fmla="val 25178"/>
              <a:gd name="adj3" fmla="val 14148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Flèche : courbe vers la gauche 38">
            <a:extLst>
              <a:ext uri="{FF2B5EF4-FFF2-40B4-BE49-F238E27FC236}">
                <a16:creationId xmlns:a16="http://schemas.microsoft.com/office/drawing/2014/main" id="{5EACB0F8-4733-4156-81A8-A3C2EDB3A91E}"/>
              </a:ext>
            </a:extLst>
          </p:cNvPr>
          <p:cNvSpPr/>
          <p:nvPr/>
        </p:nvSpPr>
        <p:spPr>
          <a:xfrm flipV="1">
            <a:off x="9538411" y="1956174"/>
            <a:ext cx="732656" cy="2845430"/>
          </a:xfrm>
          <a:prstGeom prst="curvedLeftArrow">
            <a:avLst>
              <a:gd name="adj1" fmla="val 0"/>
              <a:gd name="adj2" fmla="val 25178"/>
              <a:gd name="adj3" fmla="val 14148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5646A233-2747-40D6-81E9-4CB7520CE725}"/>
              </a:ext>
            </a:extLst>
          </p:cNvPr>
          <p:cNvSpPr txBox="1"/>
          <p:nvPr/>
        </p:nvSpPr>
        <p:spPr>
          <a:xfrm>
            <a:off x="2155372" y="1901763"/>
            <a:ext cx="2380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ontserrat Light" panose="00000400000000000000" pitchFamily="50" charset="0"/>
              </a:rPr>
              <a:t>FELONY </a:t>
            </a:r>
          </a:p>
          <a:p>
            <a:pPr algn="ctr"/>
            <a:r>
              <a:rPr lang="en-US" dirty="0">
                <a:latin typeface="Montserrat Light" panose="00000400000000000000" pitchFamily="50" charset="0"/>
              </a:rPr>
              <a:t>(2010)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5027C717-A684-4BD8-81B9-A7179534E3ED}"/>
              </a:ext>
            </a:extLst>
          </p:cNvPr>
          <p:cNvSpPr txBox="1"/>
          <p:nvPr/>
        </p:nvSpPr>
        <p:spPr>
          <a:xfrm>
            <a:off x="4383314" y="4333650"/>
            <a:ext cx="2380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Montserrat Light" panose="00000400000000000000" pitchFamily="50" charset="0"/>
              </a:rPr>
              <a:t>0.186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A7A80F20-E76B-417F-83B8-0E7645CCEB97}"/>
              </a:ext>
            </a:extLst>
          </p:cNvPr>
          <p:cNvSpPr txBox="1"/>
          <p:nvPr/>
        </p:nvSpPr>
        <p:spPr>
          <a:xfrm>
            <a:off x="5313806" y="3453089"/>
            <a:ext cx="2380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Montserrat Light" panose="00000400000000000000" pitchFamily="50" charset="0"/>
              </a:rPr>
              <a:t>0.005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9F4DBE12-899F-40CC-9525-98004A94CBA7}"/>
              </a:ext>
            </a:extLst>
          </p:cNvPr>
          <p:cNvSpPr txBox="1"/>
          <p:nvPr/>
        </p:nvSpPr>
        <p:spPr>
          <a:xfrm>
            <a:off x="3597019" y="3453089"/>
            <a:ext cx="2380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Montserrat Light" panose="00000400000000000000" pitchFamily="50" charset="0"/>
              </a:rPr>
              <a:t>-0.462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E252F03A-7683-4D0A-9B7F-C4860067DE0C}"/>
              </a:ext>
            </a:extLst>
          </p:cNvPr>
          <p:cNvSpPr txBox="1"/>
          <p:nvPr/>
        </p:nvSpPr>
        <p:spPr>
          <a:xfrm>
            <a:off x="8357703" y="3204102"/>
            <a:ext cx="2380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Montserrat Light" panose="00000400000000000000" pitchFamily="50" charset="0"/>
              </a:rPr>
              <a:t>-0.181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BB508AD7-F08E-4B5B-B0C3-157F782707D3}"/>
              </a:ext>
            </a:extLst>
          </p:cNvPr>
          <p:cNvSpPr txBox="1"/>
          <p:nvPr/>
        </p:nvSpPr>
        <p:spPr>
          <a:xfrm>
            <a:off x="768311" y="3204102"/>
            <a:ext cx="2380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Montserrat Light" panose="00000400000000000000" pitchFamily="50" charset="0"/>
              </a:rPr>
              <a:t>-0.146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70E9C1F1-B314-4319-99EE-F3922EDF11A9}"/>
              </a:ext>
            </a:extLst>
          </p:cNvPr>
          <p:cNvSpPr txBox="1"/>
          <p:nvPr/>
        </p:nvSpPr>
        <p:spPr>
          <a:xfrm>
            <a:off x="1671670" y="844346"/>
            <a:ext cx="8064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Montserrat SemiBold" panose="00000700000000000000" pitchFamily="50" charset="0"/>
              </a:rPr>
              <a:t>Cross-Lagged Model: Gentrification and Felony Crime Rates</a:t>
            </a:r>
          </a:p>
        </p:txBody>
      </p:sp>
    </p:spTree>
    <p:extLst>
      <p:ext uri="{BB962C8B-B14F-4D97-AF65-F5344CB8AC3E}">
        <p14:creationId xmlns:p14="http://schemas.microsoft.com/office/powerpoint/2010/main" val="337193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2DE76C7-B637-473F-84E4-981BE292A438}"/>
              </a:ext>
            </a:extLst>
          </p:cNvPr>
          <p:cNvSpPr/>
          <p:nvPr/>
        </p:nvSpPr>
        <p:spPr>
          <a:xfrm>
            <a:off x="329411" y="120648"/>
            <a:ext cx="10825133" cy="56851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A564696-8AF0-4790-A202-DFE68D2D1A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11306" y="695288"/>
            <a:ext cx="9171671" cy="467119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DAA557D-14DB-413A-89CE-068D6B72665C}"/>
              </a:ext>
            </a:extLst>
          </p:cNvPr>
          <p:cNvSpPr txBox="1"/>
          <p:nvPr/>
        </p:nvSpPr>
        <p:spPr>
          <a:xfrm>
            <a:off x="1409023" y="2600388"/>
            <a:ext cx="2053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Fort Hamilton – </a:t>
            </a:r>
            <a:br>
              <a:rPr lang="en-US" sz="12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</a:br>
            <a:r>
              <a:rPr lang="en-US" sz="12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Bay Ridge </a:t>
            </a:r>
          </a:p>
          <a:p>
            <a:endParaRPr lang="en-US" sz="12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 Light" panose="00000400000000000000" pitchFamily="50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5B3886-22D3-4A09-848F-D5455D236A02}"/>
              </a:ext>
            </a:extLst>
          </p:cNvPr>
          <p:cNvSpPr txBox="1"/>
          <p:nvPr/>
        </p:nvSpPr>
        <p:spPr>
          <a:xfrm>
            <a:off x="2686798" y="1807975"/>
            <a:ext cx="2053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Sunset Park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37D48F1-F886-4B66-9F8A-AD950A13E62F}"/>
              </a:ext>
            </a:extLst>
          </p:cNvPr>
          <p:cNvSpPr txBox="1"/>
          <p:nvPr/>
        </p:nvSpPr>
        <p:spPr>
          <a:xfrm>
            <a:off x="4882630" y="2323389"/>
            <a:ext cx="2053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Flatbush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27F1F9C-2522-438C-A362-262ACBB9216B}"/>
              </a:ext>
            </a:extLst>
          </p:cNvPr>
          <p:cNvSpPr txBox="1"/>
          <p:nvPr/>
        </p:nvSpPr>
        <p:spPr>
          <a:xfrm>
            <a:off x="6096000" y="2753884"/>
            <a:ext cx="2053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Flatlands</a:t>
            </a:r>
          </a:p>
        </p:txBody>
      </p:sp>
    </p:spTree>
    <p:extLst>
      <p:ext uri="{BB962C8B-B14F-4D97-AF65-F5344CB8AC3E}">
        <p14:creationId xmlns:p14="http://schemas.microsoft.com/office/powerpoint/2010/main" val="40407238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44</Words>
  <Application>Microsoft Office PowerPoint</Application>
  <PresentationFormat>Grand écran</PresentationFormat>
  <Paragraphs>19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Montserrat Light</vt:lpstr>
      <vt:lpstr>Montserrat SemiBold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Louisa Ong</dc:creator>
  <cp:lastModifiedBy>Louisa Ong</cp:lastModifiedBy>
  <cp:revision>4</cp:revision>
  <dcterms:created xsi:type="dcterms:W3CDTF">2020-12-03T11:53:59Z</dcterms:created>
  <dcterms:modified xsi:type="dcterms:W3CDTF">2020-12-04T04:36:40Z</dcterms:modified>
</cp:coreProperties>
</file>