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49" d="100"/>
          <a:sy n="49" d="100"/>
        </p:scale>
        <p:origin x="1386" y="11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2FF29-8144-41EC-8379-08C7C49D2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F69257-B5C8-489E-A041-A19410931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C8F212-BE28-422A-AFBA-3ADE2947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83AEA-BD61-479E-8F5A-D40AB512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FD787-F52A-498C-B517-28ADCB8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E26C4-E55C-4881-964F-38B8CD40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E2898A-FD41-411D-B896-D5B0987A9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EA76B-968B-4280-92EA-CFAD5B5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CA8B7-C4BD-4032-84B5-27FD2583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E22D4-B6A9-4FA6-BAAB-42C1798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7B77DE-8933-4103-9C20-10F02AF82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3742F-EA64-4D38-8769-ED61253E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F5530-0EB8-48E7-857E-CB9FEEE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EFFFC-1DBF-4029-8008-87E8DE7E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6146F-18EE-4012-9357-02BB537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2EDD7-950A-47C4-AE2F-ED57997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8C9DD-EE73-483C-AAB9-5D82454E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7AEB9-30AA-4B23-A5A5-BD202328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EE8395-E82F-4260-A7DF-E82848CF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B37FF7-BBD5-4300-96C2-DE765314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688AF-1893-4621-B63B-80711C33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443891-5732-492E-A27D-BB51269DF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8B815F-8702-4E4A-A4E0-E2F55E4C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DF2540-AD5D-4919-95DC-B4AB3D95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EC8AA2-F491-4659-95CF-8E7B910D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C5C5C-A138-4971-8487-673AC40F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00C0E0-8578-40F8-B617-E83F6ABB3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DDDD1-8F30-4D24-A4DF-B6D4A191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F290AD-6349-4A38-AD23-30C3F3CA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D8D7AD-FEC9-47C6-A109-AA8B1740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76B3C3-5EBD-4B4F-96BA-B9EACFE6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7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B1B4C-7FF2-4EE6-8C2E-01B292A6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2AA79D-4B02-4754-B93D-AE60796D2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8F75BC-234E-43A3-A12A-866E6037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AB3393-B7B9-4BC6-8F59-BE121003D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E6F91B-86BD-48DF-B182-53A17748F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B6FBA1-14C5-4527-8608-D727EC51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B789DA-B172-440B-A096-D0777C50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46BC09-BAB0-40F4-AABC-CBB5489B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C75B9-16BE-4FA6-97AF-23517BE3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429CCF-EDBA-454D-8D60-4971652B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D155F1-9744-49F2-811E-E45A84AB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AF10D19-E8D9-4C7D-BC8B-1DA0B601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478E93-8B97-416A-B263-C46ABF18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B7534-1AC2-452B-8CE9-E55AACB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4BF75-0847-4F4A-9F2C-EB3CCAA8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0085C-7701-4939-A308-20737E65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A05291-92FF-406E-B4B5-6DFDCB6A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6149C5-67F9-4678-A2EF-77579097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D32506-3215-41F8-B607-1DD00EFC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25636A-F3B2-46AC-A0E4-166E2B03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E17E1B-323F-4B62-A6C0-8936A717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00583-39E5-4FFB-8001-16A8683AD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33CB48-F0DE-406E-A38A-F027EAF7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8EDCB3-9423-4A5F-9578-2F7B5787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292592-1E85-4111-B7DD-70500CB4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9C60E4-9475-482F-B766-554B3A16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2ED81-73B1-4404-B3D2-DE38FE2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1E5862-0B58-4B53-AF0A-D41C50DA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39C193-54D4-4F7C-A25F-450C9C6A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AB940-B478-45E7-B40B-E99609273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031D-56B3-4206-A4EC-8F4FFECEEA0D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E8FDE-E0C1-46A1-B8E5-8B6C193BA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2E942-BBF2-4680-9765-7DDD1568B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04A64-F777-4DF5-A39D-685EA45EB9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79411D1-A37F-472B-A854-9F233D262591}"/>
              </a:ext>
            </a:extLst>
          </p:cNvPr>
          <p:cNvSpPr/>
          <p:nvPr/>
        </p:nvSpPr>
        <p:spPr>
          <a:xfrm>
            <a:off x="329411" y="173914"/>
            <a:ext cx="10825133" cy="5685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1F5A0F-B5F8-4931-BF64-21F774ACD593}"/>
              </a:ext>
            </a:extLst>
          </p:cNvPr>
          <p:cNvSpPr txBox="1"/>
          <p:nvPr/>
        </p:nvSpPr>
        <p:spPr>
          <a:xfrm>
            <a:off x="4383314" y="1711751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-0.382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E8AF80-4F6F-4795-A1DF-425056E6EB93}"/>
              </a:ext>
            </a:extLst>
          </p:cNvPr>
          <p:cNvSpPr txBox="1"/>
          <p:nvPr/>
        </p:nvSpPr>
        <p:spPr>
          <a:xfrm>
            <a:off x="1599096" y="4478440"/>
            <a:ext cx="3188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4F6043-4488-41E2-B72E-36D16BAE5C9D}"/>
              </a:ext>
            </a:extLst>
          </p:cNvPr>
          <p:cNvSpPr txBox="1"/>
          <p:nvPr/>
        </p:nvSpPr>
        <p:spPr>
          <a:xfrm>
            <a:off x="7159961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C7519E-5A18-4CDE-A429-F62E69FA037D}"/>
              </a:ext>
            </a:extLst>
          </p:cNvPr>
          <p:cNvSpPr txBox="1"/>
          <p:nvPr/>
        </p:nvSpPr>
        <p:spPr>
          <a:xfrm>
            <a:off x="7069089" y="4478440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GENTRIFICATION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(2018)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ECE71F5-F58D-4028-A90E-61CE3CA4187F}"/>
              </a:ext>
            </a:extLst>
          </p:cNvPr>
          <p:cNvCxnSpPr>
            <a:cxnSpLocks/>
          </p:cNvCxnSpPr>
          <p:nvPr/>
        </p:nvCxnSpPr>
        <p:spPr>
          <a:xfrm>
            <a:off x="4464089" y="4748065"/>
            <a:ext cx="25160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5849AC-9805-461E-BEBB-85E6C7ECBE30}"/>
              </a:ext>
            </a:extLst>
          </p:cNvPr>
          <p:cNvCxnSpPr>
            <a:cxnSpLocks/>
          </p:cNvCxnSpPr>
          <p:nvPr/>
        </p:nvCxnSpPr>
        <p:spPr>
          <a:xfrm>
            <a:off x="4383314" y="2063534"/>
            <a:ext cx="259679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97A474-2FCA-4E1C-A2B2-84F5B1FB0FA3}"/>
              </a:ext>
            </a:extLst>
          </p:cNvPr>
          <p:cNvCxnSpPr>
            <a:cxnSpLocks/>
          </p:cNvCxnSpPr>
          <p:nvPr/>
        </p:nvCxnSpPr>
        <p:spPr>
          <a:xfrm>
            <a:off x="4383314" y="2379560"/>
            <a:ext cx="2466167" cy="19766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44BDC25-31C7-47CC-96F6-32155E2A82CD}"/>
              </a:ext>
            </a:extLst>
          </p:cNvPr>
          <p:cNvCxnSpPr>
            <a:cxnSpLocks/>
          </p:cNvCxnSpPr>
          <p:nvPr/>
        </p:nvCxnSpPr>
        <p:spPr>
          <a:xfrm flipV="1">
            <a:off x="4415024" y="2452490"/>
            <a:ext cx="2434457" cy="19604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èche : courbe vers la gauche 35">
            <a:extLst>
              <a:ext uri="{FF2B5EF4-FFF2-40B4-BE49-F238E27FC236}">
                <a16:creationId xmlns:a16="http://schemas.microsoft.com/office/drawing/2014/main" id="{9CF7140B-457B-4F3B-B572-019571F47345}"/>
              </a:ext>
            </a:extLst>
          </p:cNvPr>
          <p:cNvSpPr/>
          <p:nvPr/>
        </p:nvSpPr>
        <p:spPr>
          <a:xfrm>
            <a:off x="9538411" y="206353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èche : courbe vers la gauche 36">
            <a:extLst>
              <a:ext uri="{FF2B5EF4-FFF2-40B4-BE49-F238E27FC236}">
                <a16:creationId xmlns:a16="http://schemas.microsoft.com/office/drawing/2014/main" id="{FFBD2520-F4A8-45B1-977B-EFB5B1ED2A97}"/>
              </a:ext>
            </a:extLst>
          </p:cNvPr>
          <p:cNvSpPr/>
          <p:nvPr/>
        </p:nvSpPr>
        <p:spPr>
          <a:xfrm flipH="1">
            <a:off x="1270316" y="200628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lèche : courbe vers la gauche 37">
            <a:extLst>
              <a:ext uri="{FF2B5EF4-FFF2-40B4-BE49-F238E27FC236}">
                <a16:creationId xmlns:a16="http://schemas.microsoft.com/office/drawing/2014/main" id="{01800F0B-A6B0-4021-A5A9-6D423E88F9B9}"/>
              </a:ext>
            </a:extLst>
          </p:cNvPr>
          <p:cNvSpPr/>
          <p:nvPr/>
        </p:nvSpPr>
        <p:spPr>
          <a:xfrm flipH="1" flipV="1">
            <a:off x="1270316" y="1902635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èche : courbe vers la gauche 38">
            <a:extLst>
              <a:ext uri="{FF2B5EF4-FFF2-40B4-BE49-F238E27FC236}">
                <a16:creationId xmlns:a16="http://schemas.microsoft.com/office/drawing/2014/main" id="{5EACB0F8-4733-4156-81A8-A3C2EDB3A91E}"/>
              </a:ext>
            </a:extLst>
          </p:cNvPr>
          <p:cNvSpPr/>
          <p:nvPr/>
        </p:nvSpPr>
        <p:spPr>
          <a:xfrm flipV="1">
            <a:off x="9538411" y="1956174"/>
            <a:ext cx="732656" cy="2845430"/>
          </a:xfrm>
          <a:prstGeom prst="curvedLeftArrow">
            <a:avLst>
              <a:gd name="adj1" fmla="val 0"/>
              <a:gd name="adj2" fmla="val 25178"/>
              <a:gd name="adj3" fmla="val 14148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646A233-2747-40D6-81E9-4CB7520CE725}"/>
              </a:ext>
            </a:extLst>
          </p:cNvPr>
          <p:cNvSpPr txBox="1"/>
          <p:nvPr/>
        </p:nvSpPr>
        <p:spPr>
          <a:xfrm>
            <a:off x="2155372" y="1901763"/>
            <a:ext cx="238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50" charset="0"/>
              </a:rPr>
              <a:t>FELONY </a:t>
            </a:r>
          </a:p>
          <a:p>
            <a:pPr algn="ctr"/>
            <a:r>
              <a:rPr lang="en-US" dirty="0">
                <a:latin typeface="Montserrat Light" panose="00000400000000000000" pitchFamily="50" charset="0"/>
              </a:rPr>
              <a:t>(2010)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027C717-A684-4BD8-81B9-A7179534E3ED}"/>
              </a:ext>
            </a:extLst>
          </p:cNvPr>
          <p:cNvSpPr txBox="1"/>
          <p:nvPr/>
        </p:nvSpPr>
        <p:spPr>
          <a:xfrm>
            <a:off x="4383314" y="4333650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0.186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7A80F20-E76B-417F-83B8-0E7645CCEB97}"/>
              </a:ext>
            </a:extLst>
          </p:cNvPr>
          <p:cNvSpPr txBox="1"/>
          <p:nvPr/>
        </p:nvSpPr>
        <p:spPr>
          <a:xfrm>
            <a:off x="5313806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0.005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4DBE12-899F-40CC-9525-98004A94CBA7}"/>
              </a:ext>
            </a:extLst>
          </p:cNvPr>
          <p:cNvSpPr txBox="1"/>
          <p:nvPr/>
        </p:nvSpPr>
        <p:spPr>
          <a:xfrm>
            <a:off x="3597019" y="3453089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-0.462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252F03A-7683-4D0A-9B7F-C4860067DE0C}"/>
              </a:ext>
            </a:extLst>
          </p:cNvPr>
          <p:cNvSpPr txBox="1"/>
          <p:nvPr/>
        </p:nvSpPr>
        <p:spPr>
          <a:xfrm>
            <a:off x="8357703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-0.181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B508AD7-F08E-4B5B-B0C3-157F782707D3}"/>
              </a:ext>
            </a:extLst>
          </p:cNvPr>
          <p:cNvSpPr txBox="1"/>
          <p:nvPr/>
        </p:nvSpPr>
        <p:spPr>
          <a:xfrm>
            <a:off x="768311" y="3204102"/>
            <a:ext cx="238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Montserrat Light" panose="00000400000000000000" pitchFamily="50" charset="0"/>
              </a:rPr>
              <a:t>-0.146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0E9C1F1-B314-4319-99EE-F3922EDF11A9}"/>
              </a:ext>
            </a:extLst>
          </p:cNvPr>
          <p:cNvSpPr txBox="1"/>
          <p:nvPr/>
        </p:nvSpPr>
        <p:spPr>
          <a:xfrm>
            <a:off x="1671670" y="844346"/>
            <a:ext cx="8064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Montserrat Medium" panose="00000600000000000000" pitchFamily="50" charset="0"/>
              </a:rPr>
              <a:t>Cross-Lagged Model: Gentrification and Felony Crime Rates</a:t>
            </a:r>
          </a:p>
        </p:txBody>
      </p:sp>
    </p:spTree>
    <p:extLst>
      <p:ext uri="{BB962C8B-B14F-4D97-AF65-F5344CB8AC3E}">
        <p14:creationId xmlns:p14="http://schemas.microsoft.com/office/powerpoint/2010/main" val="337193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DE76C7-B637-473F-84E4-981BE292A438}"/>
              </a:ext>
            </a:extLst>
          </p:cNvPr>
          <p:cNvSpPr/>
          <p:nvPr/>
        </p:nvSpPr>
        <p:spPr>
          <a:xfrm>
            <a:off x="1316433" y="550912"/>
            <a:ext cx="9757014" cy="6004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0C9AB456-EAE3-4962-A41C-CEDEB8403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4281" y="634175"/>
            <a:ext cx="9249108" cy="578069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AA557D-14DB-413A-89CE-068D6B72665C}"/>
              </a:ext>
            </a:extLst>
          </p:cNvPr>
          <p:cNvSpPr txBox="1"/>
          <p:nvPr/>
        </p:nvSpPr>
        <p:spPr>
          <a:xfrm>
            <a:off x="1507497" y="3362009"/>
            <a:ext cx="205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Bay Ridge </a:t>
            </a:r>
          </a:p>
          <a:p>
            <a:endParaRPr lang="en-US" sz="12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panose="00000400000000000000" pitchFamily="50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B3886-22D3-4A09-848F-D5455D236A02}"/>
              </a:ext>
            </a:extLst>
          </p:cNvPr>
          <p:cNvSpPr txBox="1"/>
          <p:nvPr/>
        </p:nvSpPr>
        <p:spPr>
          <a:xfrm>
            <a:off x="2703893" y="2686240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Sunset Park East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7D48F1-F886-4B66-9F8A-AD950A13E62F}"/>
              </a:ext>
            </a:extLst>
          </p:cNvPr>
          <p:cNvSpPr txBox="1"/>
          <p:nvPr/>
        </p:nvSpPr>
        <p:spPr>
          <a:xfrm>
            <a:off x="4608874" y="3047508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Flatbush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7F1F9C-2522-438C-A362-262ACBB9216B}"/>
              </a:ext>
            </a:extLst>
          </p:cNvPr>
          <p:cNvSpPr txBox="1"/>
          <p:nvPr/>
        </p:nvSpPr>
        <p:spPr>
          <a:xfrm>
            <a:off x="5741977" y="3386021"/>
            <a:ext cx="205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Flatlands</a:t>
            </a:r>
          </a:p>
        </p:txBody>
      </p:sp>
    </p:spTree>
    <p:extLst>
      <p:ext uri="{BB962C8B-B14F-4D97-AF65-F5344CB8AC3E}">
        <p14:creationId xmlns:p14="http://schemas.microsoft.com/office/powerpoint/2010/main" val="40407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que 8">
            <a:extLst>
              <a:ext uri="{FF2B5EF4-FFF2-40B4-BE49-F238E27FC236}">
                <a16:creationId xmlns:a16="http://schemas.microsoft.com/office/drawing/2014/main" id="{5F3E1C3A-A4E4-4739-B8B9-81E41C636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844" y="1033046"/>
            <a:ext cx="10557069" cy="439877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EBCF7279-84E7-47D1-B02B-9F375581E86E}"/>
              </a:ext>
            </a:extLst>
          </p:cNvPr>
          <p:cNvSpPr/>
          <p:nvPr/>
        </p:nvSpPr>
        <p:spPr>
          <a:xfrm>
            <a:off x="9952517" y="3516514"/>
            <a:ext cx="60852" cy="60852"/>
          </a:xfrm>
          <a:prstGeom prst="ellipse">
            <a:avLst/>
          </a:prstGeom>
          <a:solidFill>
            <a:srgbClr val="83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3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A14CA5-A771-4A50-8DEE-CC5F67B948C6}"/>
              </a:ext>
            </a:extLst>
          </p:cNvPr>
          <p:cNvSpPr/>
          <p:nvPr/>
        </p:nvSpPr>
        <p:spPr>
          <a:xfrm>
            <a:off x="924542" y="1204055"/>
            <a:ext cx="7577673" cy="36292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2E1E36-2EBB-45ED-B480-A7EB073CC419}"/>
              </a:ext>
            </a:extLst>
          </p:cNvPr>
          <p:cNvSpPr txBox="1"/>
          <p:nvPr/>
        </p:nvSpPr>
        <p:spPr>
          <a:xfrm>
            <a:off x="1385799" y="1866439"/>
            <a:ext cx="67302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Montserrat Light" panose="00000400000000000000" pitchFamily="50" charset="0"/>
            </a:endParaRPr>
          </a:p>
          <a:p>
            <a:r>
              <a:rPr lang="en-US" sz="1600" dirty="0">
                <a:latin typeface="Montserrat Light" panose="00000400000000000000" pitchFamily="50" charset="0"/>
              </a:rPr>
              <a:t>===============================================================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Statistic   N   Mean   St. Dev.   Min         </a:t>
            </a:r>
            <a:r>
              <a:rPr lang="en-US" sz="1600" dirty="0" err="1">
                <a:latin typeface="Montserrat Light" panose="00000400000000000000" pitchFamily="50" charset="0"/>
              </a:rPr>
              <a:t>Pctl</a:t>
            </a:r>
            <a:r>
              <a:rPr lang="en-US" sz="1600" dirty="0">
                <a:latin typeface="Montserrat Light" panose="00000400000000000000" pitchFamily="50" charset="0"/>
              </a:rPr>
              <a:t>(25)   </a:t>
            </a:r>
            <a:r>
              <a:rPr lang="en-US" sz="1600" dirty="0" err="1">
                <a:latin typeface="Montserrat Light" panose="00000400000000000000" pitchFamily="50" charset="0"/>
              </a:rPr>
              <a:t>Pctl</a:t>
            </a:r>
            <a:r>
              <a:rPr lang="en-US" sz="1600" dirty="0">
                <a:latin typeface="Montserrat Light" panose="00000400000000000000" pitchFamily="50" charset="0"/>
              </a:rPr>
              <a:t>(75)  Max 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------------------------------------------------------------------------------------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Ii</a:t>
            </a:r>
            <a:r>
              <a:rPr lang="en-US" sz="1600" dirty="0">
                <a:latin typeface="Montserrat Light" panose="00000400000000000000" pitchFamily="50" charset="0"/>
              </a:rPr>
              <a:t>             19   0.366    0.653     -0.445      -0.084     0.492     2.021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E.Ii</a:t>
            </a:r>
            <a:r>
              <a:rPr lang="en-US" sz="1600" dirty="0">
                <a:latin typeface="Montserrat Light" panose="00000400000000000000" pitchFamily="50" charset="0"/>
              </a:rPr>
              <a:t>      	19   -0.056   0.000     -0.056      -0.056     -0.056    -0.056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Var.Ii</a:t>
            </a:r>
            <a:r>
              <a:rPr lang="en-US" sz="1600" dirty="0">
                <a:latin typeface="Montserrat Light" panose="00000400000000000000" pitchFamily="50" charset="0"/>
              </a:rPr>
              <a:t>    	19   0.257    0.189      0.088       0.142      0.267    0.896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Z.Ii</a:t>
            </a:r>
            <a:r>
              <a:rPr lang="en-US" sz="1600" dirty="0">
                <a:latin typeface="Montserrat Light" panose="00000400000000000000" pitchFamily="50" charset="0"/>
              </a:rPr>
              <a:t>      	19   0.908    1.352     -1.034      -0.063      1.454    4.015 </a:t>
            </a:r>
          </a:p>
          <a:p>
            <a:r>
              <a:rPr lang="en-US" sz="1600" dirty="0" err="1">
                <a:latin typeface="Montserrat Light" panose="00000400000000000000" pitchFamily="50" charset="0"/>
              </a:rPr>
              <a:t>Pr</a:t>
            </a:r>
            <a:r>
              <a:rPr lang="en-US" sz="1600" dirty="0">
                <a:latin typeface="Montserrat Light" panose="00000400000000000000" pitchFamily="50" charset="0"/>
              </a:rPr>
              <a:t>(z &gt; 0)  19   0.309    0.256      0.00003   0.074      0.525    0.849 </a:t>
            </a:r>
          </a:p>
          <a:p>
            <a:r>
              <a:rPr lang="en-US" sz="1600" dirty="0">
                <a:latin typeface="Montserrat Light" panose="00000400000000000000" pitchFamily="50" charset="0"/>
              </a:rPr>
              <a:t>------------------------------------------------------------------------------------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CA711E-EEA9-4E6A-811F-A16133ED0CBB}"/>
              </a:ext>
            </a:extLst>
          </p:cNvPr>
          <p:cNvSpPr txBox="1"/>
          <p:nvPr/>
        </p:nvSpPr>
        <p:spPr>
          <a:xfrm>
            <a:off x="1418449" y="1670347"/>
            <a:ext cx="609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ntserrat Medium" panose="00000600000000000000" pitchFamily="50" charset="0"/>
              </a:rPr>
              <a:t>Moran’s I of Felony Rates for Non-Gentrified Areas</a:t>
            </a:r>
          </a:p>
        </p:txBody>
      </p:sp>
    </p:spTree>
    <p:extLst>
      <p:ext uri="{BB962C8B-B14F-4D97-AF65-F5344CB8AC3E}">
        <p14:creationId xmlns:p14="http://schemas.microsoft.com/office/powerpoint/2010/main" val="117168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7CD257E-71D2-40C6-8F1A-2DDD4FE5184B}"/>
              </a:ext>
            </a:extLst>
          </p:cNvPr>
          <p:cNvSpPr txBox="1"/>
          <p:nvPr/>
        </p:nvSpPr>
        <p:spPr>
          <a:xfrm>
            <a:off x="3048472" y="1306762"/>
            <a:ext cx="72882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 err="1">
                <a:latin typeface="Montserrat Light" panose="00000400000000000000" pitchFamily="50" charset="0"/>
              </a:rPr>
              <a:t>Stan_glm</a:t>
            </a:r>
            <a:r>
              <a:rPr lang="en-US" u="sng" dirty="0">
                <a:latin typeface="Montserrat Light" panose="00000400000000000000" pitchFamily="50" charset="0"/>
              </a:rPr>
              <a:t> linear regression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 family:       gaussian [identity]</a:t>
            </a:r>
          </a:p>
          <a:p>
            <a:r>
              <a:rPr lang="en-US" dirty="0">
                <a:latin typeface="Montserrat Light" panose="00000400000000000000" pitchFamily="50" charset="0"/>
              </a:rPr>
              <a:t> formula:      FEL_NTA_CHANGE ~ NTA_GENTRI_SCORE</a:t>
            </a:r>
          </a:p>
          <a:p>
            <a:r>
              <a:rPr lang="en-US" dirty="0">
                <a:latin typeface="Montserrat Light" panose="00000400000000000000" pitchFamily="50" charset="0"/>
              </a:rPr>
              <a:t> observations: 19</a:t>
            </a:r>
          </a:p>
          <a:p>
            <a:r>
              <a:rPr lang="en-US" dirty="0">
                <a:latin typeface="Montserrat Light" panose="00000400000000000000" pitchFamily="50" charset="0"/>
              </a:rPr>
              <a:t> predictors:   2</a:t>
            </a:r>
          </a:p>
          <a:p>
            <a:r>
              <a:rPr lang="en-US" dirty="0">
                <a:latin typeface="Montserrat Light" panose="00000400000000000000" pitchFamily="50" charset="0"/>
              </a:rPr>
              <a:t>------</a:t>
            </a:r>
          </a:p>
          <a:p>
            <a:r>
              <a:rPr lang="en-US" dirty="0">
                <a:latin typeface="Montserrat Light" panose="00000400000000000000" pitchFamily="50" charset="0"/>
              </a:rPr>
              <a:t>                 Median    MAD_SD   </a:t>
            </a:r>
          </a:p>
          <a:p>
            <a:r>
              <a:rPr lang="en-US" dirty="0">
                <a:latin typeface="Montserrat Light" panose="00000400000000000000" pitchFamily="50" charset="0"/>
              </a:rPr>
              <a:t>(Intercept)      -0.001651  0.000755</a:t>
            </a:r>
          </a:p>
          <a:p>
            <a:r>
              <a:rPr lang="en-US" dirty="0">
                <a:latin typeface="Montserrat Light" panose="00000400000000000000" pitchFamily="50" charset="0"/>
              </a:rPr>
              <a:t>NTA_GENTRI_SCORE -0.000204  0.000435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Auxiliary parameter(s):</a:t>
            </a:r>
          </a:p>
          <a:p>
            <a:r>
              <a:rPr lang="en-US" dirty="0">
                <a:latin typeface="Montserrat Light" panose="00000400000000000000" pitchFamily="50" charset="0"/>
              </a:rPr>
              <a:t>      Median   MAD_SD  </a:t>
            </a:r>
          </a:p>
          <a:p>
            <a:r>
              <a:rPr lang="en-US" dirty="0">
                <a:latin typeface="Montserrat Light" panose="00000400000000000000" pitchFamily="50" charset="0"/>
              </a:rPr>
              <a:t>sigma 0.001646 0.000292</a:t>
            </a:r>
          </a:p>
          <a:p>
            <a:endParaRPr lang="en-US" dirty="0">
              <a:latin typeface="Montserrat Light" panose="00000400000000000000" pitchFamily="50" charset="0"/>
            </a:endParaRPr>
          </a:p>
          <a:p>
            <a:r>
              <a:rPr lang="en-US" dirty="0">
                <a:latin typeface="Montserrat Light" panose="00000400000000000000" pitchFamily="50" charset="0"/>
              </a:rPr>
              <a:t>------</a:t>
            </a:r>
          </a:p>
        </p:txBody>
      </p:sp>
    </p:spTree>
    <p:extLst>
      <p:ext uri="{BB962C8B-B14F-4D97-AF65-F5344CB8AC3E}">
        <p14:creationId xmlns:p14="http://schemas.microsoft.com/office/powerpoint/2010/main" val="9990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10">
            <a:extLst>
              <a:ext uri="{FF2B5EF4-FFF2-40B4-BE49-F238E27FC236}">
                <a16:creationId xmlns:a16="http://schemas.microsoft.com/office/drawing/2014/main" id="{91C4C44D-A44C-4BDC-AC1B-8569F3A8D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0" t="-131" r="26790" b="26105"/>
          <a:stretch/>
        </p:blipFill>
        <p:spPr>
          <a:xfrm>
            <a:off x="2453715" y="859261"/>
            <a:ext cx="4861485" cy="3083228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788BD658-ACC0-484E-B440-4E0A67748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41" t="18683" b="12305"/>
          <a:stretch/>
        </p:blipFill>
        <p:spPr>
          <a:xfrm>
            <a:off x="3018898" y="1847180"/>
            <a:ext cx="5094588" cy="2366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57A669-9E7A-43F6-BAC9-B402AA94C0A6}"/>
              </a:ext>
            </a:extLst>
          </p:cNvPr>
          <p:cNvSpPr txBox="1"/>
          <p:nvPr/>
        </p:nvSpPr>
        <p:spPr>
          <a:xfrm>
            <a:off x="3118748" y="1598752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Low-High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outliers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CC98DB-2286-403E-A04D-548D0DDD8F35}"/>
              </a:ext>
            </a:extLst>
          </p:cNvPr>
          <p:cNvSpPr txBox="1"/>
          <p:nvPr/>
        </p:nvSpPr>
        <p:spPr>
          <a:xfrm>
            <a:off x="5566192" y="1629143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High-High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Positive Correlation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A3F27B-CCC9-42CB-9DD0-519145865F9A}"/>
              </a:ext>
            </a:extLst>
          </p:cNvPr>
          <p:cNvSpPr txBox="1"/>
          <p:nvPr/>
        </p:nvSpPr>
        <p:spPr>
          <a:xfrm>
            <a:off x="5635487" y="4268839"/>
            <a:ext cx="2053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High-low</a:t>
            </a: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outliers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D2E02E-E77C-41AD-82C6-02CB1B1E39DD}"/>
              </a:ext>
            </a:extLst>
          </p:cNvPr>
          <p:cNvSpPr txBox="1"/>
          <p:nvPr/>
        </p:nvSpPr>
        <p:spPr>
          <a:xfrm>
            <a:off x="3057706" y="4268839"/>
            <a:ext cx="20538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panose="00000400000000000000" pitchFamily="50" charset="0"/>
              </a:rPr>
              <a:t>Low-low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Montserrat ExtraLight" panose="00000300000000000000" pitchFamily="50" charset="0"/>
            </a:endParaRPr>
          </a:p>
          <a:p>
            <a:pPr algn="ctr"/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Montserrat ExtraLight" panose="00000300000000000000" pitchFamily="50" charset="0"/>
              </a:rPr>
              <a:t>Positive correlation</a:t>
            </a:r>
          </a:p>
          <a:p>
            <a:pPr algn="ctr"/>
            <a:endParaRPr lang="en-US" sz="1000" dirty="0">
              <a:solidFill>
                <a:schemeClr val="bg2">
                  <a:lumMod val="25000"/>
                </a:schemeClr>
              </a:solidFill>
              <a:latin typeface="Montserrat ExtraLight" panose="00000300000000000000" pitchFamily="50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165CE1F-D356-4A9B-9B1C-E0209A49490B}"/>
              </a:ext>
            </a:extLst>
          </p:cNvPr>
          <p:cNvSpPr txBox="1"/>
          <p:nvPr/>
        </p:nvSpPr>
        <p:spPr>
          <a:xfrm>
            <a:off x="4227127" y="4681980"/>
            <a:ext cx="20538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2">
                    <a:lumMod val="25000"/>
                  </a:schemeClr>
                </a:solidFill>
                <a:latin typeface="Raleway" panose="020B0503030101060003" pitchFamily="34" charset="0"/>
              </a:rPr>
              <a:t>Felony</a:t>
            </a:r>
          </a:p>
        </p:txBody>
      </p:sp>
    </p:spTree>
    <p:extLst>
      <p:ext uri="{BB962C8B-B14F-4D97-AF65-F5344CB8AC3E}">
        <p14:creationId xmlns:p14="http://schemas.microsoft.com/office/powerpoint/2010/main" val="3231636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211</Words>
  <Application>Microsoft Office PowerPoint</Application>
  <PresentationFormat>Grand écran</PresentationFormat>
  <Paragraphs>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 ExtraLight</vt:lpstr>
      <vt:lpstr>Montserrat Light</vt:lpstr>
      <vt:lpstr>Montserrat Medium</vt:lpstr>
      <vt:lpstr>Raleway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Louisa Ong</dc:creator>
  <cp:lastModifiedBy>Louisa Ong</cp:lastModifiedBy>
  <cp:revision>8</cp:revision>
  <dcterms:created xsi:type="dcterms:W3CDTF">2020-12-03T11:53:59Z</dcterms:created>
  <dcterms:modified xsi:type="dcterms:W3CDTF">2020-12-07T01:56:01Z</dcterms:modified>
</cp:coreProperties>
</file>