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56" r:id="rId2"/>
    <p:sldId id="308" r:id="rId3"/>
    <p:sldId id="327" r:id="rId4"/>
    <p:sldId id="257" r:id="rId5"/>
    <p:sldId id="258" r:id="rId6"/>
    <p:sldId id="259" r:id="rId7"/>
    <p:sldId id="260" r:id="rId8"/>
    <p:sldId id="261" r:id="rId9"/>
    <p:sldId id="262" r:id="rId10"/>
    <p:sldId id="264" r:id="rId11"/>
    <p:sldId id="263" r:id="rId12"/>
    <p:sldId id="265" r:id="rId13"/>
    <p:sldId id="266" r:id="rId14"/>
    <p:sldId id="267" r:id="rId15"/>
    <p:sldId id="268"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959600" cy="93091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986" autoAdjust="0"/>
  </p:normalViewPr>
  <p:slideViewPr>
    <p:cSldViewPr>
      <p:cViewPr varScale="1">
        <p:scale>
          <a:sx n="87" d="100"/>
          <a:sy n="87" d="100"/>
        </p:scale>
        <p:origin x="-97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5827" cy="465455"/>
          </a:xfrm>
          <a:prstGeom prst="rect">
            <a:avLst/>
          </a:prstGeom>
        </p:spPr>
        <p:txBody>
          <a:bodyPr vert="horz" lIns="91440" tIns="45720" rIns="91440" bIns="45720" rtlCol="0"/>
          <a:lstStyle>
            <a:lvl1pPr algn="l">
              <a:defRPr sz="1200"/>
            </a:lvl1pPr>
          </a:lstStyle>
          <a:p>
            <a:endParaRPr lang="fil-PH"/>
          </a:p>
        </p:txBody>
      </p:sp>
      <p:sp>
        <p:nvSpPr>
          <p:cNvPr id="3" name="Date Placeholder 2"/>
          <p:cNvSpPr>
            <a:spLocks noGrp="1"/>
          </p:cNvSpPr>
          <p:nvPr>
            <p:ph type="dt" idx="1"/>
          </p:nvPr>
        </p:nvSpPr>
        <p:spPr>
          <a:xfrm>
            <a:off x="3942163" y="0"/>
            <a:ext cx="3015827" cy="465455"/>
          </a:xfrm>
          <a:prstGeom prst="rect">
            <a:avLst/>
          </a:prstGeom>
        </p:spPr>
        <p:txBody>
          <a:bodyPr vert="horz" lIns="91440" tIns="45720" rIns="91440" bIns="45720" rtlCol="0"/>
          <a:lstStyle>
            <a:lvl1pPr algn="r">
              <a:defRPr sz="1200"/>
            </a:lvl1pPr>
          </a:lstStyle>
          <a:p>
            <a:fld id="{7F4E2F5D-5C7D-44FC-A52D-46CC3AB61B08}" type="datetimeFigureOut">
              <a:rPr lang="fil-PH" smtClean="0"/>
              <a:pPr/>
              <a:t>7/29/2015</a:t>
            </a:fld>
            <a:endParaRPr lang="fil-PH"/>
          </a:p>
        </p:txBody>
      </p:sp>
      <p:sp>
        <p:nvSpPr>
          <p:cNvPr id="4" name="Slide Image Placeholder 3"/>
          <p:cNvSpPr>
            <a:spLocks noGrp="1" noRot="1" noChangeAspect="1"/>
          </p:cNvSpPr>
          <p:nvPr>
            <p:ph type="sldImg" idx="2"/>
          </p:nvPr>
        </p:nvSpPr>
        <p:spPr>
          <a:xfrm>
            <a:off x="1152525" y="698500"/>
            <a:ext cx="4654550" cy="3490913"/>
          </a:xfrm>
          <a:prstGeom prst="rect">
            <a:avLst/>
          </a:prstGeom>
          <a:noFill/>
          <a:ln w="12700">
            <a:solidFill>
              <a:prstClr val="black"/>
            </a:solidFill>
          </a:ln>
        </p:spPr>
        <p:txBody>
          <a:bodyPr vert="horz" lIns="91440" tIns="45720" rIns="91440" bIns="45720" rtlCol="0" anchor="ctr"/>
          <a:lstStyle/>
          <a:p>
            <a:endParaRPr lang="fil-PH"/>
          </a:p>
        </p:txBody>
      </p:sp>
      <p:sp>
        <p:nvSpPr>
          <p:cNvPr id="5" name="Notes Placeholder 4"/>
          <p:cNvSpPr>
            <a:spLocks noGrp="1"/>
          </p:cNvSpPr>
          <p:nvPr>
            <p:ph type="body" sz="quarter" idx="3"/>
          </p:nvPr>
        </p:nvSpPr>
        <p:spPr>
          <a:xfrm>
            <a:off x="695960" y="4421823"/>
            <a:ext cx="5567680" cy="418909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6" name="Footer Placeholder 5"/>
          <p:cNvSpPr>
            <a:spLocks noGrp="1"/>
          </p:cNvSpPr>
          <p:nvPr>
            <p:ph type="ftr" sz="quarter" idx="4"/>
          </p:nvPr>
        </p:nvSpPr>
        <p:spPr>
          <a:xfrm>
            <a:off x="0" y="8842030"/>
            <a:ext cx="3015827" cy="465455"/>
          </a:xfrm>
          <a:prstGeom prst="rect">
            <a:avLst/>
          </a:prstGeom>
        </p:spPr>
        <p:txBody>
          <a:bodyPr vert="horz" lIns="91440" tIns="45720" rIns="91440" bIns="45720" rtlCol="0" anchor="b"/>
          <a:lstStyle>
            <a:lvl1pPr algn="l">
              <a:defRPr sz="1200"/>
            </a:lvl1pPr>
          </a:lstStyle>
          <a:p>
            <a:endParaRPr lang="fil-PH"/>
          </a:p>
        </p:txBody>
      </p:sp>
      <p:sp>
        <p:nvSpPr>
          <p:cNvPr id="7" name="Slide Number Placeholder 6"/>
          <p:cNvSpPr>
            <a:spLocks noGrp="1"/>
          </p:cNvSpPr>
          <p:nvPr>
            <p:ph type="sldNum" sz="quarter" idx="5"/>
          </p:nvPr>
        </p:nvSpPr>
        <p:spPr>
          <a:xfrm>
            <a:off x="3942163" y="8842030"/>
            <a:ext cx="3015827" cy="465455"/>
          </a:xfrm>
          <a:prstGeom prst="rect">
            <a:avLst/>
          </a:prstGeom>
        </p:spPr>
        <p:txBody>
          <a:bodyPr vert="horz" lIns="91440" tIns="45720" rIns="91440" bIns="45720" rtlCol="0" anchor="b"/>
          <a:lstStyle>
            <a:lvl1pPr algn="r">
              <a:defRPr sz="1200"/>
            </a:lvl1pPr>
          </a:lstStyle>
          <a:p>
            <a:fld id="{0E9FCFE8-E7A3-4230-9C9D-806CFBDA1346}" type="slidenum">
              <a:rPr lang="fil-PH" smtClean="0"/>
              <a:pPr/>
              <a:t>‹#›</a:t>
            </a:fld>
            <a:endParaRPr lang="fil-PH"/>
          </a:p>
        </p:txBody>
      </p:sp>
    </p:spTree>
    <p:extLst>
      <p:ext uri="{BB962C8B-B14F-4D97-AF65-F5344CB8AC3E}">
        <p14:creationId xmlns="" xmlns:p14="http://schemas.microsoft.com/office/powerpoint/2010/main" val="77380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il-PH"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CE8F4A-00B7-4A31-8BD9-9BDDB31A5BEB}" type="slidenum">
              <a:rPr lang="fil-PH" smtClean="0"/>
              <a:pPr fontAlgn="base">
                <a:spcBef>
                  <a:spcPct val="0"/>
                </a:spcBef>
                <a:spcAft>
                  <a:spcPct val="0"/>
                </a:spcAft>
                <a:defRPr/>
              </a:pPr>
              <a:t>4</a:t>
            </a:fld>
            <a:endParaRPr lang="fil-PH"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0BA4B3-58BC-4B19-B482-AA419B14EAF9}" type="datetime1">
              <a:rPr lang="fil-PH" smtClean="0"/>
              <a:pPr/>
              <a:t>7/29/2015</a:t>
            </a:fld>
            <a:endParaRPr lang="fil-PH"/>
          </a:p>
        </p:txBody>
      </p:sp>
      <p:sp>
        <p:nvSpPr>
          <p:cNvPr id="19" name="Footer Placeholder 18"/>
          <p:cNvSpPr>
            <a:spLocks noGrp="1"/>
          </p:cNvSpPr>
          <p:nvPr>
            <p:ph type="ftr" sz="quarter" idx="11"/>
          </p:nvPr>
        </p:nvSpPr>
        <p:spPr/>
        <p:txBody>
          <a:bodyPr/>
          <a:lstStyle/>
          <a:p>
            <a:endParaRPr lang="fil-PH"/>
          </a:p>
        </p:txBody>
      </p:sp>
      <p:sp>
        <p:nvSpPr>
          <p:cNvPr id="27" name="Slide Number Placeholder 26"/>
          <p:cNvSpPr>
            <a:spLocks noGrp="1"/>
          </p:cNvSpPr>
          <p:nvPr>
            <p:ph type="sldNum" sz="quarter" idx="12"/>
          </p:nvPr>
        </p:nvSpPr>
        <p:spPr/>
        <p:txBody>
          <a:bodyPr/>
          <a:lstStyle/>
          <a:p>
            <a:fld id="{CCE5D8B2-BCF9-490B-B399-C5CB4A1B145B}" type="slidenum">
              <a:rPr lang="fil-PH" smtClean="0"/>
              <a:pPr/>
              <a:t>‹#›</a:t>
            </a:fld>
            <a:endParaRPr lang="fil-PH"/>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73E145-5340-4C7D-B896-0796F1BEF4FF}" type="datetime1">
              <a:rPr lang="fil-PH" smtClean="0"/>
              <a:pPr/>
              <a:t>7/29/2015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501945-378B-497B-A4D3-E19B43F93E6F}" type="datetime1">
              <a:rPr lang="fil-PH" smtClean="0"/>
              <a:pPr/>
              <a:t>7/29/2015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fil-PH"/>
          </a:p>
        </p:txBody>
      </p:sp>
      <p:sp>
        <p:nvSpPr>
          <p:cNvPr id="3" name="Text Placeholder 2"/>
          <p:cNvSpPr>
            <a:spLocks noGrp="1"/>
          </p:cNvSpPr>
          <p:nvPr>
            <p:ph type="body" sz="half" idx="1"/>
          </p:nvPr>
        </p:nvSpPr>
        <p:spPr>
          <a:xfrm>
            <a:off x="6858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4" name="Content Placeholder 3"/>
          <p:cNvSpPr>
            <a:spLocks noGrp="1"/>
          </p:cNvSpPr>
          <p:nvPr>
            <p:ph sz="half" idx="2"/>
          </p:nvPr>
        </p:nvSpPr>
        <p:spPr>
          <a:xfrm>
            <a:off x="46101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l-PH"/>
          </a:p>
        </p:txBody>
      </p:sp>
      <p:sp>
        <p:nvSpPr>
          <p:cNvPr id="5" name="Date Placeholder 4"/>
          <p:cNvSpPr>
            <a:spLocks noGrp="1"/>
          </p:cNvSpPr>
          <p:nvPr>
            <p:ph type="dt" sz="half" idx="10"/>
          </p:nvPr>
        </p:nvSpPr>
        <p:spPr>
          <a:xfrm>
            <a:off x="1371600" y="6248400"/>
            <a:ext cx="1905000" cy="457200"/>
          </a:xfrm>
        </p:spPr>
        <p:txBody>
          <a:bodyPr/>
          <a:lstStyle>
            <a:lvl1pPr>
              <a:defRPr/>
            </a:lvl1pPr>
          </a:lstStyle>
          <a:p>
            <a:pPr>
              <a:defRPr/>
            </a:pPr>
            <a:fld id="{66587EFD-CF44-4DA2-8743-ED526A3DCEF4}" type="datetime1">
              <a:rPr lang="fil-PH" smtClean="0"/>
              <a:pPr>
                <a:defRPr/>
              </a:pPr>
              <a:t>7/29/2015</a:t>
            </a:fld>
            <a:endParaRPr lang="en-US"/>
          </a:p>
        </p:txBody>
      </p:sp>
      <p:sp>
        <p:nvSpPr>
          <p:cNvPr id="6" name="Footer Placeholder 5"/>
          <p:cNvSpPr>
            <a:spLocks noGrp="1"/>
          </p:cNvSpPr>
          <p:nvPr>
            <p:ph type="ftr" sz="quarter" idx="11"/>
          </p:nvPr>
        </p:nvSpPr>
        <p:spPr>
          <a:xfrm>
            <a:off x="3556000" y="6400800"/>
            <a:ext cx="2895600" cy="3048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534400" y="6477000"/>
            <a:ext cx="533400" cy="304800"/>
          </a:xfrm>
        </p:spPr>
        <p:txBody>
          <a:bodyPr/>
          <a:lstStyle>
            <a:lvl1pPr>
              <a:defRPr/>
            </a:lvl1pPr>
          </a:lstStyle>
          <a:p>
            <a:pPr>
              <a:defRPr/>
            </a:pPr>
            <a:fld id="{85973161-5C07-4125-9EFD-41D4AFF79F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539B71-BC14-45DF-A2E5-266766AB37C4}" type="datetime1">
              <a:rPr lang="fil-PH" smtClean="0"/>
              <a:pPr/>
              <a:t>7/29/2015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2DC86D-7DA1-4BDB-ADE9-9E9DCC17DB42}" type="datetime1">
              <a:rPr lang="fil-PH" smtClean="0"/>
              <a:pPr/>
              <a:t>7/29/2015</a:t>
            </a:fld>
            <a:endParaRPr lang="fil-PH"/>
          </a:p>
        </p:txBody>
      </p:sp>
      <p:sp>
        <p:nvSpPr>
          <p:cNvPr id="5" name="Footer Placeholder 4"/>
          <p:cNvSpPr>
            <a:spLocks noGrp="1"/>
          </p:cNvSpPr>
          <p:nvPr>
            <p:ph type="ftr" sz="quarter" idx="11"/>
          </p:nvPr>
        </p:nvSpPr>
        <p:spPr/>
        <p:txBody>
          <a:bodyPr/>
          <a:lstStyle/>
          <a:p>
            <a:endParaRPr lang="fil-PH"/>
          </a:p>
        </p:txBody>
      </p:sp>
      <p:sp>
        <p:nvSpPr>
          <p:cNvPr id="6" name="Slide Number Placeholder 5"/>
          <p:cNvSpPr>
            <a:spLocks noGrp="1"/>
          </p:cNvSpPr>
          <p:nvPr>
            <p:ph type="sldNum" sz="quarter" idx="12"/>
          </p:nvPr>
        </p:nvSpPr>
        <p:spPr/>
        <p:txBody>
          <a:bodyPr/>
          <a:lstStyle/>
          <a:p>
            <a:fld id="{CCE5D8B2-BCF9-490B-B399-C5CB4A1B145B}" type="slidenum">
              <a:rPr lang="fil-PH" smtClean="0"/>
              <a:pPr/>
              <a:t>‹#›</a:t>
            </a:fld>
            <a:endParaRPr lang="fil-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F42E7C-600F-4540-A2A0-0FFAD783B6B7}" type="datetime1">
              <a:rPr lang="fil-PH" smtClean="0"/>
              <a:pPr/>
              <a:t>7/29/2015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6D10B8-90F5-4871-96BA-32ED3469A772}" type="datetime1">
              <a:rPr lang="fil-PH" smtClean="0"/>
              <a:pPr/>
              <a:t>7/29/2015</a:t>
            </a:fld>
            <a:endParaRPr lang="fil-PH"/>
          </a:p>
        </p:txBody>
      </p:sp>
      <p:sp>
        <p:nvSpPr>
          <p:cNvPr id="8" name="Footer Placeholder 7"/>
          <p:cNvSpPr>
            <a:spLocks noGrp="1"/>
          </p:cNvSpPr>
          <p:nvPr>
            <p:ph type="ftr" sz="quarter" idx="11"/>
          </p:nvPr>
        </p:nvSpPr>
        <p:spPr/>
        <p:txBody>
          <a:bodyPr/>
          <a:lstStyle/>
          <a:p>
            <a:endParaRPr lang="fil-PH"/>
          </a:p>
        </p:txBody>
      </p:sp>
      <p:sp>
        <p:nvSpPr>
          <p:cNvPr id="9" name="Slide Number Placeholder 8"/>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06BDC3-124D-44B8-82F0-7D04A9058B28}" type="datetime1">
              <a:rPr lang="fil-PH" smtClean="0"/>
              <a:pPr/>
              <a:t>7/29/2015</a:t>
            </a:fld>
            <a:endParaRPr lang="fil-PH"/>
          </a:p>
        </p:txBody>
      </p:sp>
      <p:sp>
        <p:nvSpPr>
          <p:cNvPr id="4" name="Footer Placeholder 3"/>
          <p:cNvSpPr>
            <a:spLocks noGrp="1"/>
          </p:cNvSpPr>
          <p:nvPr>
            <p:ph type="ftr" sz="quarter" idx="11"/>
          </p:nvPr>
        </p:nvSpPr>
        <p:spPr/>
        <p:txBody>
          <a:bodyPr/>
          <a:lstStyle/>
          <a:p>
            <a:endParaRPr lang="fil-PH"/>
          </a:p>
        </p:txBody>
      </p:sp>
      <p:sp>
        <p:nvSpPr>
          <p:cNvPr id="5" name="Slide Number Placeholder 4"/>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BA1B1-96EA-4CDA-B756-E078B0AD158C}" type="datetime1">
              <a:rPr lang="fil-PH" smtClean="0"/>
              <a:pPr/>
              <a:t>7/29/2015</a:t>
            </a:fld>
            <a:endParaRPr lang="fil-PH"/>
          </a:p>
        </p:txBody>
      </p:sp>
      <p:sp>
        <p:nvSpPr>
          <p:cNvPr id="3" name="Footer Placeholder 2"/>
          <p:cNvSpPr>
            <a:spLocks noGrp="1"/>
          </p:cNvSpPr>
          <p:nvPr>
            <p:ph type="ftr" sz="quarter" idx="11"/>
          </p:nvPr>
        </p:nvSpPr>
        <p:spPr/>
        <p:txBody>
          <a:bodyPr/>
          <a:lstStyle/>
          <a:p>
            <a:endParaRPr lang="fil-PH"/>
          </a:p>
        </p:txBody>
      </p:sp>
      <p:sp>
        <p:nvSpPr>
          <p:cNvPr id="4" name="Slide Number Placeholder 3"/>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A8FD01-3220-4B49-8C17-E3895A084FD6}" type="datetime1">
              <a:rPr lang="fil-PH" smtClean="0"/>
              <a:pPr/>
              <a:t>7/29/2015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p:txBody>
          <a:bodyPr/>
          <a:lstStyle/>
          <a:p>
            <a:fld id="{CCE5D8B2-BCF9-490B-B399-C5CB4A1B145B}" type="slidenum">
              <a:rPr lang="fil-PH" smtClean="0"/>
              <a:pPr/>
              <a:t>‹#›</a:t>
            </a:fld>
            <a:endParaRPr lang="fil-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FB84F5-2C9D-47E8-8315-15DD9147E259}" type="datetime1">
              <a:rPr lang="fil-PH" smtClean="0"/>
              <a:pPr/>
              <a:t>7/29/2015</a:t>
            </a:fld>
            <a:endParaRPr lang="fil-PH"/>
          </a:p>
        </p:txBody>
      </p:sp>
      <p:sp>
        <p:nvSpPr>
          <p:cNvPr id="6" name="Footer Placeholder 5"/>
          <p:cNvSpPr>
            <a:spLocks noGrp="1"/>
          </p:cNvSpPr>
          <p:nvPr>
            <p:ph type="ftr" sz="quarter" idx="11"/>
          </p:nvPr>
        </p:nvSpPr>
        <p:spPr/>
        <p:txBody>
          <a:bodyPr/>
          <a:lstStyle/>
          <a:p>
            <a:endParaRPr lang="fil-PH"/>
          </a:p>
        </p:txBody>
      </p:sp>
      <p:sp>
        <p:nvSpPr>
          <p:cNvPr id="7" name="Slide Number Placeholder 6"/>
          <p:cNvSpPr>
            <a:spLocks noGrp="1"/>
          </p:cNvSpPr>
          <p:nvPr>
            <p:ph type="sldNum" sz="quarter" idx="12"/>
          </p:nvPr>
        </p:nvSpPr>
        <p:spPr>
          <a:xfrm>
            <a:off x="8077200" y="6356350"/>
            <a:ext cx="609600" cy="365125"/>
          </a:xfrm>
        </p:spPr>
        <p:txBody>
          <a:bodyPr/>
          <a:lstStyle/>
          <a:p>
            <a:fld id="{CCE5D8B2-BCF9-490B-B399-C5CB4A1B145B}" type="slidenum">
              <a:rPr lang="fil-PH" smtClean="0"/>
              <a:pPr/>
              <a:t>‹#›</a:t>
            </a:fld>
            <a:endParaRPr lang="fil-PH"/>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A2BD3E-5B33-4822-8E7B-7C3C5BA64DD5}" type="datetime1">
              <a:rPr lang="fil-PH" smtClean="0"/>
              <a:pPr/>
              <a:t>7/29/2015</a:t>
            </a:fld>
            <a:endParaRPr lang="fil-PH"/>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il-PH"/>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CE5D8B2-BCF9-490B-B399-C5CB4A1B145B}" type="slidenum">
              <a:rPr lang="fil-PH" smtClean="0"/>
              <a:pPr/>
              <a:t>‹#›</a:t>
            </a:fld>
            <a:endParaRPr lang="fil-PH"/>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610600" cy="1828800"/>
          </a:xfrm>
        </p:spPr>
        <p:txBody>
          <a:bodyPr>
            <a:normAutofit fontScale="90000"/>
          </a:bodyPr>
          <a:lstStyle/>
          <a:p>
            <a:pPr algn="l"/>
            <a:r>
              <a:rPr lang="fil-PH" dirty="0" smtClean="0"/>
              <a:t>2015 National Conference on the Administration of the NCAE, PEPT and TEPT-PST</a:t>
            </a:r>
            <a:endParaRPr lang="fil-PH" dirty="0"/>
          </a:p>
        </p:txBody>
      </p:sp>
      <p:sp>
        <p:nvSpPr>
          <p:cNvPr id="4" name="TextBox 3"/>
          <p:cNvSpPr txBox="1"/>
          <p:nvPr/>
        </p:nvSpPr>
        <p:spPr>
          <a:xfrm>
            <a:off x="2667000" y="4038600"/>
            <a:ext cx="3446264" cy="646331"/>
          </a:xfrm>
          <a:prstGeom prst="rect">
            <a:avLst/>
          </a:prstGeom>
          <a:noFill/>
        </p:spPr>
        <p:txBody>
          <a:bodyPr wrap="none" rtlCol="0">
            <a:spAutoFit/>
          </a:bodyPr>
          <a:lstStyle/>
          <a:p>
            <a:r>
              <a:rPr lang="fil-PH" b="1" dirty="0" smtClean="0">
                <a:effectLst>
                  <a:outerShdw blurRad="38100" dist="38100" dir="2700000" algn="tl">
                    <a:srgbClr val="000000">
                      <a:alpha val="43137"/>
                    </a:srgbClr>
                  </a:outerShdw>
                </a:effectLst>
                <a:latin typeface="Aharoni" pitchFamily="2" charset="-79"/>
                <a:cs typeface="Aharoni" pitchFamily="2" charset="-79"/>
              </a:rPr>
              <a:t>Dr. NELIA V. BENITO, CESO IV</a:t>
            </a:r>
          </a:p>
          <a:p>
            <a:r>
              <a:rPr lang="fil-PH" b="1" dirty="0" smtClean="0">
                <a:effectLst>
                  <a:outerShdw blurRad="38100" dist="38100" dir="2700000" algn="tl">
                    <a:srgbClr val="000000">
                      <a:alpha val="43137"/>
                    </a:srgbClr>
                  </a:outerShdw>
                </a:effectLst>
                <a:latin typeface="Aharoni" pitchFamily="2" charset="-79"/>
                <a:cs typeface="Aharoni" pitchFamily="2" charset="-79"/>
              </a:rPr>
              <a:t>Director III</a:t>
            </a:r>
            <a:endParaRPr lang="fil-PH" b="1" dirty="0">
              <a:effectLst>
                <a:outerShdw blurRad="38100" dist="38100" dir="2700000" algn="tl">
                  <a:srgbClr val="000000">
                    <a:alpha val="43137"/>
                  </a:srgbClr>
                </a:outerShdw>
              </a:effectLst>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04238" cy="6324600"/>
          </a:xfrm>
        </p:spPr>
        <p:txBody>
          <a:bodyPr rtlCol="0">
            <a:normAutofit fontScale="70000" lnSpcReduction="20000"/>
          </a:bodyPr>
          <a:lstStyle/>
          <a:p>
            <a:pPr marL="438912" indent="-320040">
              <a:spcBef>
                <a:spcPts val="0"/>
              </a:spcBef>
              <a:buNone/>
              <a:defRPr/>
            </a:pPr>
            <a:r>
              <a:rPr lang="en-PH" sz="3200" b="1" dirty="0" smtClean="0"/>
              <a:t>2015 NCAE - Occupational Interest Inventory for Students in Secondary Schools (OIISSS)</a:t>
            </a:r>
          </a:p>
          <a:p>
            <a:pPr marL="438912" indent="-320040">
              <a:spcBef>
                <a:spcPts val="0"/>
              </a:spcBef>
              <a:buNone/>
              <a:defRPr/>
            </a:pPr>
            <a:endParaRPr lang="en-PH" sz="3200" b="1" dirty="0" smtClean="0"/>
          </a:p>
          <a:p>
            <a:pPr marL="438912" indent="-320040">
              <a:spcBef>
                <a:spcPts val="0"/>
              </a:spcBef>
              <a:buNone/>
              <a:defRPr/>
            </a:pPr>
            <a:r>
              <a:rPr lang="en-PH" sz="3200" b="1" dirty="0" smtClean="0"/>
              <a:t>Clusters of Occupational Fields*</a:t>
            </a:r>
            <a:endParaRPr lang="en-PH" sz="3200" b="1" i="1" dirty="0" smtClean="0">
              <a:solidFill>
                <a:srgbClr val="FF0000"/>
              </a:solidFill>
            </a:endParaRPr>
          </a:p>
          <a:p>
            <a:pPr marL="438912" indent="-320040">
              <a:spcBef>
                <a:spcPts val="0"/>
              </a:spcBef>
              <a:buNone/>
              <a:defRPr/>
            </a:pPr>
            <a:endParaRPr lang="en-PH" sz="2800" dirty="0" smtClean="0"/>
          </a:p>
          <a:p>
            <a:pPr marL="1539875" indent="-625475">
              <a:spcBef>
                <a:spcPts val="0"/>
              </a:spcBef>
              <a:buFont typeface="+mj-lt"/>
              <a:buAutoNum type="alphaUcPeriod"/>
              <a:defRPr/>
            </a:pPr>
            <a:r>
              <a:rPr lang="en-PH" sz="2800" dirty="0" smtClean="0"/>
              <a:t>Science</a:t>
            </a:r>
          </a:p>
          <a:p>
            <a:pPr marL="1539875" indent="-625475">
              <a:spcBef>
                <a:spcPts val="0"/>
              </a:spcBef>
              <a:buFont typeface="+mj-lt"/>
              <a:buAutoNum type="alphaUcPeriod"/>
              <a:defRPr/>
            </a:pPr>
            <a:r>
              <a:rPr lang="en-PH" sz="2800" dirty="0" smtClean="0"/>
              <a:t>Natural Sciences</a:t>
            </a:r>
          </a:p>
          <a:p>
            <a:pPr marL="1539875" indent="-625475">
              <a:spcBef>
                <a:spcPts val="0"/>
              </a:spcBef>
              <a:buFont typeface="+mj-lt"/>
              <a:buAutoNum type="alphaUcPeriod"/>
              <a:defRPr/>
            </a:pPr>
            <a:r>
              <a:rPr lang="en-PH" sz="2800" dirty="0" smtClean="0"/>
              <a:t>Aquaculture and Agriculture/Forestry</a:t>
            </a:r>
          </a:p>
          <a:p>
            <a:pPr marL="1539875" indent="-625475">
              <a:spcBef>
                <a:spcPts val="0"/>
              </a:spcBef>
              <a:buFont typeface="+mj-lt"/>
              <a:buAutoNum type="alphaUcPeriod"/>
              <a:defRPr/>
            </a:pPr>
            <a:r>
              <a:rPr lang="en-PH" sz="2800" dirty="0" smtClean="0"/>
              <a:t>Engineering </a:t>
            </a:r>
          </a:p>
          <a:p>
            <a:pPr marL="1539875" indent="-625475">
              <a:spcBef>
                <a:spcPts val="0"/>
              </a:spcBef>
              <a:buFont typeface="+mj-lt"/>
              <a:buAutoNum type="alphaUcPeriod"/>
              <a:defRPr/>
            </a:pPr>
            <a:r>
              <a:rPr lang="en-PH" sz="2800" dirty="0" smtClean="0"/>
              <a:t>Business and Finance / Commerce</a:t>
            </a:r>
          </a:p>
          <a:p>
            <a:pPr marL="1539875" indent="-625475">
              <a:spcBef>
                <a:spcPts val="0"/>
              </a:spcBef>
              <a:buFont typeface="+mj-lt"/>
              <a:buAutoNum type="alphaUcPeriod"/>
              <a:defRPr/>
            </a:pPr>
            <a:r>
              <a:rPr lang="en-PH" sz="2800" dirty="0" smtClean="0"/>
              <a:t>Professional Services</a:t>
            </a:r>
          </a:p>
          <a:p>
            <a:pPr marL="1539875" indent="-625475">
              <a:spcBef>
                <a:spcPts val="0"/>
              </a:spcBef>
              <a:buFont typeface="+mj-lt"/>
              <a:buAutoNum type="alphaUcPeriod"/>
              <a:defRPr/>
            </a:pPr>
            <a:r>
              <a:rPr lang="en-PH" sz="2800" dirty="0" smtClean="0"/>
              <a:t>Personal Services</a:t>
            </a:r>
          </a:p>
          <a:p>
            <a:pPr marL="1539875" indent="-625475">
              <a:spcBef>
                <a:spcPts val="0"/>
              </a:spcBef>
              <a:buFont typeface="+mj-lt"/>
              <a:buAutoNum type="alphaUcPeriod"/>
              <a:defRPr/>
            </a:pPr>
            <a:r>
              <a:rPr lang="en-PH" sz="2800" dirty="0" smtClean="0"/>
              <a:t>Computers and Technology</a:t>
            </a:r>
          </a:p>
          <a:p>
            <a:pPr marL="1539875" indent="-625475">
              <a:spcBef>
                <a:spcPts val="0"/>
              </a:spcBef>
              <a:buFont typeface="+mj-lt"/>
              <a:buAutoNum type="alphaUcPeriod"/>
              <a:defRPr/>
            </a:pPr>
            <a:r>
              <a:rPr lang="en-PH" sz="2800" dirty="0" smtClean="0"/>
              <a:t>Media and Communication</a:t>
            </a:r>
          </a:p>
          <a:p>
            <a:pPr marL="1539875" indent="-625475">
              <a:spcBef>
                <a:spcPts val="0"/>
              </a:spcBef>
              <a:buFont typeface="+mj-lt"/>
              <a:buAutoNum type="alphaUcPeriod"/>
              <a:defRPr/>
            </a:pPr>
            <a:r>
              <a:rPr lang="en-PH" sz="2800" dirty="0" smtClean="0"/>
              <a:t>Community Services</a:t>
            </a:r>
          </a:p>
          <a:p>
            <a:pPr marL="1539875" indent="-625475">
              <a:spcBef>
                <a:spcPts val="0"/>
              </a:spcBef>
              <a:buFont typeface="+mj-lt"/>
              <a:buAutoNum type="alphaUcPeriod"/>
              <a:defRPr/>
            </a:pPr>
            <a:r>
              <a:rPr lang="en-PH" sz="2800" dirty="0" smtClean="0"/>
              <a:t>Architecture and Construction</a:t>
            </a:r>
          </a:p>
          <a:p>
            <a:pPr marL="1539875" indent="-625475">
              <a:spcBef>
                <a:spcPts val="0"/>
              </a:spcBef>
              <a:buFont typeface="+mj-lt"/>
              <a:buAutoNum type="alphaUcPeriod"/>
              <a:defRPr/>
            </a:pPr>
            <a:r>
              <a:rPr lang="en-PH" sz="2800" dirty="0" smtClean="0"/>
              <a:t>The Arts</a:t>
            </a:r>
          </a:p>
          <a:p>
            <a:pPr marL="1539875" indent="-625475">
              <a:spcBef>
                <a:spcPts val="0"/>
              </a:spcBef>
              <a:buFont typeface="+mj-lt"/>
              <a:buAutoNum type="alphaUcPeriod"/>
              <a:defRPr/>
            </a:pPr>
            <a:r>
              <a:rPr lang="en-PH" sz="2800" dirty="0" smtClean="0"/>
              <a:t>Fashion: Garments, Hairstyle/Cosmetics/</a:t>
            </a:r>
            <a:r>
              <a:rPr lang="en-PH" sz="2800" dirty="0" err="1" smtClean="0"/>
              <a:t>Parlor</a:t>
            </a:r>
            <a:r>
              <a:rPr lang="en-PH" sz="2800" dirty="0" smtClean="0"/>
              <a:t> Services, </a:t>
            </a:r>
            <a:r>
              <a:rPr lang="en-PH" sz="2800" dirty="0" err="1" smtClean="0"/>
              <a:t>Jewelry</a:t>
            </a:r>
            <a:r>
              <a:rPr lang="en-PH" sz="2800" dirty="0" smtClean="0"/>
              <a:t> and Accessories</a:t>
            </a:r>
          </a:p>
          <a:p>
            <a:pPr marL="1539875" indent="-625475">
              <a:spcBef>
                <a:spcPts val="0"/>
              </a:spcBef>
              <a:buFont typeface="+mj-lt"/>
              <a:buAutoNum type="alphaUcPeriod"/>
              <a:defRPr/>
            </a:pPr>
            <a:r>
              <a:rPr lang="en-PH" sz="2800" dirty="0" smtClean="0"/>
              <a:t>Military and Law Enforcement</a:t>
            </a:r>
          </a:p>
          <a:p>
            <a:pPr marL="1539875" indent="-625475">
              <a:spcBef>
                <a:spcPts val="0"/>
              </a:spcBef>
              <a:buFont typeface="+mj-lt"/>
              <a:buAutoNum type="alphaUcPeriod"/>
              <a:defRPr/>
            </a:pPr>
            <a:r>
              <a:rPr lang="en-PH" sz="2800" dirty="0" smtClean="0"/>
              <a:t>Spiritual Vocation</a:t>
            </a:r>
          </a:p>
          <a:p>
            <a:pPr marL="1539875" indent="-625475">
              <a:spcBef>
                <a:spcPts val="0"/>
              </a:spcBef>
              <a:buNone/>
              <a:defRPr/>
            </a:pPr>
            <a:endParaRPr lang="en-PH" sz="2800" dirty="0" smtClean="0"/>
          </a:p>
          <a:p>
            <a:pPr marL="228600" indent="-228600">
              <a:spcBef>
                <a:spcPts val="0"/>
              </a:spcBef>
              <a:buNone/>
              <a:defRPr/>
            </a:pPr>
            <a:r>
              <a:rPr lang="en-PH" sz="2000" i="1" dirty="0" smtClean="0"/>
              <a:t>*   As per consultation with Dr. </a:t>
            </a:r>
            <a:r>
              <a:rPr lang="en-PH" sz="2000" i="1" dirty="0" err="1" smtClean="0"/>
              <a:t>Annadaisy</a:t>
            </a:r>
            <a:r>
              <a:rPr lang="en-PH" sz="2000" i="1" dirty="0" smtClean="0"/>
              <a:t> J. Carlota, Consultant, Department of Psychology, UP </a:t>
            </a:r>
            <a:r>
              <a:rPr lang="en-PH" sz="2000" i="1" dirty="0" err="1" smtClean="0"/>
              <a:t>Diliman</a:t>
            </a:r>
            <a:r>
              <a:rPr lang="en-PH" sz="2000" i="1" dirty="0" smtClean="0"/>
              <a:t> (2014)</a:t>
            </a:r>
            <a:endParaRPr lang="en-PH" sz="2800" dirty="0" smtClean="0"/>
          </a:p>
          <a:p>
            <a:pPr marL="1025525" indent="582613">
              <a:spcBef>
                <a:spcPts val="0"/>
              </a:spcBef>
              <a:buFont typeface="+mj-lt"/>
              <a:buAutoNum type="alphaUcPeriod"/>
              <a:defRPr/>
            </a:pPr>
            <a:endParaRPr lang="en-PH" sz="2800" dirty="0" smtClean="0"/>
          </a:p>
          <a:p>
            <a:pPr marL="1025525" indent="582613">
              <a:spcBef>
                <a:spcPts val="0"/>
              </a:spcBef>
              <a:buFont typeface="+mj-lt"/>
              <a:buAutoNum type="alphaUcPeriod"/>
              <a:defRPr/>
            </a:pPr>
            <a:endParaRPr lang="en-PH" sz="2800" dirty="0"/>
          </a:p>
        </p:txBody>
      </p:sp>
      <p:sp>
        <p:nvSpPr>
          <p:cNvPr id="5"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E460D6D0-F47C-437C-B013-175E3C2286F5}" type="slidenum">
              <a:rPr lang="en-US" sz="1200" b="1">
                <a:solidFill>
                  <a:schemeClr val="accent3">
                    <a:lumMod val="75000"/>
                  </a:schemeClr>
                </a:solidFill>
                <a:latin typeface="+mn-lt"/>
                <a:cs typeface="+mn-cs"/>
              </a:rPr>
              <a:pPr fontAlgn="auto">
                <a:spcBef>
                  <a:spcPts val="0"/>
                </a:spcBef>
                <a:spcAft>
                  <a:spcPts val="0"/>
                </a:spcAft>
                <a:defRPr/>
              </a:pPr>
              <a:t>10</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18435"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800" b="1">
                <a:solidFill>
                  <a:schemeClr val="bg1"/>
                </a:solidFill>
                <a:latin typeface="Calibri" pitchFamily="34" charset="0"/>
              </a:rPr>
              <a:t>7.  </a:t>
            </a:r>
            <a:r>
              <a:rPr lang="en-US" sz="2400" b="1">
                <a:solidFill>
                  <a:schemeClr val="bg1"/>
                </a:solidFill>
                <a:latin typeface="Calibri" pitchFamily="34" charset="0"/>
              </a:rPr>
              <a:t>What are the domains measured in the NCAE?</a:t>
            </a:r>
            <a:endParaRPr lang="en-PH" sz="2400">
              <a:solidFill>
                <a:schemeClr val="bg1"/>
              </a:solidFill>
              <a:latin typeface="Calibri" pitchFamily="34" charset="0"/>
            </a:endParaRPr>
          </a:p>
        </p:txBody>
      </p:sp>
      <p:sp>
        <p:nvSpPr>
          <p:cNvPr id="3079" name="Rectangle 6"/>
          <p:cNvSpPr>
            <a:spLocks noChangeArrowheads="1"/>
          </p:cNvSpPr>
          <p:nvPr/>
        </p:nvSpPr>
        <p:spPr bwMode="auto">
          <a:xfrm>
            <a:off x="304800" y="1221913"/>
            <a:ext cx="8534400" cy="5016758"/>
          </a:xfrm>
          <a:prstGeom prst="rect">
            <a:avLst/>
          </a:prstGeom>
          <a:noFill/>
          <a:ln w="9525">
            <a:noFill/>
            <a:miter lim="800000"/>
            <a:headEnd/>
            <a:tailEnd/>
          </a:ln>
        </p:spPr>
        <p:txBody>
          <a:bodyPr wrap="square" anchor="ctr">
            <a:spAutoFit/>
          </a:bodyPr>
          <a:lstStyle/>
          <a:p>
            <a:pPr fontAlgn="auto">
              <a:spcBef>
                <a:spcPts val="0"/>
              </a:spcBef>
              <a:spcAft>
                <a:spcPts val="0"/>
              </a:spcAft>
              <a:defRPr/>
            </a:pPr>
            <a:r>
              <a:rPr lang="en-US" sz="1400" b="1" dirty="0">
                <a:latin typeface="+mn-lt"/>
                <a:cs typeface="+mn-cs"/>
              </a:rPr>
              <a:t>A</a:t>
            </a:r>
            <a:r>
              <a:rPr lang="en-US" sz="1600" b="1" dirty="0">
                <a:latin typeface="+mn-lt"/>
                <a:cs typeface="+mn-cs"/>
              </a:rPr>
              <a:t>.  General Scholastic Aptitude (GSA</a:t>
            </a:r>
            <a:r>
              <a:rPr lang="en-US" sz="1600" b="1" dirty="0" smtClean="0">
                <a:latin typeface="+mn-lt"/>
                <a:cs typeface="+mn-cs"/>
              </a:rPr>
              <a:t>) – 155 items </a:t>
            </a:r>
            <a:endParaRPr lang="en-PH" sz="1600" b="1" dirty="0">
              <a:latin typeface="+mn-lt"/>
              <a:cs typeface="+mn-cs"/>
            </a:endParaRPr>
          </a:p>
          <a:p>
            <a:pPr marL="630238" lvl="1" indent="220663" fontAlgn="auto">
              <a:spcBef>
                <a:spcPts val="0"/>
              </a:spcBef>
              <a:spcAft>
                <a:spcPts val="0"/>
              </a:spcAft>
              <a:buFont typeface="Wingdings" pitchFamily="2" charset="2"/>
              <a:buChar char="§"/>
              <a:tabLst>
                <a:tab pos="741363" algn="l"/>
              </a:tabLst>
              <a:defRPr/>
            </a:pPr>
            <a:r>
              <a:rPr lang="en-US" sz="1600" dirty="0">
                <a:latin typeface="+mn-lt"/>
                <a:cs typeface="+mn-cs"/>
              </a:rPr>
              <a:t>Scientific Ability (SA) </a:t>
            </a:r>
            <a:r>
              <a:rPr lang="en-US" sz="1600" dirty="0" smtClean="0">
                <a:latin typeface="+mn-lt"/>
                <a:cs typeface="+mn-cs"/>
              </a:rPr>
              <a:t>------------------------------------------------40 </a:t>
            </a:r>
            <a:r>
              <a:rPr lang="en-US" sz="1600" dirty="0">
                <a:latin typeface="+mn-lt"/>
                <a:cs typeface="+mn-cs"/>
              </a:rPr>
              <a:t>items</a:t>
            </a:r>
            <a:endParaRPr lang="en-PH" sz="1600" dirty="0">
              <a:latin typeface="+mn-lt"/>
              <a:cs typeface="+mn-cs"/>
            </a:endParaRPr>
          </a:p>
          <a:p>
            <a:pPr marL="630238" lvl="1" indent="220663" fontAlgn="auto">
              <a:spcBef>
                <a:spcPts val="0"/>
              </a:spcBef>
              <a:spcAft>
                <a:spcPts val="0"/>
              </a:spcAft>
              <a:buFont typeface="Wingdings" pitchFamily="2" charset="2"/>
              <a:buChar char="§"/>
              <a:tabLst>
                <a:tab pos="741363" algn="l"/>
              </a:tabLst>
              <a:defRPr/>
            </a:pPr>
            <a:r>
              <a:rPr lang="en-US" sz="1600" dirty="0">
                <a:latin typeface="+mn-lt"/>
                <a:cs typeface="+mn-cs"/>
              </a:rPr>
              <a:t>Reading Comprehension (RC) ------------------------------------- </a:t>
            </a:r>
            <a:r>
              <a:rPr lang="en-US" sz="1600" dirty="0" smtClean="0">
                <a:latin typeface="+mn-lt"/>
                <a:cs typeface="+mn-cs"/>
              </a:rPr>
              <a:t> 30 </a:t>
            </a:r>
            <a:r>
              <a:rPr lang="en-US" sz="1600" dirty="0">
                <a:latin typeface="+mn-lt"/>
                <a:cs typeface="+mn-cs"/>
              </a:rPr>
              <a:t>items</a:t>
            </a:r>
            <a:endParaRPr lang="en-PH" sz="1600" dirty="0">
              <a:latin typeface="+mn-lt"/>
              <a:cs typeface="+mn-cs"/>
            </a:endParaRPr>
          </a:p>
          <a:p>
            <a:pPr marL="630238" lvl="1" indent="220663" fontAlgn="auto">
              <a:spcBef>
                <a:spcPts val="0"/>
              </a:spcBef>
              <a:spcAft>
                <a:spcPts val="0"/>
              </a:spcAft>
              <a:buFont typeface="Wingdings" pitchFamily="2" charset="2"/>
              <a:buChar char="§"/>
              <a:tabLst>
                <a:tab pos="741363" algn="l"/>
              </a:tabLst>
              <a:defRPr/>
            </a:pPr>
            <a:r>
              <a:rPr lang="en-US" sz="1600" dirty="0">
                <a:latin typeface="+mn-lt"/>
                <a:cs typeface="+mn-cs"/>
              </a:rPr>
              <a:t>Verbal Ability (VA) </a:t>
            </a:r>
            <a:r>
              <a:rPr lang="en-US" sz="1600" dirty="0" smtClean="0">
                <a:latin typeface="+mn-lt"/>
                <a:cs typeface="+mn-cs"/>
              </a:rPr>
              <a:t>----------------------------------------------------30 </a:t>
            </a:r>
            <a:r>
              <a:rPr lang="en-US" sz="1600" dirty="0">
                <a:latin typeface="+mn-lt"/>
                <a:cs typeface="+mn-cs"/>
              </a:rPr>
              <a:t>items</a:t>
            </a:r>
            <a:endParaRPr lang="en-PH" sz="1600" dirty="0">
              <a:latin typeface="+mn-lt"/>
              <a:cs typeface="+mn-cs"/>
            </a:endParaRPr>
          </a:p>
          <a:p>
            <a:pPr marL="630238" lvl="1" indent="220663" fontAlgn="auto">
              <a:spcBef>
                <a:spcPts val="0"/>
              </a:spcBef>
              <a:spcAft>
                <a:spcPts val="0"/>
              </a:spcAft>
              <a:buFont typeface="Wingdings" pitchFamily="2" charset="2"/>
              <a:buChar char="§"/>
              <a:tabLst>
                <a:tab pos="741363" algn="l"/>
              </a:tabLst>
              <a:defRPr/>
            </a:pPr>
            <a:r>
              <a:rPr lang="en-US" sz="1600" dirty="0">
                <a:latin typeface="+mn-lt"/>
                <a:cs typeface="+mn-cs"/>
              </a:rPr>
              <a:t>Mathematical Ability (MA) </a:t>
            </a:r>
            <a:r>
              <a:rPr lang="en-US" sz="1600" dirty="0" smtClean="0">
                <a:latin typeface="+mn-lt"/>
                <a:cs typeface="+mn-cs"/>
              </a:rPr>
              <a:t>----------------------------------------- 40 items</a:t>
            </a:r>
          </a:p>
          <a:p>
            <a:pPr marL="630238" lvl="1" indent="220663" fontAlgn="auto">
              <a:spcBef>
                <a:spcPts val="0"/>
              </a:spcBef>
              <a:spcAft>
                <a:spcPts val="0"/>
              </a:spcAft>
              <a:buFont typeface="Wingdings" pitchFamily="2" charset="2"/>
              <a:buChar char="§"/>
              <a:tabLst>
                <a:tab pos="741363" algn="l"/>
              </a:tabLst>
              <a:defRPr/>
            </a:pPr>
            <a:r>
              <a:rPr lang="en-US" sz="1600" dirty="0" smtClean="0"/>
              <a:t>Logical Reasoning Ability (LRA) __________________________ 15 items</a:t>
            </a:r>
          </a:p>
          <a:p>
            <a:pPr marL="630238" lvl="1" indent="220663" fontAlgn="auto">
              <a:spcBef>
                <a:spcPts val="0"/>
              </a:spcBef>
              <a:spcAft>
                <a:spcPts val="0"/>
              </a:spcAft>
              <a:tabLst>
                <a:tab pos="741363" algn="l"/>
              </a:tabLst>
              <a:defRPr/>
            </a:pPr>
            <a:endParaRPr lang="en-PH" sz="1600" dirty="0">
              <a:latin typeface="+mn-lt"/>
              <a:cs typeface="+mn-cs"/>
            </a:endParaRPr>
          </a:p>
          <a:p>
            <a:pPr marL="342900" indent="-342900">
              <a:buAutoNum type="alphaUcPeriod" startAt="2"/>
              <a:defRPr/>
            </a:pPr>
            <a:r>
              <a:rPr lang="en-US" sz="1600" b="1" dirty="0" smtClean="0"/>
              <a:t>Occupational Interest Inventory for </a:t>
            </a:r>
          </a:p>
          <a:p>
            <a:pPr marL="342900" indent="-342900">
              <a:defRPr/>
            </a:pPr>
            <a:r>
              <a:rPr lang="en-US" sz="1600" b="1" dirty="0" smtClean="0"/>
              <a:t>       Students in Secondary Schools (OIISSS) </a:t>
            </a:r>
            <a:r>
              <a:rPr lang="en-US" sz="1600" dirty="0" smtClean="0"/>
              <a:t>----------------------------------- 215 items</a:t>
            </a:r>
          </a:p>
          <a:p>
            <a:pPr marL="342900" indent="-342900" fontAlgn="auto">
              <a:spcBef>
                <a:spcPts val="0"/>
              </a:spcBef>
              <a:spcAft>
                <a:spcPts val="0"/>
              </a:spcAft>
              <a:defRPr/>
            </a:pPr>
            <a:endParaRPr lang="en-PH" sz="1600" dirty="0" smtClean="0"/>
          </a:p>
          <a:p>
            <a:pPr marL="342900" indent="-342900" fontAlgn="auto">
              <a:spcBef>
                <a:spcPts val="0"/>
              </a:spcBef>
              <a:spcAft>
                <a:spcPts val="0"/>
              </a:spcAft>
              <a:defRPr/>
            </a:pPr>
            <a:r>
              <a:rPr lang="en-PH" sz="1600" b="1" dirty="0" smtClean="0"/>
              <a:t>C</a:t>
            </a:r>
            <a:r>
              <a:rPr lang="en-PH" sz="1600" dirty="0" smtClean="0"/>
              <a:t>. </a:t>
            </a:r>
            <a:r>
              <a:rPr lang="en-PH" sz="1600" b="1" dirty="0" smtClean="0"/>
              <a:t>Aptitude for</a:t>
            </a:r>
            <a:r>
              <a:rPr lang="en-PH" sz="1600" dirty="0" smtClean="0"/>
              <a:t> </a:t>
            </a:r>
            <a:r>
              <a:rPr lang="en-US" sz="1600" b="1" dirty="0" smtClean="0"/>
              <a:t>Academic Tracks </a:t>
            </a:r>
            <a:r>
              <a:rPr lang="en-US" sz="1600" dirty="0" smtClean="0"/>
              <a:t>_</a:t>
            </a:r>
            <a:r>
              <a:rPr lang="en-US" sz="1600" b="1" dirty="0" smtClean="0"/>
              <a:t>150 items*</a:t>
            </a:r>
          </a:p>
          <a:p>
            <a:pPr marL="342900" indent="-342900" fontAlgn="auto">
              <a:spcBef>
                <a:spcPts val="0"/>
              </a:spcBef>
              <a:spcAft>
                <a:spcPts val="0"/>
              </a:spcAft>
              <a:defRPr/>
            </a:pPr>
            <a:endParaRPr lang="en-PH" sz="1600" dirty="0" smtClean="0"/>
          </a:p>
          <a:p>
            <a:pPr lvl="1">
              <a:buFont typeface="Wingdings" pitchFamily="2" charset="2"/>
              <a:buChar char="§"/>
              <a:defRPr/>
            </a:pPr>
            <a:r>
              <a:rPr lang="en-US" sz="1600" dirty="0" smtClean="0"/>
              <a:t> Humanities and Social Sciences (HUMSS) _______________________50 items</a:t>
            </a:r>
          </a:p>
          <a:p>
            <a:pPr lvl="1">
              <a:buFont typeface="Wingdings" pitchFamily="2" charset="2"/>
              <a:buChar char="§"/>
              <a:defRPr/>
            </a:pPr>
            <a:r>
              <a:rPr lang="en-US" sz="1600" dirty="0" smtClean="0">
                <a:latin typeface="+mn-lt"/>
                <a:cs typeface="+mn-cs"/>
              </a:rPr>
              <a:t> Science, Technology, Engineering and Math (STEM)_______________50 items</a:t>
            </a:r>
          </a:p>
          <a:p>
            <a:pPr lvl="1">
              <a:buFont typeface="Wingdings" pitchFamily="2" charset="2"/>
              <a:buChar char="§"/>
              <a:defRPr/>
            </a:pPr>
            <a:r>
              <a:rPr lang="en-US" sz="1600" dirty="0" smtClean="0"/>
              <a:t> Accountancy, Business and Management (ABM) __________________50 items</a:t>
            </a:r>
          </a:p>
          <a:p>
            <a:pPr lvl="1">
              <a:defRPr/>
            </a:pPr>
            <a:endParaRPr lang="en-US" sz="1600" dirty="0" smtClean="0">
              <a:latin typeface="+mn-lt"/>
              <a:cs typeface="+mn-cs"/>
            </a:endParaRPr>
          </a:p>
          <a:p>
            <a:pPr fontAlgn="auto">
              <a:spcBef>
                <a:spcPts val="0"/>
              </a:spcBef>
              <a:spcAft>
                <a:spcPts val="0"/>
              </a:spcAft>
              <a:defRPr/>
            </a:pPr>
            <a:r>
              <a:rPr lang="en-US" sz="1600" b="1" dirty="0" smtClean="0">
                <a:latin typeface="+mn-lt"/>
                <a:cs typeface="+mn-cs"/>
              </a:rPr>
              <a:t>D. Technical-Vocational </a:t>
            </a:r>
            <a:r>
              <a:rPr lang="en-US" sz="1600" b="1" dirty="0">
                <a:latin typeface="+mn-lt"/>
                <a:cs typeface="+mn-cs"/>
              </a:rPr>
              <a:t>Aptitude (TVA</a:t>
            </a:r>
            <a:r>
              <a:rPr lang="en-US" sz="1600" b="1" dirty="0" smtClean="0">
                <a:latin typeface="+mn-lt"/>
                <a:cs typeface="+mn-cs"/>
              </a:rPr>
              <a:t>) </a:t>
            </a:r>
            <a:r>
              <a:rPr lang="en-US" sz="1600" dirty="0" smtClean="0"/>
              <a:t>____________________________  </a:t>
            </a:r>
            <a:r>
              <a:rPr lang="en-US" sz="1600" dirty="0" smtClean="0">
                <a:latin typeface="+mn-lt"/>
                <a:cs typeface="+mn-cs"/>
              </a:rPr>
              <a:t>60 items</a:t>
            </a:r>
          </a:p>
          <a:p>
            <a:pPr fontAlgn="auto">
              <a:spcBef>
                <a:spcPts val="0"/>
              </a:spcBef>
              <a:spcAft>
                <a:spcPts val="0"/>
              </a:spcAft>
              <a:defRPr/>
            </a:pPr>
            <a:endParaRPr lang="en-PH" sz="1600" dirty="0">
              <a:latin typeface="+mn-lt"/>
              <a:cs typeface="+mn-cs"/>
            </a:endParaRPr>
          </a:p>
          <a:p>
            <a:pPr marL="630238" lvl="1" indent="220663" fontAlgn="auto">
              <a:spcBef>
                <a:spcPts val="0"/>
              </a:spcBef>
              <a:spcAft>
                <a:spcPts val="0"/>
              </a:spcAft>
              <a:defRPr/>
            </a:pPr>
            <a:endParaRPr lang="en-PH" sz="1600" dirty="0">
              <a:latin typeface="+mn-lt"/>
              <a:cs typeface="+mn-cs"/>
            </a:endParaRPr>
          </a:p>
          <a:p>
            <a:pPr fontAlgn="auto">
              <a:spcBef>
                <a:spcPts val="0"/>
              </a:spcBef>
              <a:spcAft>
                <a:spcPts val="0"/>
              </a:spcAft>
              <a:defRPr/>
            </a:pPr>
            <a:r>
              <a:rPr lang="en-PH" sz="1600" b="1" dirty="0" smtClean="0">
                <a:latin typeface="+mn-lt"/>
                <a:cs typeface="+mn-cs"/>
              </a:rPr>
              <a:t>*Revised 2014</a:t>
            </a:r>
            <a:endParaRPr lang="en-PH" sz="1600" b="1" dirty="0">
              <a:latin typeface="+mn-lt"/>
              <a:cs typeface="+mn-cs"/>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35EF0AFE-C530-42F8-AB2C-8B5C55781569}" type="slidenum">
              <a:rPr lang="en-US" sz="1200" b="1">
                <a:solidFill>
                  <a:schemeClr val="accent3">
                    <a:lumMod val="75000"/>
                  </a:schemeClr>
                </a:solidFill>
                <a:latin typeface="+mn-lt"/>
                <a:cs typeface="+mn-cs"/>
              </a:rPr>
              <a:pPr fontAlgn="auto">
                <a:spcBef>
                  <a:spcPts val="0"/>
                </a:spcBef>
                <a:spcAft>
                  <a:spcPts val="0"/>
                </a:spcAft>
                <a:defRPr/>
              </a:pPr>
              <a:t>11</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0" y="685800"/>
            <a:ext cx="7924800" cy="4876800"/>
          </a:xfrm>
        </p:spPr>
        <p:txBody>
          <a:bodyPr>
            <a:normAutofit/>
          </a:bodyPr>
          <a:lstStyle/>
          <a:p>
            <a:pPr indent="-438150">
              <a:lnSpc>
                <a:spcPct val="110000"/>
              </a:lnSpc>
              <a:buNone/>
            </a:pPr>
            <a:r>
              <a:rPr lang="fil-PH" sz="2800" b="1" dirty="0" smtClean="0">
                <a:latin typeface="Georgia" pitchFamily="18" charset="0"/>
              </a:rPr>
              <a:t>Occupational Interest Inventory of Students in Secondary Schools (OIISSS)</a:t>
            </a:r>
          </a:p>
          <a:p>
            <a:pPr algn="just">
              <a:buNone/>
            </a:pPr>
            <a:r>
              <a:rPr lang="fil-PH" sz="1600" b="1" dirty="0" smtClean="0"/>
              <a:t>		</a:t>
            </a:r>
          </a:p>
          <a:p>
            <a:pPr marL="0" indent="0" algn="just">
              <a:lnSpc>
                <a:spcPct val="150000"/>
              </a:lnSpc>
              <a:buFont typeface="Wingdings" pitchFamily="2" charset="2"/>
              <a:buChar char="Ø"/>
            </a:pPr>
            <a:r>
              <a:rPr lang="fil-PH" sz="2000" dirty="0" smtClean="0"/>
              <a:t> This is an inventory / checklist of  occupational interests which provides an assessment on inclinations / preferences for comprehensive career guidance. </a:t>
            </a:r>
          </a:p>
          <a:p>
            <a:pPr marL="0" indent="0" algn="just">
              <a:lnSpc>
                <a:spcPct val="150000"/>
              </a:lnSpc>
              <a:buNone/>
            </a:pPr>
            <a:endParaRPr lang="fil-PH" sz="2000" dirty="0" smtClean="0"/>
          </a:p>
          <a:p>
            <a:pPr marL="0" indent="0" algn="just">
              <a:lnSpc>
                <a:spcPct val="150000"/>
              </a:lnSpc>
              <a:buFont typeface="Wingdings" pitchFamily="2" charset="2"/>
              <a:buChar char="Ø"/>
            </a:pPr>
            <a:r>
              <a:rPr lang="fil-PH" sz="2000" dirty="0" smtClean="0"/>
              <a:t> The students are provided with a profile chart of their occupational inclinations and preferences thru the identified cluster occupations. </a:t>
            </a:r>
          </a:p>
          <a:p>
            <a:pPr marL="0" indent="0" algn="just">
              <a:lnSpc>
                <a:spcPct val="150000"/>
              </a:lnSpc>
              <a:buFont typeface="Wingdings" pitchFamily="2" charset="2"/>
              <a:buChar char="Ø"/>
            </a:pPr>
            <a:endParaRPr lang="fil-PH"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20483"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600" b="1">
                <a:solidFill>
                  <a:schemeClr val="bg1"/>
                </a:solidFill>
                <a:latin typeface="Calibri" pitchFamily="34" charset="0"/>
              </a:rPr>
              <a:t>8.  </a:t>
            </a:r>
            <a:r>
              <a:rPr lang="en-US" sz="2400" b="1">
                <a:solidFill>
                  <a:schemeClr val="bg1"/>
                </a:solidFill>
                <a:latin typeface="Calibri" pitchFamily="34" charset="0"/>
              </a:rPr>
              <a:t>What information is derived from the NCAE COR</a:t>
            </a:r>
            <a:r>
              <a:rPr lang="en-US" sz="2600" b="1">
                <a:solidFill>
                  <a:schemeClr val="bg1"/>
                </a:solidFill>
                <a:latin typeface="Calibri" pitchFamily="34" charset="0"/>
              </a:rPr>
              <a:t>?</a:t>
            </a:r>
            <a:endParaRPr lang="en-PH" sz="2600">
              <a:solidFill>
                <a:schemeClr val="bg1"/>
              </a:solidFill>
              <a:latin typeface="Calibri" pitchFamily="34" charset="0"/>
            </a:endParaRPr>
          </a:p>
        </p:txBody>
      </p:sp>
      <p:sp>
        <p:nvSpPr>
          <p:cNvPr id="20484" name="Rectangle 6"/>
          <p:cNvSpPr>
            <a:spLocks noChangeArrowheads="1"/>
          </p:cNvSpPr>
          <p:nvPr/>
        </p:nvSpPr>
        <p:spPr bwMode="auto">
          <a:xfrm>
            <a:off x="304800" y="1506924"/>
            <a:ext cx="8610600" cy="4647426"/>
          </a:xfrm>
          <a:prstGeom prst="rect">
            <a:avLst/>
          </a:prstGeom>
          <a:noFill/>
          <a:ln w="9525">
            <a:noFill/>
            <a:miter lim="800000"/>
            <a:headEnd/>
            <a:tailEnd/>
          </a:ln>
        </p:spPr>
        <p:txBody>
          <a:bodyPr anchor="ctr">
            <a:spAutoFit/>
          </a:bodyPr>
          <a:lstStyle/>
          <a:p>
            <a:pPr indent="346075">
              <a:buFont typeface="Wingdings" pitchFamily="2" charset="2"/>
              <a:buChar char="§"/>
            </a:pPr>
            <a:r>
              <a:rPr lang="en-US" sz="2400" b="1" dirty="0">
                <a:latin typeface="Calibri" pitchFamily="34" charset="0"/>
              </a:rPr>
              <a:t>COR = Certificate of Rating</a:t>
            </a:r>
          </a:p>
          <a:p>
            <a:pPr indent="346075">
              <a:buFont typeface="Wingdings" pitchFamily="2" charset="2"/>
              <a:buChar char="§"/>
            </a:pPr>
            <a:endParaRPr lang="en-US" sz="2000" dirty="0">
              <a:latin typeface="Calibri" pitchFamily="34" charset="0"/>
            </a:endParaRPr>
          </a:p>
          <a:p>
            <a:pPr indent="346075">
              <a:buFont typeface="Wingdings" pitchFamily="2" charset="2"/>
              <a:buChar char="§"/>
            </a:pPr>
            <a:r>
              <a:rPr lang="en-US" sz="2400" dirty="0">
                <a:latin typeface="Calibri" pitchFamily="34" charset="0"/>
              </a:rPr>
              <a:t>The COR contains the report on how the examinees performed in the test which is presented in a graph alongside the </a:t>
            </a:r>
            <a:r>
              <a:rPr lang="en-US" sz="2400" b="1" dirty="0">
                <a:latin typeface="Calibri" pitchFamily="34" charset="0"/>
              </a:rPr>
              <a:t>Standard Scores</a:t>
            </a:r>
            <a:r>
              <a:rPr lang="en-US" sz="2400" dirty="0">
                <a:latin typeface="Calibri" pitchFamily="34" charset="0"/>
              </a:rPr>
              <a:t> and </a:t>
            </a:r>
            <a:r>
              <a:rPr lang="en-US" sz="2400" b="1" dirty="0">
                <a:latin typeface="Calibri" pitchFamily="34" charset="0"/>
              </a:rPr>
              <a:t>Percentile Ranks</a:t>
            </a:r>
            <a:r>
              <a:rPr lang="en-US" sz="2400" dirty="0">
                <a:latin typeface="Calibri" pitchFamily="34" charset="0"/>
              </a:rPr>
              <a:t>.</a:t>
            </a:r>
          </a:p>
          <a:p>
            <a:pPr indent="346075">
              <a:buFont typeface="Wingdings" pitchFamily="2" charset="2"/>
              <a:buChar char="§"/>
            </a:pPr>
            <a:endParaRPr lang="en-US" sz="2000" dirty="0">
              <a:latin typeface="Calibri" pitchFamily="34" charset="0"/>
            </a:endParaRPr>
          </a:p>
          <a:p>
            <a:pPr indent="346075">
              <a:buFont typeface="Wingdings" pitchFamily="2" charset="2"/>
              <a:buChar char="§"/>
            </a:pPr>
            <a:r>
              <a:rPr lang="en-US" sz="2400" dirty="0">
                <a:latin typeface="Calibri" pitchFamily="34" charset="0"/>
              </a:rPr>
              <a:t>The descriptive rating of the Percentile Rank is also included.</a:t>
            </a:r>
          </a:p>
          <a:p>
            <a:pPr indent="346075">
              <a:buFont typeface="Wingdings" pitchFamily="2" charset="2"/>
              <a:buChar char="§"/>
            </a:pPr>
            <a:endParaRPr lang="en-PH" sz="2000" dirty="0">
              <a:latin typeface="Calibri" pitchFamily="34" charset="0"/>
            </a:endParaRPr>
          </a:p>
          <a:p>
            <a:pPr indent="346075">
              <a:buFont typeface="Wingdings" pitchFamily="2" charset="2"/>
              <a:buChar char="§"/>
            </a:pPr>
            <a:r>
              <a:rPr lang="en-US" sz="2400" dirty="0">
                <a:latin typeface="Calibri" pitchFamily="34" charset="0"/>
              </a:rPr>
              <a:t>The overall GSA and TVA scores are reported along with scores in the subtests.</a:t>
            </a:r>
          </a:p>
          <a:p>
            <a:pPr indent="346075">
              <a:buFont typeface="Wingdings" pitchFamily="2" charset="2"/>
              <a:buChar char="§"/>
            </a:pPr>
            <a:endParaRPr lang="en-PH" sz="2000" dirty="0">
              <a:latin typeface="Calibri" pitchFamily="34" charset="0"/>
            </a:endParaRPr>
          </a:p>
          <a:p>
            <a:pPr indent="346075">
              <a:buFont typeface="Wingdings" pitchFamily="2" charset="2"/>
              <a:buChar char="§"/>
            </a:pPr>
            <a:r>
              <a:rPr lang="en-US" sz="2400" dirty="0">
                <a:latin typeface="Calibri" pitchFamily="34" charset="0"/>
              </a:rPr>
              <a:t>The GSA score is the average of the standard scores in these areas: SA, RC, </a:t>
            </a:r>
            <a:r>
              <a:rPr lang="en-US" sz="2400" dirty="0" smtClean="0">
                <a:latin typeface="Calibri" pitchFamily="34" charset="0"/>
              </a:rPr>
              <a:t>VA, MA and LRA.</a:t>
            </a:r>
            <a:endParaRPr lang="en-PH" sz="2400" dirty="0">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90F8BFE6-E280-475B-B665-F849761494EC}" type="slidenum">
              <a:rPr lang="en-US" sz="1200" b="1">
                <a:solidFill>
                  <a:schemeClr val="accent3">
                    <a:lumMod val="75000"/>
                  </a:schemeClr>
                </a:solidFill>
                <a:latin typeface="+mn-lt"/>
                <a:cs typeface="+mn-cs"/>
              </a:rPr>
              <a:pPr fontAlgn="auto">
                <a:spcBef>
                  <a:spcPts val="0"/>
                </a:spcBef>
                <a:spcAft>
                  <a:spcPts val="0"/>
                </a:spcAft>
                <a:defRPr/>
              </a:pPr>
              <a:t>13</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21507" name="Rectangle 6"/>
          <p:cNvSpPr>
            <a:spLocks noChangeArrowheads="1"/>
          </p:cNvSpPr>
          <p:nvPr/>
        </p:nvSpPr>
        <p:spPr bwMode="auto">
          <a:xfrm>
            <a:off x="304800" y="1045955"/>
            <a:ext cx="8610600" cy="5262979"/>
          </a:xfrm>
          <a:prstGeom prst="rect">
            <a:avLst/>
          </a:prstGeom>
          <a:noFill/>
          <a:ln w="9525">
            <a:noFill/>
            <a:miter lim="800000"/>
            <a:headEnd/>
            <a:tailEnd/>
          </a:ln>
        </p:spPr>
        <p:txBody>
          <a:bodyPr anchor="ctr">
            <a:spAutoFit/>
          </a:bodyPr>
          <a:lstStyle/>
          <a:p>
            <a:pPr indent="346075">
              <a:buFont typeface="Wingdings" pitchFamily="2" charset="2"/>
              <a:buChar char="§"/>
            </a:pPr>
            <a:endParaRPr lang="en-US" sz="2400" dirty="0" smtClean="0">
              <a:latin typeface="Calibri" pitchFamily="34" charset="0"/>
            </a:endParaRPr>
          </a:p>
          <a:p>
            <a:pPr indent="346075">
              <a:buFont typeface="Wingdings" pitchFamily="2" charset="2"/>
              <a:buChar char="§"/>
            </a:pPr>
            <a:r>
              <a:rPr lang="en-US" sz="2400" dirty="0" smtClean="0">
                <a:latin typeface="Calibri" pitchFamily="34" charset="0"/>
              </a:rPr>
              <a:t>Reporting </a:t>
            </a:r>
            <a:r>
              <a:rPr lang="en-US" sz="2400" smtClean="0">
                <a:latin typeface="Calibri" pitchFamily="34" charset="0"/>
              </a:rPr>
              <a:t>of results </a:t>
            </a:r>
            <a:r>
              <a:rPr lang="en-US" sz="2400" dirty="0" smtClean="0">
                <a:latin typeface="Calibri" pitchFamily="34" charset="0"/>
              </a:rPr>
              <a:t>for </a:t>
            </a:r>
            <a:r>
              <a:rPr lang="en-US" sz="2400" b="1" dirty="0" smtClean="0">
                <a:latin typeface="Calibri" pitchFamily="34" charset="0"/>
              </a:rPr>
              <a:t>HUMSS</a:t>
            </a:r>
            <a:r>
              <a:rPr lang="en-US" sz="2400" dirty="0" smtClean="0">
                <a:latin typeface="Calibri" pitchFamily="34" charset="0"/>
              </a:rPr>
              <a:t>, </a:t>
            </a:r>
            <a:r>
              <a:rPr lang="en-US" sz="2400" b="1" dirty="0" smtClean="0">
                <a:latin typeface="Calibri" pitchFamily="34" charset="0"/>
              </a:rPr>
              <a:t>STEM</a:t>
            </a:r>
            <a:r>
              <a:rPr lang="en-US" sz="2400" dirty="0" smtClean="0">
                <a:latin typeface="Calibri" pitchFamily="34" charset="0"/>
              </a:rPr>
              <a:t> and </a:t>
            </a:r>
            <a:r>
              <a:rPr lang="en-US" sz="2400" b="1" dirty="0" smtClean="0">
                <a:latin typeface="Calibri" pitchFamily="34" charset="0"/>
              </a:rPr>
              <a:t>ABM </a:t>
            </a:r>
            <a:r>
              <a:rPr lang="en-US" sz="2400" dirty="0" smtClean="0">
                <a:latin typeface="Calibri" pitchFamily="34" charset="0"/>
              </a:rPr>
              <a:t>will be in Standard Score and Percentile Rank.</a:t>
            </a:r>
          </a:p>
          <a:p>
            <a:pPr indent="346075">
              <a:buFont typeface="Wingdings" pitchFamily="2" charset="2"/>
              <a:buChar char="§"/>
            </a:pPr>
            <a:endParaRPr lang="en-US" sz="2400" dirty="0" smtClean="0">
              <a:latin typeface="Calibri" pitchFamily="34" charset="0"/>
            </a:endParaRPr>
          </a:p>
          <a:p>
            <a:pPr indent="346075">
              <a:buFont typeface="Wingdings" pitchFamily="2" charset="2"/>
              <a:buChar char="§"/>
            </a:pPr>
            <a:r>
              <a:rPr lang="en-US" sz="2400" dirty="0" smtClean="0">
                <a:latin typeface="Calibri" pitchFamily="34" charset="0"/>
              </a:rPr>
              <a:t>Likewise</a:t>
            </a:r>
            <a:r>
              <a:rPr lang="en-US" sz="2400" dirty="0">
                <a:latin typeface="Calibri" pitchFamily="34" charset="0"/>
              </a:rPr>
              <a:t>, the TVA score is the composite of the CA and VMS scores</a:t>
            </a:r>
            <a:r>
              <a:rPr lang="en-US" sz="2400" dirty="0" smtClean="0">
                <a:latin typeface="Calibri" pitchFamily="34" charset="0"/>
              </a:rPr>
              <a:t>.</a:t>
            </a:r>
          </a:p>
          <a:p>
            <a:pPr indent="346075">
              <a:buFont typeface="Wingdings" pitchFamily="2" charset="2"/>
              <a:buChar char="§"/>
            </a:pPr>
            <a:endParaRPr lang="en-US" sz="2400" dirty="0">
              <a:latin typeface="Calibri" pitchFamily="34" charset="0"/>
            </a:endParaRPr>
          </a:p>
          <a:p>
            <a:pPr indent="346075">
              <a:buFont typeface="Wingdings" pitchFamily="2" charset="2"/>
              <a:buChar char="§"/>
            </a:pPr>
            <a:r>
              <a:rPr lang="en-US" sz="2400" b="1" dirty="0" smtClean="0">
                <a:latin typeface="Calibri" pitchFamily="34" charset="0"/>
              </a:rPr>
              <a:t>OIISSS: </a:t>
            </a:r>
            <a:r>
              <a:rPr lang="en-US" sz="2400" b="1" u="sng" dirty="0" smtClean="0">
                <a:latin typeface="Calibri" pitchFamily="34" charset="0"/>
              </a:rPr>
              <a:t>The </a:t>
            </a:r>
            <a:r>
              <a:rPr lang="en-US" sz="2400" b="1" u="sng" dirty="0">
                <a:latin typeface="Calibri" pitchFamily="34" charset="0"/>
              </a:rPr>
              <a:t>level of preference for each area of occupational interest is displayed based on percentage score which is as follows: high (76-100), moderate (51-75), low (26-50) and very low (0-25)</a:t>
            </a:r>
          </a:p>
          <a:p>
            <a:pPr indent="346075">
              <a:buFont typeface="Wingdings" pitchFamily="2" charset="2"/>
              <a:buChar char="§"/>
            </a:pPr>
            <a:endParaRPr lang="en-PH" sz="2400" dirty="0">
              <a:latin typeface="Calibri" pitchFamily="34" charset="0"/>
            </a:endParaRPr>
          </a:p>
          <a:p>
            <a:pPr indent="346075">
              <a:buFont typeface="Wingdings" pitchFamily="2" charset="2"/>
              <a:buChar char="§"/>
            </a:pPr>
            <a:r>
              <a:rPr lang="en-US" sz="2400" dirty="0">
                <a:latin typeface="Calibri" pitchFamily="34" charset="0"/>
              </a:rPr>
              <a:t>Examinees can gauge their individual strengths and weaknesses in every domain/area measured based on the test results.</a:t>
            </a:r>
            <a:endParaRPr lang="en-PH" sz="2400" dirty="0">
              <a:latin typeface="Calibri" pitchFamily="34" charset="0"/>
            </a:endParaRPr>
          </a:p>
        </p:txBody>
      </p:sp>
      <p:sp>
        <p:nvSpPr>
          <p:cNvPr id="6"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7B87A990-3216-4240-83F0-C8F7FF034C46}" type="slidenum">
              <a:rPr lang="en-US" sz="1200" b="1">
                <a:solidFill>
                  <a:schemeClr val="accent3">
                    <a:lumMod val="75000"/>
                  </a:schemeClr>
                </a:solidFill>
                <a:latin typeface="+mn-lt"/>
                <a:cs typeface="+mn-cs"/>
              </a:rPr>
              <a:pPr fontAlgn="auto">
                <a:spcBef>
                  <a:spcPts val="0"/>
                </a:spcBef>
                <a:spcAft>
                  <a:spcPts val="0"/>
                </a:spcAft>
                <a:defRPr/>
              </a:pPr>
              <a:t>14</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il-PH"/>
          </a:p>
        </p:txBody>
      </p:sp>
      <p:pic>
        <p:nvPicPr>
          <p:cNvPr id="22532" name="Picture 3"/>
          <p:cNvPicPr>
            <a:picLocks noChangeAspect="1" noChangeArrowheads="1"/>
          </p:cNvPicPr>
          <p:nvPr/>
        </p:nvPicPr>
        <p:blipFill>
          <a:blip r:embed="rId2" cstate="print"/>
          <a:srcRect/>
          <a:stretch>
            <a:fillRect/>
          </a:stretch>
        </p:blipFill>
        <p:spPr bwMode="auto">
          <a:xfrm>
            <a:off x="4648200" y="762000"/>
            <a:ext cx="4305300" cy="5715000"/>
          </a:xfrm>
          <a:prstGeom prst="rect">
            <a:avLst/>
          </a:prstGeom>
          <a:noFill/>
          <a:ln w="9525">
            <a:solidFill>
              <a:schemeClr val="tx2"/>
            </a:solidFill>
            <a:miter lim="800000"/>
            <a:headEnd/>
            <a:tailEnd/>
          </a:ln>
        </p:spPr>
      </p:pic>
      <p:sp>
        <p:nvSpPr>
          <p:cNvPr id="22533" name="TextBox 4"/>
          <p:cNvSpPr txBox="1">
            <a:spLocks noChangeArrowheads="1"/>
          </p:cNvSpPr>
          <p:nvPr/>
        </p:nvSpPr>
        <p:spPr bwMode="auto">
          <a:xfrm>
            <a:off x="576263" y="6553200"/>
            <a:ext cx="1633537" cy="276225"/>
          </a:xfrm>
          <a:prstGeom prst="rect">
            <a:avLst/>
          </a:prstGeom>
          <a:noFill/>
          <a:ln w="9525">
            <a:noFill/>
            <a:miter lim="800000"/>
            <a:headEnd/>
            <a:tailEnd/>
          </a:ln>
        </p:spPr>
        <p:txBody>
          <a:bodyPr>
            <a:spAutoFit/>
          </a:bodyPr>
          <a:lstStyle/>
          <a:p>
            <a:pPr algn="ctr"/>
            <a:r>
              <a:rPr lang="fil-PH" sz="1200">
                <a:latin typeface="Tempus Sans ITC" pitchFamily="82" charset="0"/>
              </a:rPr>
              <a:t>TDPU-pjdc/7/16/12</a:t>
            </a:r>
          </a:p>
        </p:txBody>
      </p:sp>
      <p:sp>
        <p:nvSpPr>
          <p:cNvPr id="22534" name="Rectangle 3"/>
          <p:cNvSpPr>
            <a:spLocks noChangeArrowheads="1"/>
          </p:cNvSpPr>
          <p:nvPr/>
        </p:nvSpPr>
        <p:spPr bwMode="auto">
          <a:xfrm>
            <a:off x="0" y="0"/>
            <a:ext cx="9144000" cy="609600"/>
          </a:xfrm>
          <a:prstGeom prst="rect">
            <a:avLst/>
          </a:prstGeom>
          <a:solidFill>
            <a:schemeClr val="accent2">
              <a:lumMod val="75000"/>
            </a:schemeClr>
          </a:solidFill>
          <a:ln w="38100">
            <a:noFill/>
            <a:miter lim="800000"/>
            <a:headEnd/>
            <a:tailEnd/>
          </a:ln>
        </p:spPr>
        <p:txBody>
          <a:bodyPr wrap="none" anchor="ctr"/>
          <a:lstStyle/>
          <a:p>
            <a:pPr algn="ctr"/>
            <a:r>
              <a:rPr lang="en-US" sz="1600" b="1" dirty="0">
                <a:solidFill>
                  <a:schemeClr val="bg1"/>
                </a:solidFill>
                <a:latin typeface="Calibri" pitchFamily="34" charset="0"/>
              </a:rPr>
              <a:t>Facsimile of the NCAE COR (2012)</a:t>
            </a:r>
          </a:p>
          <a:p>
            <a:pPr algn="ctr"/>
            <a:endParaRPr lang="en-US" sz="1200" b="1" dirty="0">
              <a:solidFill>
                <a:schemeClr val="bg1"/>
              </a:solidFill>
              <a:latin typeface="Calibri" pitchFamily="34" charset="0"/>
            </a:endParaRPr>
          </a:p>
          <a:p>
            <a:pPr algn="ctr"/>
            <a:r>
              <a:rPr lang="en-US" sz="1200" b="1" dirty="0">
                <a:solidFill>
                  <a:schemeClr val="bg1"/>
                </a:solidFill>
                <a:latin typeface="Calibri" pitchFamily="34" charset="0"/>
              </a:rPr>
              <a:t>FRONT					BACK</a:t>
            </a:r>
            <a:endParaRPr lang="en-PH" sz="1200" i="1" dirty="0">
              <a:solidFill>
                <a:schemeClr val="bg1"/>
              </a:solidFill>
              <a:latin typeface="Calibri" pitchFamily="34" charset="0"/>
            </a:endParaRPr>
          </a:p>
        </p:txBody>
      </p:sp>
      <p:sp>
        <p:nvSpPr>
          <p:cNvPr id="8"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AD12D4D3-7A87-4803-8648-E78DDD8288BA}" type="slidenum">
              <a:rPr lang="en-US" sz="1200" b="1">
                <a:solidFill>
                  <a:schemeClr val="accent3">
                    <a:lumMod val="75000"/>
                  </a:schemeClr>
                </a:solidFill>
                <a:latin typeface="+mn-lt"/>
                <a:cs typeface="+mn-cs"/>
              </a:rPr>
              <a:pPr fontAlgn="auto">
                <a:spcBef>
                  <a:spcPts val="0"/>
                </a:spcBef>
                <a:spcAft>
                  <a:spcPts val="0"/>
                </a:spcAft>
                <a:defRPr/>
              </a:pPr>
              <a:t>15</a:t>
            </a:fld>
            <a:endParaRPr lang="en-US" sz="1200" b="1" dirty="0">
              <a:solidFill>
                <a:schemeClr val="accent3">
                  <a:lumMod val="75000"/>
                </a:schemeClr>
              </a:solidFill>
              <a:latin typeface="+mn-lt"/>
              <a:cs typeface="+mn-cs"/>
            </a:endParaRPr>
          </a:p>
        </p:txBody>
      </p:sp>
      <p:pic>
        <p:nvPicPr>
          <p:cNvPr id="22536" name="Picture 33"/>
          <p:cNvPicPr>
            <a:picLocks noChangeAspect="1" noChangeArrowheads="1"/>
          </p:cNvPicPr>
          <p:nvPr/>
        </p:nvPicPr>
        <p:blipFill>
          <a:blip r:embed="rId3" cstate="print"/>
          <a:srcRect/>
          <a:stretch>
            <a:fillRect/>
          </a:stretch>
        </p:blipFill>
        <p:spPr bwMode="auto">
          <a:xfrm>
            <a:off x="152400" y="762000"/>
            <a:ext cx="4419600" cy="571500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23555"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500" b="1">
                <a:solidFill>
                  <a:schemeClr val="bg1"/>
                </a:solidFill>
                <a:latin typeface="Calibri" pitchFamily="34" charset="0"/>
              </a:rPr>
              <a:t>9. </a:t>
            </a:r>
            <a:r>
              <a:rPr lang="en-US" sz="2400" b="1">
                <a:solidFill>
                  <a:schemeClr val="bg1"/>
                </a:solidFill>
                <a:latin typeface="Calibri" pitchFamily="34" charset="0"/>
              </a:rPr>
              <a:t>How are the NCAE scores reported and interpreted?</a:t>
            </a:r>
            <a:endParaRPr lang="en-PH" sz="2400">
              <a:solidFill>
                <a:schemeClr val="bg1"/>
              </a:solidFill>
              <a:latin typeface="Calibri" pitchFamily="34" charset="0"/>
            </a:endParaRPr>
          </a:p>
        </p:txBody>
      </p:sp>
      <p:sp>
        <p:nvSpPr>
          <p:cNvPr id="23556" name="Rectangle 6"/>
          <p:cNvSpPr>
            <a:spLocks noChangeArrowheads="1"/>
          </p:cNvSpPr>
          <p:nvPr/>
        </p:nvSpPr>
        <p:spPr bwMode="auto">
          <a:xfrm>
            <a:off x="304800" y="1219200"/>
            <a:ext cx="8610600" cy="4178067"/>
          </a:xfrm>
          <a:prstGeom prst="rect">
            <a:avLst/>
          </a:prstGeom>
          <a:noFill/>
          <a:ln w="9525">
            <a:noFill/>
            <a:miter lim="800000"/>
            <a:headEnd/>
            <a:tailEnd/>
          </a:ln>
        </p:spPr>
        <p:txBody>
          <a:bodyPr anchor="ctr">
            <a:spAutoFit/>
          </a:bodyPr>
          <a:lstStyle/>
          <a:p>
            <a:pPr indent="342900">
              <a:lnSpc>
                <a:spcPct val="150000"/>
              </a:lnSpc>
              <a:buFont typeface="Wingdings" pitchFamily="2" charset="2"/>
              <a:buChar char="§"/>
            </a:pPr>
            <a:r>
              <a:rPr lang="en-US" sz="2300" dirty="0">
                <a:latin typeface="Calibri" pitchFamily="34" charset="0"/>
              </a:rPr>
              <a:t>The scores are reported in Standard Scores and Percentile Ranks.</a:t>
            </a:r>
          </a:p>
          <a:p>
            <a:pPr indent="342900">
              <a:lnSpc>
                <a:spcPct val="150000"/>
              </a:lnSpc>
              <a:buFont typeface="Wingdings" pitchFamily="2" charset="2"/>
              <a:buChar char="§"/>
            </a:pPr>
            <a:endParaRPr lang="en-US" sz="800" dirty="0">
              <a:latin typeface="Calibri" pitchFamily="34" charset="0"/>
            </a:endParaRPr>
          </a:p>
          <a:p>
            <a:pPr indent="342900">
              <a:lnSpc>
                <a:spcPct val="150000"/>
              </a:lnSpc>
              <a:buFont typeface="Wingdings" pitchFamily="2" charset="2"/>
              <a:buChar char="§"/>
            </a:pPr>
            <a:r>
              <a:rPr lang="en-US" sz="2300" b="1" u="sng" dirty="0">
                <a:latin typeface="Calibri" pitchFamily="34" charset="0"/>
              </a:rPr>
              <a:t>Standard Score </a:t>
            </a:r>
            <a:r>
              <a:rPr lang="en-US" sz="2300" dirty="0">
                <a:latin typeface="Calibri" pitchFamily="34" charset="0"/>
              </a:rPr>
              <a:t>- where the mean is 500 and the standard deviation is 100. The highest scores are in the 700’s; the lowest scores are in the 300’s.</a:t>
            </a:r>
            <a:endParaRPr lang="en-PH" sz="2300" dirty="0">
              <a:latin typeface="Calibri" pitchFamily="34" charset="0"/>
            </a:endParaRPr>
          </a:p>
          <a:p>
            <a:pPr indent="342900">
              <a:lnSpc>
                <a:spcPct val="150000"/>
              </a:lnSpc>
              <a:buFont typeface="Wingdings" pitchFamily="2" charset="2"/>
              <a:buChar char="§"/>
            </a:pPr>
            <a:endParaRPr lang="en-PH" sz="800" dirty="0">
              <a:latin typeface="Calibri" pitchFamily="34" charset="0"/>
            </a:endParaRPr>
          </a:p>
          <a:p>
            <a:pPr indent="342900">
              <a:lnSpc>
                <a:spcPct val="150000"/>
              </a:lnSpc>
              <a:buFont typeface="Wingdings" pitchFamily="2" charset="2"/>
              <a:buChar char="§"/>
            </a:pPr>
            <a:r>
              <a:rPr lang="en-US" sz="2300" b="1" u="sng" dirty="0">
                <a:latin typeface="Calibri" pitchFamily="34" charset="0"/>
              </a:rPr>
              <a:t>Percentile Rank </a:t>
            </a:r>
            <a:r>
              <a:rPr lang="en-US" sz="2300" dirty="0">
                <a:latin typeface="Calibri" pitchFamily="34" charset="0"/>
              </a:rPr>
              <a:t>- shows the </a:t>
            </a:r>
            <a:r>
              <a:rPr lang="en-US" sz="2300" dirty="0" smtClean="0">
                <a:latin typeface="Calibri" pitchFamily="34" charset="0"/>
              </a:rPr>
              <a:t>test taker’s </a:t>
            </a:r>
            <a:r>
              <a:rPr lang="en-US" sz="2300" dirty="0">
                <a:latin typeface="Calibri" pitchFamily="34" charset="0"/>
              </a:rPr>
              <a:t>position among all the examinees.  If an examinee scores at percentile rank 99+, it means that he scored above the other 99 percent of the examinees. </a:t>
            </a:r>
            <a:endParaRPr lang="en-PH" sz="2300" dirty="0">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880288E2-B729-43B5-AA68-05DC04B9D7D0}" type="slidenum">
              <a:rPr lang="en-US" sz="1200" b="1">
                <a:solidFill>
                  <a:schemeClr val="accent3">
                    <a:lumMod val="75000"/>
                  </a:schemeClr>
                </a:solidFill>
                <a:latin typeface="+mn-lt"/>
                <a:cs typeface="+mn-cs"/>
              </a:rPr>
              <a:pPr fontAlgn="auto">
                <a:spcBef>
                  <a:spcPts val="0"/>
                </a:spcBef>
                <a:spcAft>
                  <a:spcPts val="0"/>
                </a:spcAft>
                <a:defRPr/>
              </a:pPr>
              <a:t>16</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381000" y="1447800"/>
            <a:ext cx="2133600" cy="2362200"/>
          </a:xfrm>
        </p:spPr>
        <p:txBody>
          <a:bodyPr/>
          <a:lstStyle/>
          <a:p>
            <a:pPr eaLnBrk="1" fontAlgn="auto" hangingPunct="1">
              <a:spcAft>
                <a:spcPts val="0"/>
              </a:spcAft>
              <a:defRPr/>
            </a:pPr>
            <a:r>
              <a:rPr lang="en-US" sz="2400" dirty="0" smtClean="0">
                <a:solidFill>
                  <a:schemeClr val="tx1"/>
                </a:solidFill>
              </a:rPr>
              <a:t>Sample Plot of a Percentile Rank (PR) in a Normal Curve</a:t>
            </a:r>
          </a:p>
        </p:txBody>
      </p:sp>
      <p:sp>
        <p:nvSpPr>
          <p:cNvPr id="24579" name="Rectangle 3"/>
          <p:cNvSpPr>
            <a:spLocks noGrp="1" noChangeArrowheads="1"/>
          </p:cNvSpPr>
          <p:nvPr>
            <p:ph type="body" sz="half" idx="1"/>
          </p:nvPr>
        </p:nvSpPr>
        <p:spPr>
          <a:xfrm>
            <a:off x="381000" y="4267200"/>
            <a:ext cx="1981200" cy="1143000"/>
          </a:xfrm>
        </p:spPr>
        <p:txBody>
          <a:bodyPr/>
          <a:lstStyle/>
          <a:p>
            <a:pPr eaLnBrk="1" hangingPunct="1"/>
            <a:r>
              <a:rPr lang="en-US" sz="2800" smtClean="0"/>
              <a:t>PR = 80</a:t>
            </a:r>
          </a:p>
          <a:p>
            <a:pPr eaLnBrk="1" hangingPunct="1"/>
            <a:endParaRPr lang="en-US" sz="2800" smtClean="0"/>
          </a:p>
        </p:txBody>
      </p:sp>
      <p:pic>
        <p:nvPicPr>
          <p:cNvPr id="24580" name="Picture 4" descr="Normal Curve"/>
          <p:cNvPicPr>
            <a:picLocks noGrp="1" noChangeAspect="1" noChangeArrowheads="1"/>
          </p:cNvPicPr>
          <p:nvPr>
            <p:ph sz="half" idx="2"/>
          </p:nvPr>
        </p:nvPicPr>
        <p:blipFill>
          <a:blip r:embed="rId2" cstate="print"/>
          <a:srcRect/>
          <a:stretch>
            <a:fillRect/>
          </a:stretch>
        </p:blipFill>
        <p:spPr>
          <a:xfrm>
            <a:off x="2895600" y="0"/>
            <a:ext cx="6248400" cy="11201400"/>
          </a:xfrm>
        </p:spPr>
      </p:pic>
      <p:sp>
        <p:nvSpPr>
          <p:cNvPr id="24582" name="Text Box 6"/>
          <p:cNvSpPr txBox="1">
            <a:spLocks noChangeArrowheads="1"/>
          </p:cNvSpPr>
          <p:nvPr/>
        </p:nvSpPr>
        <p:spPr bwMode="auto">
          <a:xfrm>
            <a:off x="6400800" y="1524000"/>
            <a:ext cx="762000" cy="396875"/>
          </a:xfrm>
          <a:prstGeom prst="rect">
            <a:avLst/>
          </a:prstGeom>
          <a:noFill/>
          <a:ln w="9525">
            <a:noFill/>
            <a:miter lim="800000"/>
            <a:headEnd/>
            <a:tailEnd/>
          </a:ln>
        </p:spPr>
        <p:txBody>
          <a:bodyPr>
            <a:spAutoFit/>
          </a:bodyPr>
          <a:lstStyle/>
          <a:p>
            <a:pPr algn="ctr">
              <a:spcBef>
                <a:spcPct val="50000"/>
              </a:spcBef>
            </a:pPr>
            <a:r>
              <a:rPr lang="en-US" sz="2000" b="1">
                <a:solidFill>
                  <a:srgbClr val="FF0000"/>
                </a:solidFill>
                <a:latin typeface="Arial Black" pitchFamily="34" charset="0"/>
              </a:rPr>
              <a:t>X</a:t>
            </a:r>
          </a:p>
        </p:txBody>
      </p:sp>
      <p:sp>
        <p:nvSpPr>
          <p:cNvPr id="8"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5848000F-31B2-41ED-8F61-96A3CEAA4A12}" type="slidenum">
              <a:rPr lang="en-US" sz="1200" b="1">
                <a:solidFill>
                  <a:schemeClr val="accent3">
                    <a:lumMod val="75000"/>
                  </a:schemeClr>
                </a:solidFill>
                <a:latin typeface="+mn-lt"/>
                <a:cs typeface="+mn-cs"/>
              </a:rPr>
              <a:pPr fontAlgn="auto">
                <a:spcBef>
                  <a:spcPts val="0"/>
                </a:spcBef>
                <a:spcAft>
                  <a:spcPts val="0"/>
                </a:spcAft>
                <a:defRPr/>
              </a:pPr>
              <a:t>17</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28675"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400" b="1">
                <a:solidFill>
                  <a:schemeClr val="bg1"/>
                </a:solidFill>
                <a:latin typeface="Calibri" pitchFamily="34" charset="0"/>
              </a:rPr>
              <a:t>12.  Is there a testing fee required in taking the NCAE?</a:t>
            </a:r>
            <a:endParaRPr lang="en-PH" sz="2400">
              <a:solidFill>
                <a:schemeClr val="bg1"/>
              </a:solidFill>
              <a:latin typeface="Calibri" pitchFamily="34" charset="0"/>
            </a:endParaRPr>
          </a:p>
        </p:txBody>
      </p:sp>
      <p:sp>
        <p:nvSpPr>
          <p:cNvPr id="28676" name="Rectangle 6"/>
          <p:cNvSpPr>
            <a:spLocks noChangeArrowheads="1"/>
          </p:cNvSpPr>
          <p:nvPr/>
        </p:nvSpPr>
        <p:spPr bwMode="auto">
          <a:xfrm>
            <a:off x="304800" y="1403350"/>
            <a:ext cx="8610600" cy="4616450"/>
          </a:xfrm>
          <a:prstGeom prst="rect">
            <a:avLst/>
          </a:prstGeom>
          <a:noFill/>
          <a:ln w="9525">
            <a:noFill/>
            <a:miter lim="800000"/>
            <a:headEnd/>
            <a:tailEnd/>
          </a:ln>
        </p:spPr>
        <p:txBody>
          <a:bodyPr anchor="ctr">
            <a:spAutoFit/>
          </a:bodyPr>
          <a:lstStyle/>
          <a:p>
            <a:pPr indent="341313">
              <a:lnSpc>
                <a:spcPct val="150000"/>
              </a:lnSpc>
              <a:buFont typeface="Wingdings" pitchFamily="2" charset="2"/>
              <a:buChar char="§"/>
            </a:pPr>
            <a:r>
              <a:rPr lang="en-PH" sz="2800">
                <a:latin typeface="Calibri" pitchFamily="34" charset="0"/>
              </a:rPr>
              <a:t>None.</a:t>
            </a:r>
          </a:p>
          <a:p>
            <a:pPr indent="341313">
              <a:lnSpc>
                <a:spcPct val="150000"/>
              </a:lnSpc>
              <a:buFont typeface="Wingdings" pitchFamily="2" charset="2"/>
              <a:buChar char="§"/>
            </a:pPr>
            <a:endParaRPr lang="en-PH" sz="2800">
              <a:latin typeface="Calibri" pitchFamily="34" charset="0"/>
            </a:endParaRPr>
          </a:p>
          <a:p>
            <a:pPr indent="341313">
              <a:lnSpc>
                <a:spcPct val="150000"/>
              </a:lnSpc>
              <a:buFont typeface="Wingdings" pitchFamily="2" charset="2"/>
              <a:buChar char="§"/>
            </a:pPr>
            <a:r>
              <a:rPr lang="en-PH" sz="2800">
                <a:latin typeface="Calibri" pitchFamily="34" charset="0"/>
              </a:rPr>
              <a:t>The cost in the preparation of test materials and administration of the test does not entail any amount from the schools, parents and students.</a:t>
            </a:r>
          </a:p>
          <a:p>
            <a:pPr indent="341313">
              <a:lnSpc>
                <a:spcPct val="150000"/>
              </a:lnSpc>
              <a:buFont typeface="Wingdings" pitchFamily="2" charset="2"/>
              <a:buChar char="§"/>
            </a:pPr>
            <a:endParaRPr lang="en-PH" sz="2800">
              <a:latin typeface="Calibri" pitchFamily="34" charset="0"/>
            </a:endParaRPr>
          </a:p>
          <a:p>
            <a:pPr indent="341313">
              <a:lnSpc>
                <a:spcPct val="150000"/>
              </a:lnSpc>
              <a:buFont typeface="Wingdings" pitchFamily="2" charset="2"/>
              <a:buChar char="§"/>
            </a:pPr>
            <a:r>
              <a:rPr lang="en-PH" sz="2800">
                <a:latin typeface="Calibri" pitchFamily="34" charset="0"/>
              </a:rPr>
              <a:t>All expenses are shouldered by the Department.</a:t>
            </a:r>
            <a:endParaRPr lang="en-PH" sz="2000">
              <a:solidFill>
                <a:srgbClr val="FF0000"/>
              </a:solidFill>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E6D975E7-4B5F-4DD0-B231-6A19937ADD93}" type="slidenum">
              <a:rPr lang="en-US" sz="1200" b="1">
                <a:solidFill>
                  <a:schemeClr val="accent3">
                    <a:lumMod val="75000"/>
                  </a:schemeClr>
                </a:solidFill>
                <a:latin typeface="+mn-lt"/>
                <a:cs typeface="+mn-cs"/>
              </a:rPr>
              <a:pPr fontAlgn="auto">
                <a:spcBef>
                  <a:spcPts val="0"/>
                </a:spcBef>
                <a:spcAft>
                  <a:spcPts val="0"/>
                </a:spcAft>
                <a:defRPr/>
              </a:pPr>
              <a:t>18</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29699" name="Rectangle 3"/>
          <p:cNvSpPr>
            <a:spLocks noChangeArrowheads="1"/>
          </p:cNvSpPr>
          <p:nvPr/>
        </p:nvSpPr>
        <p:spPr bwMode="auto">
          <a:xfrm>
            <a:off x="152400" y="152400"/>
            <a:ext cx="8839200" cy="1143000"/>
          </a:xfrm>
          <a:prstGeom prst="rect">
            <a:avLst/>
          </a:prstGeom>
          <a:solidFill>
            <a:schemeClr val="accent2">
              <a:lumMod val="75000"/>
            </a:schemeClr>
          </a:solidFill>
          <a:ln w="38100">
            <a:noFill/>
            <a:miter lim="800000"/>
            <a:headEnd/>
            <a:tailEnd/>
          </a:ln>
        </p:spPr>
        <p:txBody>
          <a:bodyPr wrap="none" anchor="ctr"/>
          <a:lstStyle/>
          <a:p>
            <a:pPr marL="457200" indent="-457200">
              <a:buFont typeface="Calibri" pitchFamily="34" charset="0"/>
              <a:buAutoNum type="arabicPeriod" startAt="13"/>
            </a:pPr>
            <a:r>
              <a:rPr lang="en-US" sz="2800" b="1">
                <a:solidFill>
                  <a:schemeClr val="bg1"/>
                </a:solidFill>
                <a:latin typeface="Calibri" pitchFamily="34" charset="0"/>
              </a:rPr>
              <a:t>  How long does it take for an examinee to receive </a:t>
            </a:r>
          </a:p>
          <a:p>
            <a:pPr marL="457200" indent="-457200"/>
            <a:r>
              <a:rPr lang="en-US" sz="2800" b="1">
                <a:solidFill>
                  <a:schemeClr val="bg1"/>
                </a:solidFill>
                <a:latin typeface="Calibri" pitchFamily="34" charset="0"/>
              </a:rPr>
              <a:t>        his/ her individual COR (test results)?</a:t>
            </a:r>
            <a:endParaRPr lang="en-PH" sz="2800">
              <a:solidFill>
                <a:schemeClr val="bg1"/>
              </a:solidFill>
              <a:latin typeface="Calibri" pitchFamily="34" charset="0"/>
            </a:endParaRPr>
          </a:p>
        </p:txBody>
      </p:sp>
      <p:sp>
        <p:nvSpPr>
          <p:cNvPr id="29700" name="Rectangle 6"/>
          <p:cNvSpPr>
            <a:spLocks noChangeArrowheads="1"/>
          </p:cNvSpPr>
          <p:nvPr/>
        </p:nvSpPr>
        <p:spPr bwMode="auto">
          <a:xfrm>
            <a:off x="228600" y="1752600"/>
            <a:ext cx="8610600" cy="920750"/>
          </a:xfrm>
          <a:prstGeom prst="rect">
            <a:avLst/>
          </a:prstGeom>
          <a:noFill/>
          <a:ln w="9525">
            <a:noFill/>
            <a:miter lim="800000"/>
            <a:headEnd/>
            <a:tailEnd/>
          </a:ln>
        </p:spPr>
        <p:txBody>
          <a:bodyPr anchor="ctr">
            <a:spAutoFit/>
          </a:bodyPr>
          <a:lstStyle/>
          <a:p>
            <a:pPr indent="341313">
              <a:lnSpc>
                <a:spcPct val="150000"/>
              </a:lnSpc>
              <a:buFont typeface="Wingdings" pitchFamily="2" charset="2"/>
              <a:buChar char="§"/>
            </a:pPr>
            <a:r>
              <a:rPr lang="en-PH" sz="4000">
                <a:latin typeface="Calibri" pitchFamily="34" charset="0"/>
              </a:rPr>
              <a:t>3-4 months</a:t>
            </a:r>
            <a:endParaRPr lang="en-PH" sz="4000">
              <a:solidFill>
                <a:srgbClr val="FF0000"/>
              </a:solidFill>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644F14C8-B2EC-4158-879B-95ED3B14E97E}" type="slidenum">
              <a:rPr lang="en-US" sz="1200" b="1">
                <a:solidFill>
                  <a:schemeClr val="accent3">
                    <a:lumMod val="75000"/>
                  </a:schemeClr>
                </a:solidFill>
                <a:latin typeface="+mn-lt"/>
                <a:cs typeface="+mn-cs"/>
              </a:rPr>
              <a:pPr fontAlgn="auto">
                <a:spcBef>
                  <a:spcPts val="0"/>
                </a:spcBef>
                <a:spcAft>
                  <a:spcPts val="0"/>
                </a:spcAft>
                <a:defRPr/>
              </a:pPr>
              <a:t>19</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dirty="0" smtClean="0"/>
              <a:t>Memo - Administration</a:t>
            </a:r>
            <a:endParaRPr lang="fil-PH" dirty="0"/>
          </a:p>
        </p:txBody>
      </p:sp>
      <p:sp>
        <p:nvSpPr>
          <p:cNvPr id="5" name="Content Placeholder 4"/>
          <p:cNvSpPr>
            <a:spLocks noGrp="1"/>
          </p:cNvSpPr>
          <p:nvPr>
            <p:ph idx="1"/>
          </p:nvPr>
        </p:nvSpPr>
        <p:spPr/>
        <p:txBody>
          <a:bodyPr/>
          <a:lstStyle/>
          <a:p>
            <a:endParaRPr lang="fil-PH" dirty="0"/>
          </a:p>
        </p:txBody>
      </p:sp>
      <p:pic>
        <p:nvPicPr>
          <p:cNvPr id="1028" name="Picture 4"/>
          <p:cNvPicPr>
            <a:picLocks noChangeAspect="1" noChangeArrowheads="1"/>
          </p:cNvPicPr>
          <p:nvPr/>
        </p:nvPicPr>
        <p:blipFill>
          <a:blip r:embed="rId2" cstate="print"/>
          <a:srcRect/>
          <a:stretch>
            <a:fillRect/>
          </a:stretch>
        </p:blipFill>
        <p:spPr bwMode="auto">
          <a:xfrm>
            <a:off x="5105400" y="0"/>
            <a:ext cx="4038600" cy="734377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0" y="-228600"/>
            <a:ext cx="5200650" cy="73437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0723" name="Rectangle 3"/>
          <p:cNvSpPr>
            <a:spLocks noChangeArrowheads="1"/>
          </p:cNvSpPr>
          <p:nvPr/>
        </p:nvSpPr>
        <p:spPr bwMode="auto">
          <a:xfrm>
            <a:off x="152400" y="152400"/>
            <a:ext cx="8839200" cy="1066800"/>
          </a:xfrm>
          <a:prstGeom prst="rect">
            <a:avLst/>
          </a:prstGeom>
          <a:solidFill>
            <a:schemeClr val="accent2">
              <a:lumMod val="75000"/>
            </a:schemeClr>
          </a:solidFill>
          <a:ln w="38100">
            <a:noFill/>
            <a:miter lim="800000"/>
            <a:headEnd/>
            <a:tailEnd/>
          </a:ln>
        </p:spPr>
        <p:txBody>
          <a:bodyPr wrap="none" anchor="ctr"/>
          <a:lstStyle/>
          <a:p>
            <a:pPr marL="457200" indent="-457200">
              <a:buFontTx/>
              <a:buAutoNum type="arabicPeriod" startAt="14"/>
            </a:pPr>
            <a:r>
              <a:rPr lang="en-US" sz="2400" b="1">
                <a:solidFill>
                  <a:schemeClr val="bg1"/>
                </a:solidFill>
                <a:latin typeface="Calibri" pitchFamily="34" charset="0"/>
              </a:rPr>
              <a:t>How will the NCAE guide high school students and their parents </a:t>
            </a:r>
          </a:p>
          <a:p>
            <a:pPr marL="457200" indent="-457200"/>
            <a:r>
              <a:rPr lang="en-US" sz="2400" b="1">
                <a:solidFill>
                  <a:schemeClr val="bg1"/>
                </a:solidFill>
                <a:latin typeface="Calibri" pitchFamily="34" charset="0"/>
              </a:rPr>
              <a:t>       in determining the career track they should take?</a:t>
            </a:r>
            <a:endParaRPr lang="en-PH" sz="2400">
              <a:solidFill>
                <a:schemeClr val="bg1"/>
              </a:solidFill>
              <a:latin typeface="Calibri" pitchFamily="34" charset="0"/>
            </a:endParaRPr>
          </a:p>
        </p:txBody>
      </p:sp>
      <p:sp>
        <p:nvSpPr>
          <p:cNvPr id="30724" name="Rectangle 6"/>
          <p:cNvSpPr>
            <a:spLocks noChangeArrowheads="1"/>
          </p:cNvSpPr>
          <p:nvPr/>
        </p:nvSpPr>
        <p:spPr bwMode="auto">
          <a:xfrm>
            <a:off x="304800" y="2025124"/>
            <a:ext cx="8610600" cy="3785652"/>
          </a:xfrm>
          <a:prstGeom prst="rect">
            <a:avLst/>
          </a:prstGeom>
          <a:noFill/>
          <a:ln w="9525">
            <a:noFill/>
            <a:miter lim="800000"/>
            <a:headEnd/>
            <a:tailEnd/>
          </a:ln>
        </p:spPr>
        <p:txBody>
          <a:bodyPr anchor="ctr">
            <a:spAutoFit/>
          </a:bodyPr>
          <a:lstStyle/>
          <a:p>
            <a:pPr indent="346075">
              <a:lnSpc>
                <a:spcPct val="150000"/>
              </a:lnSpc>
              <a:buFont typeface="Wingdings" pitchFamily="2" charset="2"/>
              <a:buChar char="§"/>
            </a:pPr>
            <a:r>
              <a:rPr lang="en-US" sz="2000" dirty="0">
                <a:latin typeface="Calibri" pitchFamily="34" charset="0"/>
              </a:rPr>
              <a:t>The NCAE intends to </a:t>
            </a:r>
            <a:r>
              <a:rPr lang="en-US" sz="2000" b="1" dirty="0">
                <a:latin typeface="Calibri" pitchFamily="34" charset="0"/>
              </a:rPr>
              <a:t>provide information </a:t>
            </a:r>
            <a:r>
              <a:rPr lang="en-US" sz="2000" dirty="0">
                <a:latin typeface="Calibri" pitchFamily="34" charset="0"/>
              </a:rPr>
              <a:t>that will help </a:t>
            </a:r>
            <a:r>
              <a:rPr lang="en-US" sz="2000" dirty="0" smtClean="0">
                <a:latin typeface="Calibri" pitchFamily="34" charset="0"/>
              </a:rPr>
              <a:t>high </a:t>
            </a:r>
            <a:r>
              <a:rPr lang="en-US" sz="2000" dirty="0">
                <a:latin typeface="Calibri" pitchFamily="34" charset="0"/>
              </a:rPr>
              <a:t>school students make wise career decisions based on the results of </a:t>
            </a:r>
            <a:r>
              <a:rPr lang="en-US" sz="2000" dirty="0" smtClean="0">
                <a:latin typeface="Calibri" pitchFamily="34" charset="0"/>
              </a:rPr>
              <a:t>the </a:t>
            </a:r>
            <a:r>
              <a:rPr lang="en-US" sz="2000" dirty="0">
                <a:latin typeface="Calibri" pitchFamily="34" charset="0"/>
              </a:rPr>
              <a:t>domains of the test. </a:t>
            </a:r>
          </a:p>
          <a:p>
            <a:pPr indent="346075">
              <a:lnSpc>
                <a:spcPct val="150000"/>
              </a:lnSpc>
              <a:buFont typeface="Wingdings" pitchFamily="2" charset="2"/>
              <a:buChar char="§"/>
            </a:pPr>
            <a:endParaRPr lang="en-US" sz="2000" dirty="0">
              <a:latin typeface="Calibri" pitchFamily="34" charset="0"/>
            </a:endParaRPr>
          </a:p>
          <a:p>
            <a:pPr indent="346075">
              <a:lnSpc>
                <a:spcPct val="150000"/>
              </a:lnSpc>
              <a:buFont typeface="Wingdings" pitchFamily="2" charset="2"/>
              <a:buChar char="§"/>
            </a:pPr>
            <a:r>
              <a:rPr lang="en-US" sz="2000" dirty="0">
                <a:latin typeface="Calibri" pitchFamily="34" charset="0"/>
              </a:rPr>
              <a:t>It also </a:t>
            </a:r>
            <a:r>
              <a:rPr lang="en-US" sz="2000" b="1" dirty="0">
                <a:latin typeface="Calibri" pitchFamily="34" charset="0"/>
              </a:rPr>
              <a:t>provides an interest inventory </a:t>
            </a:r>
            <a:r>
              <a:rPr lang="en-US" sz="2000" dirty="0">
                <a:latin typeface="Calibri" pitchFamily="34" charset="0"/>
              </a:rPr>
              <a:t>that will show the inclinations of the students in a particular occupational field.</a:t>
            </a:r>
            <a:endParaRPr lang="en-PH" sz="2000" dirty="0">
              <a:latin typeface="Calibri" pitchFamily="34" charset="0"/>
            </a:endParaRPr>
          </a:p>
          <a:p>
            <a:pPr indent="346075">
              <a:lnSpc>
                <a:spcPct val="150000"/>
              </a:lnSpc>
            </a:pPr>
            <a:endParaRPr lang="en-PH" sz="2000" dirty="0">
              <a:latin typeface="Calibri" pitchFamily="34" charset="0"/>
            </a:endParaRPr>
          </a:p>
          <a:p>
            <a:pPr indent="346075">
              <a:lnSpc>
                <a:spcPct val="150000"/>
              </a:lnSpc>
              <a:buFont typeface="Wingdings" pitchFamily="2" charset="2"/>
              <a:buChar char="§"/>
            </a:pPr>
            <a:r>
              <a:rPr lang="en-US" sz="2000" dirty="0">
                <a:latin typeface="Calibri" pitchFamily="34" charset="0"/>
              </a:rPr>
              <a:t>The test results will </a:t>
            </a:r>
            <a:r>
              <a:rPr lang="en-US" sz="2000" b="1" dirty="0">
                <a:latin typeface="Calibri" pitchFamily="34" charset="0"/>
              </a:rPr>
              <a:t>validate the previously thought career choice</a:t>
            </a:r>
            <a:r>
              <a:rPr lang="en-US" sz="2000" dirty="0">
                <a:latin typeface="Calibri" pitchFamily="34" charset="0"/>
              </a:rPr>
              <a:t> by showing the student’s strengths and weaknesses in the aforementioned domains.</a:t>
            </a:r>
            <a:endParaRPr lang="en-PH" sz="2000" dirty="0">
              <a:solidFill>
                <a:srgbClr val="FF0000"/>
              </a:solidFill>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A5E8F458-2D59-43C9-B90E-B70096BEBBC0}" type="slidenum">
              <a:rPr lang="en-US" sz="1200" b="1">
                <a:solidFill>
                  <a:schemeClr val="accent3">
                    <a:lumMod val="75000"/>
                  </a:schemeClr>
                </a:solidFill>
                <a:latin typeface="+mn-lt"/>
                <a:cs typeface="+mn-cs"/>
              </a:rPr>
              <a:pPr fontAlgn="auto">
                <a:spcBef>
                  <a:spcPts val="0"/>
                </a:spcBef>
                <a:spcAft>
                  <a:spcPts val="0"/>
                </a:spcAft>
                <a:defRPr/>
              </a:pPr>
              <a:t>20</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1747" name="Rectangle 3"/>
          <p:cNvSpPr>
            <a:spLocks noChangeArrowheads="1"/>
          </p:cNvSpPr>
          <p:nvPr/>
        </p:nvSpPr>
        <p:spPr bwMode="auto">
          <a:xfrm>
            <a:off x="152400" y="228600"/>
            <a:ext cx="8839200" cy="990600"/>
          </a:xfrm>
          <a:prstGeom prst="rect">
            <a:avLst/>
          </a:prstGeom>
          <a:solidFill>
            <a:schemeClr val="accent2">
              <a:lumMod val="75000"/>
            </a:schemeClr>
          </a:solidFill>
          <a:ln w="38100">
            <a:noFill/>
            <a:miter lim="800000"/>
            <a:headEnd/>
            <a:tailEnd/>
          </a:ln>
        </p:spPr>
        <p:txBody>
          <a:bodyPr wrap="none" anchor="ctr"/>
          <a:lstStyle/>
          <a:p>
            <a:r>
              <a:rPr lang="en-US" sz="2000" b="1">
                <a:solidFill>
                  <a:schemeClr val="bg1"/>
                </a:solidFill>
                <a:latin typeface="Calibri" pitchFamily="34" charset="0"/>
              </a:rPr>
              <a:t>15. How has the general public responded to the results of the exam? Are parents </a:t>
            </a:r>
          </a:p>
          <a:p>
            <a:r>
              <a:rPr lang="en-US" sz="2000" b="1">
                <a:solidFill>
                  <a:schemeClr val="bg1"/>
                </a:solidFill>
                <a:latin typeface="Calibri" pitchFamily="34" charset="0"/>
              </a:rPr>
              <a:t>       willing to follow the test results for their children’s career plans?</a:t>
            </a:r>
            <a:endParaRPr lang="en-PH" sz="2000">
              <a:solidFill>
                <a:schemeClr val="bg1"/>
              </a:solidFill>
              <a:latin typeface="Calibri" pitchFamily="34" charset="0"/>
            </a:endParaRPr>
          </a:p>
        </p:txBody>
      </p:sp>
      <p:sp>
        <p:nvSpPr>
          <p:cNvPr id="31748" name="Rectangle 6"/>
          <p:cNvSpPr>
            <a:spLocks noChangeArrowheads="1"/>
          </p:cNvSpPr>
          <p:nvPr/>
        </p:nvSpPr>
        <p:spPr bwMode="auto">
          <a:xfrm>
            <a:off x="152400" y="1325563"/>
            <a:ext cx="8839200" cy="5216525"/>
          </a:xfrm>
          <a:prstGeom prst="rect">
            <a:avLst/>
          </a:prstGeom>
          <a:noFill/>
          <a:ln w="9525">
            <a:noFill/>
            <a:miter lim="800000"/>
            <a:headEnd/>
            <a:tailEnd/>
          </a:ln>
        </p:spPr>
        <p:txBody>
          <a:bodyPr anchor="ctr">
            <a:spAutoFit/>
          </a:bodyPr>
          <a:lstStyle/>
          <a:p>
            <a:pPr indent="346075">
              <a:lnSpc>
                <a:spcPct val="150000"/>
              </a:lnSpc>
              <a:buFont typeface="Wingdings" pitchFamily="2" charset="2"/>
              <a:buChar char="§"/>
            </a:pPr>
            <a:r>
              <a:rPr lang="en-US" sz="2200">
                <a:latin typeface="Calibri" pitchFamily="34" charset="0"/>
              </a:rPr>
              <a:t>In 2007, DepED-NETRC conducted a survey on the utilization of the NCAE results for SY 2006-2007. </a:t>
            </a:r>
          </a:p>
          <a:p>
            <a:pPr indent="346075">
              <a:lnSpc>
                <a:spcPct val="150000"/>
              </a:lnSpc>
              <a:buFont typeface="Wingdings" pitchFamily="2" charset="2"/>
              <a:buChar char="§"/>
            </a:pPr>
            <a:endParaRPr lang="en-US" sz="1400">
              <a:latin typeface="Calibri" pitchFamily="34" charset="0"/>
            </a:endParaRPr>
          </a:p>
          <a:p>
            <a:pPr indent="346075">
              <a:lnSpc>
                <a:spcPct val="150000"/>
              </a:lnSpc>
              <a:buFont typeface="Wingdings" pitchFamily="2" charset="2"/>
              <a:buChar char="§"/>
            </a:pPr>
            <a:r>
              <a:rPr lang="en-US" sz="2200">
                <a:latin typeface="Calibri" pitchFamily="34" charset="0"/>
              </a:rPr>
              <a:t>Nineteen (19) higher education institutions and TESDA accredited schools in twelve (12) schools divisions participated in the survey.</a:t>
            </a:r>
          </a:p>
          <a:p>
            <a:pPr indent="346075">
              <a:lnSpc>
                <a:spcPct val="150000"/>
              </a:lnSpc>
              <a:buFont typeface="Wingdings" pitchFamily="2" charset="2"/>
              <a:buChar char="§"/>
            </a:pPr>
            <a:endParaRPr lang="en-PH" sz="1400">
              <a:latin typeface="Calibri" pitchFamily="34" charset="0"/>
            </a:endParaRPr>
          </a:p>
          <a:p>
            <a:pPr indent="346075">
              <a:lnSpc>
                <a:spcPct val="150000"/>
              </a:lnSpc>
              <a:buFont typeface="Wingdings" pitchFamily="2" charset="2"/>
              <a:buChar char="§"/>
            </a:pPr>
            <a:r>
              <a:rPr lang="en-US" sz="2200">
                <a:latin typeface="Calibri" pitchFamily="34" charset="0"/>
              </a:rPr>
              <a:t>The NCAE annual administration was viewed positively by </a:t>
            </a:r>
            <a:r>
              <a:rPr lang="en-US" sz="2200" b="1">
                <a:latin typeface="Calibri" pitchFamily="34" charset="0"/>
              </a:rPr>
              <a:t>81.31%</a:t>
            </a:r>
            <a:r>
              <a:rPr lang="en-US" sz="2200">
                <a:latin typeface="Calibri" pitchFamily="34" charset="0"/>
              </a:rPr>
              <a:t> of the students. </a:t>
            </a:r>
          </a:p>
          <a:p>
            <a:pPr indent="346075">
              <a:lnSpc>
                <a:spcPct val="150000"/>
              </a:lnSpc>
              <a:buFont typeface="Wingdings" pitchFamily="2" charset="2"/>
              <a:buChar char="§"/>
            </a:pPr>
            <a:endParaRPr lang="en-US" sz="1400">
              <a:latin typeface="Calibri" pitchFamily="34" charset="0"/>
            </a:endParaRPr>
          </a:p>
          <a:p>
            <a:pPr indent="346075">
              <a:lnSpc>
                <a:spcPct val="150000"/>
              </a:lnSpc>
              <a:buFont typeface="Wingdings" pitchFamily="2" charset="2"/>
              <a:buChar char="§"/>
            </a:pPr>
            <a:r>
              <a:rPr lang="en-US" sz="2200" b="1">
                <a:latin typeface="Calibri" pitchFamily="34" charset="0"/>
              </a:rPr>
              <a:t>80% </a:t>
            </a:r>
            <a:r>
              <a:rPr lang="en-US" sz="2200">
                <a:latin typeface="Calibri" pitchFamily="34" charset="0"/>
              </a:rPr>
              <a:t>of their parents affirmed in the necessity to administer the NCAE yearly.</a:t>
            </a: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CE68845C-6FB9-4FE6-8C02-1AE188F2428F}" type="slidenum">
              <a:rPr lang="en-US" sz="1200" b="1">
                <a:solidFill>
                  <a:schemeClr val="accent3">
                    <a:lumMod val="75000"/>
                  </a:schemeClr>
                </a:solidFill>
                <a:latin typeface="+mn-lt"/>
                <a:cs typeface="+mn-cs"/>
              </a:rPr>
              <a:pPr fontAlgn="auto">
                <a:spcBef>
                  <a:spcPts val="0"/>
                </a:spcBef>
                <a:spcAft>
                  <a:spcPts val="0"/>
                </a:spcAft>
                <a:defRPr/>
              </a:pPr>
              <a:t>21</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2771" name="Rectangle 6"/>
          <p:cNvSpPr>
            <a:spLocks noChangeArrowheads="1"/>
          </p:cNvSpPr>
          <p:nvPr/>
        </p:nvSpPr>
        <p:spPr bwMode="auto">
          <a:xfrm>
            <a:off x="304800" y="1379538"/>
            <a:ext cx="8610600" cy="5076825"/>
          </a:xfrm>
          <a:prstGeom prst="rect">
            <a:avLst/>
          </a:prstGeom>
          <a:noFill/>
          <a:ln w="9525">
            <a:noFill/>
            <a:miter lim="800000"/>
            <a:headEnd/>
            <a:tailEnd/>
          </a:ln>
        </p:spPr>
        <p:txBody>
          <a:bodyPr anchor="ctr">
            <a:spAutoFit/>
          </a:bodyPr>
          <a:lstStyle/>
          <a:p>
            <a:pPr indent="346075">
              <a:lnSpc>
                <a:spcPct val="150000"/>
              </a:lnSpc>
              <a:buFont typeface="Wingdings" pitchFamily="2" charset="2"/>
              <a:buChar char="§"/>
            </a:pPr>
            <a:r>
              <a:rPr lang="en-US" sz="2400" b="1">
                <a:latin typeface="Calibri" pitchFamily="34" charset="0"/>
              </a:rPr>
              <a:t>85% </a:t>
            </a:r>
            <a:r>
              <a:rPr lang="en-US" sz="2400">
                <a:latin typeface="Calibri" pitchFamily="34" charset="0"/>
              </a:rPr>
              <a:t>of the school officials favored the annual administration of the NCAE.</a:t>
            </a:r>
          </a:p>
          <a:p>
            <a:pPr indent="346075">
              <a:lnSpc>
                <a:spcPct val="150000"/>
              </a:lnSpc>
              <a:buFont typeface="Wingdings" pitchFamily="2" charset="2"/>
              <a:buChar char="§"/>
            </a:pPr>
            <a:endParaRPr lang="en-US" sz="2400">
              <a:latin typeface="Calibri" pitchFamily="34" charset="0"/>
            </a:endParaRPr>
          </a:p>
          <a:p>
            <a:pPr indent="346075">
              <a:lnSpc>
                <a:spcPct val="150000"/>
              </a:lnSpc>
              <a:buFont typeface="Wingdings" pitchFamily="2" charset="2"/>
              <a:buChar char="§"/>
            </a:pPr>
            <a:r>
              <a:rPr lang="en-US" sz="2400">
                <a:latin typeface="Calibri" pitchFamily="34" charset="0"/>
              </a:rPr>
              <a:t>Across the four groups of respondents (students, parents, school officials and CHED/TESDA institutions), the </a:t>
            </a:r>
            <a:r>
              <a:rPr lang="en-US" sz="2400" b="1">
                <a:latin typeface="Calibri" pitchFamily="34" charset="0"/>
              </a:rPr>
              <a:t>NCAE elicited high acceptance level. </a:t>
            </a:r>
          </a:p>
          <a:p>
            <a:pPr indent="346075">
              <a:lnSpc>
                <a:spcPct val="150000"/>
              </a:lnSpc>
              <a:buFont typeface="Wingdings" pitchFamily="2" charset="2"/>
              <a:buChar char="§"/>
            </a:pPr>
            <a:endParaRPr lang="en-US" sz="2400" b="1">
              <a:solidFill>
                <a:srgbClr val="FF0000"/>
              </a:solidFill>
              <a:latin typeface="Calibri" pitchFamily="34" charset="0"/>
            </a:endParaRPr>
          </a:p>
          <a:p>
            <a:pPr indent="346075">
              <a:lnSpc>
                <a:spcPct val="150000"/>
              </a:lnSpc>
              <a:buFont typeface="Wingdings" pitchFamily="2" charset="2"/>
              <a:buChar char="§"/>
            </a:pPr>
            <a:r>
              <a:rPr lang="en-US" sz="2400">
                <a:latin typeface="Calibri" pitchFamily="34" charset="0"/>
              </a:rPr>
              <a:t>All groups manifested </a:t>
            </a:r>
            <a:r>
              <a:rPr lang="en-US" sz="2400" b="1">
                <a:latin typeface="Calibri" pitchFamily="34" charset="0"/>
              </a:rPr>
              <a:t>agreement</a:t>
            </a:r>
            <a:r>
              <a:rPr lang="en-US" sz="2400">
                <a:latin typeface="Calibri" pitchFamily="34" charset="0"/>
              </a:rPr>
              <a:t> on the yearly administration of the NCAE.</a:t>
            </a:r>
            <a:endParaRPr lang="en-PH" sz="2400" b="1">
              <a:solidFill>
                <a:srgbClr val="FF0000"/>
              </a:solidFill>
              <a:latin typeface="Calibri" pitchFamily="34" charset="0"/>
            </a:endParaRPr>
          </a:p>
        </p:txBody>
      </p:sp>
      <p:sp>
        <p:nvSpPr>
          <p:cNvPr id="6"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180E60A8-0A00-44C6-9FBE-4694690C2821}" type="slidenum">
              <a:rPr lang="en-US" sz="1200" b="1">
                <a:solidFill>
                  <a:schemeClr val="accent3">
                    <a:lumMod val="75000"/>
                  </a:schemeClr>
                </a:solidFill>
                <a:latin typeface="+mn-lt"/>
                <a:cs typeface="+mn-cs"/>
              </a:rPr>
              <a:pPr fontAlgn="auto">
                <a:spcBef>
                  <a:spcPts val="0"/>
                </a:spcBef>
                <a:spcAft>
                  <a:spcPts val="0"/>
                </a:spcAft>
                <a:defRPr/>
              </a:pPr>
              <a:t>22</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3795" name="Rectangle 3"/>
          <p:cNvSpPr>
            <a:spLocks noChangeArrowheads="1"/>
          </p:cNvSpPr>
          <p:nvPr/>
        </p:nvSpPr>
        <p:spPr bwMode="auto">
          <a:xfrm>
            <a:off x="152400" y="152400"/>
            <a:ext cx="8839200" cy="1066800"/>
          </a:xfrm>
          <a:prstGeom prst="rect">
            <a:avLst/>
          </a:prstGeom>
          <a:solidFill>
            <a:schemeClr val="accent2">
              <a:lumMod val="75000"/>
            </a:schemeClr>
          </a:solidFill>
          <a:ln w="38100">
            <a:noFill/>
            <a:miter lim="800000"/>
            <a:headEnd/>
            <a:tailEnd/>
          </a:ln>
        </p:spPr>
        <p:txBody>
          <a:bodyPr wrap="none" anchor="ctr"/>
          <a:lstStyle/>
          <a:p>
            <a:pPr marL="342900" indent="-342900">
              <a:buFont typeface="Calibri" pitchFamily="34" charset="0"/>
              <a:buAutoNum type="arabicPeriod" startAt="16"/>
            </a:pPr>
            <a:r>
              <a:rPr lang="en-US" sz="2400" b="1">
                <a:solidFill>
                  <a:schemeClr val="bg1"/>
                </a:solidFill>
                <a:latin typeface="Calibri" pitchFamily="34" charset="0"/>
              </a:rPr>
              <a:t>Based on the results of the test, what are the policy directions of </a:t>
            </a:r>
          </a:p>
          <a:p>
            <a:pPr marL="342900" indent="-342900"/>
            <a:r>
              <a:rPr lang="en-US" sz="2400" b="1">
                <a:solidFill>
                  <a:schemeClr val="bg1"/>
                </a:solidFill>
                <a:latin typeface="Calibri" pitchFamily="34" charset="0"/>
              </a:rPr>
              <a:t>      DepED on the basic education curriculum?</a:t>
            </a:r>
            <a:endParaRPr lang="en-PH" sz="2400">
              <a:solidFill>
                <a:schemeClr val="bg1"/>
              </a:solidFill>
              <a:latin typeface="Calibri" pitchFamily="34" charset="0"/>
            </a:endParaRPr>
          </a:p>
        </p:txBody>
      </p:sp>
      <p:sp>
        <p:nvSpPr>
          <p:cNvPr id="3079" name="Rectangle 6"/>
          <p:cNvSpPr>
            <a:spLocks noChangeArrowheads="1"/>
          </p:cNvSpPr>
          <p:nvPr/>
        </p:nvSpPr>
        <p:spPr bwMode="auto">
          <a:xfrm>
            <a:off x="304800" y="1323975"/>
            <a:ext cx="8610600" cy="5076825"/>
          </a:xfrm>
          <a:prstGeom prst="rect">
            <a:avLst/>
          </a:prstGeom>
          <a:noFill/>
          <a:ln w="9525">
            <a:noFill/>
            <a:miter lim="800000"/>
            <a:headEnd/>
            <a:tailEnd/>
          </a:ln>
        </p:spPr>
        <p:txBody>
          <a:bodyPr anchor="ctr">
            <a:spAutoFit/>
          </a:bodyPr>
          <a:lstStyle/>
          <a:p>
            <a:pPr fontAlgn="auto">
              <a:lnSpc>
                <a:spcPct val="150000"/>
              </a:lnSpc>
              <a:spcBef>
                <a:spcPts val="0"/>
              </a:spcBef>
              <a:spcAft>
                <a:spcPts val="0"/>
              </a:spcAft>
              <a:defRPr/>
            </a:pPr>
            <a:r>
              <a:rPr lang="en-US" sz="2400" b="1" i="1" dirty="0">
                <a:latin typeface="+mn-lt"/>
                <a:cs typeface="+mn-cs"/>
              </a:rPr>
              <a:t>Policy Directions:</a:t>
            </a:r>
          </a:p>
          <a:p>
            <a:pPr indent="346075" fontAlgn="auto">
              <a:lnSpc>
                <a:spcPct val="150000"/>
              </a:lnSpc>
              <a:spcBef>
                <a:spcPts val="0"/>
              </a:spcBef>
              <a:spcAft>
                <a:spcPts val="0"/>
              </a:spcAft>
              <a:buFont typeface="Wingdings" pitchFamily="2" charset="2"/>
              <a:buChar char="§"/>
              <a:defRPr/>
            </a:pPr>
            <a:r>
              <a:rPr lang="en-US" sz="2400" dirty="0">
                <a:latin typeface="+mn-lt"/>
                <a:cs typeface="+mn-cs"/>
              </a:rPr>
              <a:t>Based on the results of the NCAE </a:t>
            </a:r>
            <a:r>
              <a:rPr lang="en-US" sz="2400" b="1" dirty="0">
                <a:latin typeface="+mn-lt"/>
                <a:cs typeface="+mn-cs"/>
              </a:rPr>
              <a:t>over the years</a:t>
            </a:r>
            <a:r>
              <a:rPr lang="en-US" sz="2400" dirty="0">
                <a:latin typeface="+mn-lt"/>
                <a:cs typeface="+mn-cs"/>
              </a:rPr>
              <a:t>, majority of our high school graduates have inclinations toward technical-vocational (</a:t>
            </a:r>
            <a:r>
              <a:rPr lang="en-US" sz="2400" b="1" dirty="0">
                <a:latin typeface="+mn-lt"/>
                <a:cs typeface="+mn-cs"/>
              </a:rPr>
              <a:t>tech-voc</a:t>
            </a:r>
            <a:r>
              <a:rPr lang="en-US" sz="2400" dirty="0">
                <a:latin typeface="+mn-lt"/>
                <a:cs typeface="+mn-cs"/>
              </a:rPr>
              <a:t>) occupations. </a:t>
            </a:r>
          </a:p>
          <a:p>
            <a:pPr indent="346075" fontAlgn="auto">
              <a:lnSpc>
                <a:spcPct val="150000"/>
              </a:lnSpc>
              <a:spcBef>
                <a:spcPts val="0"/>
              </a:spcBef>
              <a:spcAft>
                <a:spcPts val="0"/>
              </a:spcAft>
              <a:buFont typeface="Wingdings" pitchFamily="2" charset="2"/>
              <a:buChar char="§"/>
              <a:defRPr/>
            </a:pPr>
            <a:endParaRPr lang="en-US" sz="2400" dirty="0">
              <a:latin typeface="+mn-lt"/>
              <a:cs typeface="+mn-cs"/>
            </a:endParaRPr>
          </a:p>
          <a:p>
            <a:pPr indent="346075" fontAlgn="auto">
              <a:lnSpc>
                <a:spcPct val="150000"/>
              </a:lnSpc>
              <a:spcBef>
                <a:spcPts val="0"/>
              </a:spcBef>
              <a:spcAft>
                <a:spcPts val="0"/>
              </a:spcAft>
              <a:buFont typeface="Wingdings" pitchFamily="2" charset="2"/>
              <a:buChar char="§"/>
              <a:defRPr/>
            </a:pPr>
            <a:r>
              <a:rPr lang="en-US" sz="2400" dirty="0">
                <a:latin typeface="+mn-lt"/>
                <a:cs typeface="+mn-cs"/>
              </a:rPr>
              <a:t>The </a:t>
            </a:r>
            <a:r>
              <a:rPr lang="en-US" sz="2400" b="1" u="sng" dirty="0">
                <a:latin typeface="+mn-lt"/>
                <a:cs typeface="+mn-cs"/>
              </a:rPr>
              <a:t>strengthening of 261 technical-vocational high schools</a:t>
            </a:r>
            <a:r>
              <a:rPr lang="en-US" sz="2400" b="1" dirty="0">
                <a:latin typeface="+mn-lt"/>
                <a:cs typeface="+mn-cs"/>
              </a:rPr>
              <a:t> </a:t>
            </a:r>
            <a:r>
              <a:rPr lang="en-US" sz="2400" dirty="0">
                <a:latin typeface="+mn-lt"/>
                <a:cs typeface="+mn-cs"/>
              </a:rPr>
              <a:t>is being carried out by the Department wherein improvements are being made in their curriculum, training, physical and policy support. </a:t>
            </a:r>
            <a:endParaRPr lang="en-PH" sz="2400" dirty="0">
              <a:solidFill>
                <a:srgbClr val="FF0000"/>
              </a:solidFill>
              <a:latin typeface="+mn-lt"/>
              <a:cs typeface="+mn-cs"/>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A24481FF-CF27-4387-B7D1-D21D860757F4}" type="slidenum">
              <a:rPr lang="en-US" sz="1200" b="1">
                <a:solidFill>
                  <a:schemeClr val="accent3">
                    <a:lumMod val="75000"/>
                  </a:schemeClr>
                </a:solidFill>
                <a:latin typeface="+mn-lt"/>
                <a:cs typeface="+mn-cs"/>
              </a:rPr>
              <a:pPr fontAlgn="auto">
                <a:spcBef>
                  <a:spcPts val="0"/>
                </a:spcBef>
                <a:spcAft>
                  <a:spcPts val="0"/>
                </a:spcAft>
                <a:defRPr/>
              </a:pPr>
              <a:t>23</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4819" name="Rectangle 6"/>
          <p:cNvSpPr>
            <a:spLocks noChangeArrowheads="1"/>
          </p:cNvSpPr>
          <p:nvPr/>
        </p:nvSpPr>
        <p:spPr bwMode="auto">
          <a:xfrm>
            <a:off x="304800" y="1077912"/>
            <a:ext cx="8610600" cy="5170488"/>
          </a:xfrm>
          <a:prstGeom prst="rect">
            <a:avLst/>
          </a:prstGeom>
          <a:noFill/>
          <a:ln w="9525">
            <a:noFill/>
            <a:miter lim="800000"/>
            <a:headEnd/>
            <a:tailEnd/>
          </a:ln>
        </p:spPr>
        <p:txBody>
          <a:bodyPr anchor="ctr">
            <a:spAutoFit/>
          </a:bodyPr>
          <a:lstStyle/>
          <a:p>
            <a:pPr indent="346075">
              <a:lnSpc>
                <a:spcPct val="150000"/>
              </a:lnSpc>
              <a:buFont typeface="Wingdings" pitchFamily="2" charset="2"/>
              <a:buChar char="§"/>
            </a:pPr>
            <a:r>
              <a:rPr lang="en-US" sz="2000" dirty="0">
                <a:latin typeface="Calibri" pitchFamily="34" charset="0"/>
              </a:rPr>
              <a:t>The results validate </a:t>
            </a:r>
            <a:r>
              <a:rPr lang="en-US" sz="2000" dirty="0" err="1">
                <a:latin typeface="Calibri" pitchFamily="34" charset="0"/>
              </a:rPr>
              <a:t>DepED’s</a:t>
            </a:r>
            <a:r>
              <a:rPr lang="en-US" sz="2000" dirty="0">
                <a:latin typeface="Calibri" pitchFamily="34" charset="0"/>
              </a:rPr>
              <a:t> decision to put great stress on tech-voc program, that is, to equip high school students with technical-vocational skills that can empower them to find meaningful employment, whether or not they pursue college education. </a:t>
            </a:r>
          </a:p>
          <a:p>
            <a:pPr indent="346075">
              <a:lnSpc>
                <a:spcPct val="150000"/>
              </a:lnSpc>
              <a:buFont typeface="Wingdings" pitchFamily="2" charset="2"/>
              <a:buChar char="§"/>
            </a:pPr>
            <a:endParaRPr lang="en-US" sz="2000" dirty="0">
              <a:latin typeface="Calibri" pitchFamily="34" charset="0"/>
            </a:endParaRPr>
          </a:p>
          <a:p>
            <a:pPr indent="346075">
              <a:lnSpc>
                <a:spcPct val="150000"/>
              </a:lnSpc>
              <a:buFont typeface="Wingdings" pitchFamily="2" charset="2"/>
              <a:buChar char="§"/>
            </a:pPr>
            <a:r>
              <a:rPr lang="en-US" sz="2000" dirty="0" err="1">
                <a:latin typeface="Calibri" pitchFamily="34" charset="0"/>
              </a:rPr>
              <a:t>DepED’s</a:t>
            </a:r>
            <a:r>
              <a:rPr lang="en-US" sz="2000" dirty="0">
                <a:latin typeface="Calibri" pitchFamily="34" charset="0"/>
              </a:rPr>
              <a:t> tech-voc curriculum is being aligned with the training regulations of </a:t>
            </a:r>
            <a:r>
              <a:rPr lang="en-US" sz="2000" b="1" dirty="0">
                <a:latin typeface="Calibri" pitchFamily="34" charset="0"/>
              </a:rPr>
              <a:t>TESDA</a:t>
            </a:r>
            <a:r>
              <a:rPr lang="en-US" sz="2000" dirty="0">
                <a:latin typeface="Calibri" pitchFamily="34" charset="0"/>
              </a:rPr>
              <a:t>. This will allow tech-voc high school graduates to acquire TESDA certificates. </a:t>
            </a:r>
          </a:p>
          <a:p>
            <a:pPr indent="346075">
              <a:lnSpc>
                <a:spcPct val="150000"/>
              </a:lnSpc>
              <a:buFont typeface="Wingdings" pitchFamily="2" charset="2"/>
              <a:buChar char="§"/>
            </a:pPr>
            <a:endParaRPr lang="en-US" sz="2000" dirty="0">
              <a:latin typeface="Calibri" pitchFamily="34" charset="0"/>
            </a:endParaRPr>
          </a:p>
          <a:p>
            <a:pPr indent="346075">
              <a:lnSpc>
                <a:spcPct val="150000"/>
              </a:lnSpc>
              <a:buFont typeface="Wingdings" pitchFamily="2" charset="2"/>
              <a:buChar char="§"/>
            </a:pPr>
            <a:r>
              <a:rPr lang="en-US" sz="2000" dirty="0">
                <a:latin typeface="Calibri" pitchFamily="34" charset="0"/>
              </a:rPr>
              <a:t>It is also the Department’s goal to </a:t>
            </a:r>
            <a:r>
              <a:rPr lang="en-US" sz="2000" b="1" u="sng" dirty="0">
                <a:latin typeface="Calibri" pitchFamily="34" charset="0"/>
              </a:rPr>
              <a:t>improve the abilities of students in the general scholastic domain</a:t>
            </a:r>
            <a:r>
              <a:rPr lang="en-US" sz="2000" dirty="0">
                <a:latin typeface="Calibri" pitchFamily="34" charset="0"/>
              </a:rPr>
              <a:t>.</a:t>
            </a:r>
            <a:endParaRPr lang="en-PH" sz="2000" dirty="0">
              <a:solidFill>
                <a:srgbClr val="FF0000"/>
              </a:solidFill>
              <a:latin typeface="Calibri" pitchFamily="34" charset="0"/>
            </a:endParaRPr>
          </a:p>
        </p:txBody>
      </p:sp>
      <p:sp>
        <p:nvSpPr>
          <p:cNvPr id="6"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D4D93139-EFCA-4D8D-8209-E08EA5CB4309}" type="slidenum">
              <a:rPr lang="en-US" sz="1200" b="1">
                <a:solidFill>
                  <a:schemeClr val="accent3">
                    <a:lumMod val="75000"/>
                  </a:schemeClr>
                </a:solidFill>
                <a:latin typeface="+mn-lt"/>
                <a:cs typeface="+mn-cs"/>
              </a:rPr>
              <a:pPr fontAlgn="auto">
                <a:spcBef>
                  <a:spcPts val="0"/>
                </a:spcBef>
                <a:spcAft>
                  <a:spcPts val="0"/>
                </a:spcAft>
                <a:defRPr/>
              </a:pPr>
              <a:t>24</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228600" y="1600200"/>
            <a:ext cx="8504238" cy="4572000"/>
          </a:xfrm>
        </p:spPr>
        <p:txBody>
          <a:bodyPr rtlCol="0">
            <a:normAutofit/>
          </a:bodyPr>
          <a:lstStyle/>
          <a:p>
            <a:pPr marL="438912" indent="-320040" eaLnBrk="1" fontAlgn="auto" hangingPunct="1">
              <a:lnSpc>
                <a:spcPct val="150000"/>
              </a:lnSpc>
              <a:spcBef>
                <a:spcPts val="0"/>
              </a:spcBef>
              <a:spcAft>
                <a:spcPts val="0"/>
              </a:spcAft>
              <a:buFont typeface="Wingdings 2"/>
              <a:buChar char=""/>
              <a:defRPr/>
            </a:pPr>
            <a:r>
              <a:rPr lang="en-PH" dirty="0" smtClean="0"/>
              <a:t>Moreover, </a:t>
            </a:r>
            <a:r>
              <a:rPr lang="en-US" dirty="0" smtClean="0"/>
              <a:t>the Department is currently working on </a:t>
            </a:r>
            <a:r>
              <a:rPr lang="en-US" b="1" u="sng" dirty="0" smtClean="0"/>
              <a:t>intensifying the career guidance programs</a:t>
            </a:r>
            <a:r>
              <a:rPr lang="en-US" b="1" dirty="0" smtClean="0"/>
              <a:t> </a:t>
            </a:r>
            <a:r>
              <a:rPr lang="en-US" dirty="0" smtClean="0"/>
              <a:t>in public national high schools and in orienting the guidance staff in the schools and division offices on how to maximize the utilization of the NCAE results in order to properly guide students in making wise career decisions.</a:t>
            </a:r>
            <a:endParaRPr lang="en-PH" dirty="0" smtClean="0"/>
          </a:p>
          <a:p>
            <a:pPr marL="438912" indent="-320040" eaLnBrk="1" fontAlgn="auto" hangingPunct="1">
              <a:lnSpc>
                <a:spcPct val="150000"/>
              </a:lnSpc>
              <a:spcBef>
                <a:spcPts val="0"/>
              </a:spcBef>
              <a:spcAft>
                <a:spcPts val="0"/>
              </a:spcAft>
              <a:buFont typeface="Wingdings 2"/>
              <a:buChar char=""/>
              <a:defRPr/>
            </a:pPr>
            <a:endParaRPr lang="en-PH" dirty="0" smtClean="0"/>
          </a:p>
        </p:txBody>
      </p:sp>
      <p:sp>
        <p:nvSpPr>
          <p:cNvPr id="5"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2692951C-CA42-4886-81F9-1ECF78D233FF}" type="slidenum">
              <a:rPr lang="en-US" sz="1200" b="1">
                <a:solidFill>
                  <a:schemeClr val="accent3">
                    <a:lumMod val="75000"/>
                  </a:schemeClr>
                </a:solidFill>
                <a:latin typeface="+mn-lt"/>
                <a:cs typeface="+mn-cs"/>
              </a:rPr>
              <a:pPr fontAlgn="auto">
                <a:spcBef>
                  <a:spcPts val="0"/>
                </a:spcBef>
                <a:spcAft>
                  <a:spcPts val="0"/>
                </a:spcAft>
                <a:defRPr/>
              </a:pPr>
              <a:t>25</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6867" name="Rectangle 3"/>
          <p:cNvSpPr>
            <a:spLocks noChangeArrowheads="1"/>
          </p:cNvSpPr>
          <p:nvPr/>
        </p:nvSpPr>
        <p:spPr bwMode="auto">
          <a:xfrm>
            <a:off x="152400" y="152400"/>
            <a:ext cx="8839200" cy="1066800"/>
          </a:xfrm>
          <a:prstGeom prst="rect">
            <a:avLst/>
          </a:prstGeom>
          <a:solidFill>
            <a:schemeClr val="accent2">
              <a:lumMod val="75000"/>
            </a:schemeClr>
          </a:solidFill>
          <a:ln w="38100">
            <a:noFill/>
            <a:miter lim="800000"/>
            <a:headEnd/>
            <a:tailEnd/>
          </a:ln>
        </p:spPr>
        <p:txBody>
          <a:bodyPr wrap="none" anchor="ctr"/>
          <a:lstStyle/>
          <a:p>
            <a:pPr marL="342900" indent="-342900">
              <a:lnSpc>
                <a:spcPct val="150000"/>
              </a:lnSpc>
            </a:pPr>
            <a:r>
              <a:rPr lang="en-PH" sz="2400" b="1">
                <a:solidFill>
                  <a:schemeClr val="bg1"/>
                </a:solidFill>
                <a:latin typeface="Calibri" pitchFamily="34" charset="0"/>
              </a:rPr>
              <a:t>17. </a:t>
            </a:r>
            <a:r>
              <a:rPr lang="en-US" sz="2400" b="1">
                <a:solidFill>
                  <a:schemeClr val="bg1"/>
                </a:solidFill>
                <a:latin typeface="Calibri" pitchFamily="34" charset="0"/>
              </a:rPr>
              <a:t>How can the results of the exam help solve the problem of job </a:t>
            </a:r>
          </a:p>
          <a:p>
            <a:pPr marL="342900" indent="-342900"/>
            <a:r>
              <a:rPr lang="en-US" sz="2400" b="1">
                <a:solidFill>
                  <a:schemeClr val="bg1"/>
                </a:solidFill>
                <a:latin typeface="Calibri" pitchFamily="34" charset="0"/>
              </a:rPr>
              <a:t>       mismatch?</a:t>
            </a:r>
            <a:r>
              <a:rPr lang="en-PH" sz="2400" b="1">
                <a:solidFill>
                  <a:schemeClr val="bg1"/>
                </a:solidFill>
                <a:latin typeface="Calibri" pitchFamily="34" charset="0"/>
              </a:rPr>
              <a:t>  </a:t>
            </a:r>
          </a:p>
        </p:txBody>
      </p:sp>
      <p:sp>
        <p:nvSpPr>
          <p:cNvPr id="36868" name="Rectangle 6"/>
          <p:cNvSpPr>
            <a:spLocks noChangeArrowheads="1"/>
          </p:cNvSpPr>
          <p:nvPr/>
        </p:nvSpPr>
        <p:spPr bwMode="auto">
          <a:xfrm>
            <a:off x="304800" y="1552575"/>
            <a:ext cx="8610600" cy="3324225"/>
          </a:xfrm>
          <a:prstGeom prst="rect">
            <a:avLst/>
          </a:prstGeom>
          <a:noFill/>
          <a:ln w="9525">
            <a:noFill/>
            <a:miter lim="800000"/>
            <a:headEnd/>
            <a:tailEnd/>
          </a:ln>
        </p:spPr>
        <p:txBody>
          <a:bodyPr anchor="ctr">
            <a:spAutoFit/>
          </a:bodyPr>
          <a:lstStyle/>
          <a:p>
            <a:pPr indent="341313">
              <a:lnSpc>
                <a:spcPct val="150000"/>
              </a:lnSpc>
              <a:buFont typeface="Wingdings" pitchFamily="2" charset="2"/>
              <a:buChar char="§"/>
            </a:pPr>
            <a:r>
              <a:rPr lang="en-US" sz="2800">
                <a:latin typeface="Calibri" pitchFamily="34" charset="0"/>
              </a:rPr>
              <a:t>With the results of the NCAE, the students will be directed to occupational fields where they would be potentially productive and successful.</a:t>
            </a:r>
            <a:endParaRPr lang="en-PH" sz="2800">
              <a:latin typeface="Calibri" pitchFamily="34" charset="0"/>
            </a:endParaRPr>
          </a:p>
          <a:p>
            <a:pPr indent="341313">
              <a:lnSpc>
                <a:spcPct val="150000"/>
              </a:lnSpc>
              <a:buFont typeface="Wingdings" pitchFamily="2" charset="2"/>
              <a:buChar char="§"/>
            </a:pPr>
            <a:endParaRPr lang="en-PH" sz="2800">
              <a:solidFill>
                <a:srgbClr val="FF0000"/>
              </a:solidFill>
              <a:latin typeface="Calibri" pitchFamily="34" charset="0"/>
            </a:endParaRPr>
          </a:p>
          <a:p>
            <a:pPr indent="341313">
              <a:lnSpc>
                <a:spcPct val="150000"/>
              </a:lnSpc>
              <a:buFont typeface="Wingdings" pitchFamily="2" charset="2"/>
              <a:buChar char="§"/>
            </a:pPr>
            <a:endParaRPr lang="en-PH" sz="2800">
              <a:solidFill>
                <a:srgbClr val="FF0000"/>
              </a:solidFill>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E4172303-70CF-4C48-97E4-43470D1C05FD}" type="slidenum">
              <a:rPr lang="en-US" sz="1200" b="1">
                <a:solidFill>
                  <a:schemeClr val="accent3">
                    <a:lumMod val="75000"/>
                  </a:schemeClr>
                </a:solidFill>
                <a:latin typeface="+mn-lt"/>
                <a:cs typeface="+mn-cs"/>
              </a:rPr>
              <a:pPr fontAlgn="auto">
                <a:spcBef>
                  <a:spcPts val="0"/>
                </a:spcBef>
                <a:spcAft>
                  <a:spcPts val="0"/>
                </a:spcAft>
                <a:defRPr/>
              </a:pPr>
              <a:t>26</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2192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37891" name="Rectangle 3"/>
          <p:cNvSpPr>
            <a:spLocks noChangeArrowheads="1"/>
          </p:cNvSpPr>
          <p:nvPr/>
        </p:nvSpPr>
        <p:spPr bwMode="auto">
          <a:xfrm>
            <a:off x="152400" y="152400"/>
            <a:ext cx="8839200" cy="1143000"/>
          </a:xfrm>
          <a:prstGeom prst="rect">
            <a:avLst/>
          </a:prstGeom>
          <a:solidFill>
            <a:schemeClr val="accent2">
              <a:lumMod val="75000"/>
            </a:schemeClr>
          </a:solidFill>
          <a:ln w="38100">
            <a:noFill/>
            <a:miter lim="800000"/>
            <a:headEnd/>
            <a:tailEnd/>
          </a:ln>
        </p:spPr>
        <p:txBody>
          <a:bodyPr wrap="none" anchor="ctr"/>
          <a:lstStyle/>
          <a:p>
            <a:r>
              <a:rPr lang="en-US" sz="2600" b="1" dirty="0">
                <a:solidFill>
                  <a:schemeClr val="bg1"/>
                </a:solidFill>
                <a:latin typeface="Calibri" pitchFamily="34" charset="0"/>
              </a:rPr>
              <a:t>18.  Can the results of the NCAE be used in ranking schools?</a:t>
            </a:r>
            <a:endParaRPr lang="en-PH" sz="2600" dirty="0">
              <a:solidFill>
                <a:schemeClr val="bg1"/>
              </a:solidFill>
              <a:latin typeface="Calibri" pitchFamily="34" charset="0"/>
            </a:endParaRPr>
          </a:p>
        </p:txBody>
      </p:sp>
      <p:sp>
        <p:nvSpPr>
          <p:cNvPr id="37892" name="Rectangle 6"/>
          <p:cNvSpPr>
            <a:spLocks noChangeArrowheads="1"/>
          </p:cNvSpPr>
          <p:nvPr/>
        </p:nvSpPr>
        <p:spPr bwMode="auto">
          <a:xfrm>
            <a:off x="304800" y="1504950"/>
            <a:ext cx="8610600" cy="2954338"/>
          </a:xfrm>
          <a:prstGeom prst="rect">
            <a:avLst/>
          </a:prstGeom>
          <a:noFill/>
          <a:ln w="9525">
            <a:noFill/>
            <a:miter lim="800000"/>
            <a:headEnd/>
            <a:tailEnd/>
          </a:ln>
        </p:spPr>
        <p:txBody>
          <a:bodyPr anchor="ctr">
            <a:spAutoFit/>
          </a:bodyPr>
          <a:lstStyle/>
          <a:p>
            <a:pPr indent="341313">
              <a:lnSpc>
                <a:spcPct val="150000"/>
              </a:lnSpc>
              <a:buFont typeface="Wingdings" pitchFamily="2" charset="2"/>
              <a:buChar char="§"/>
            </a:pPr>
            <a:r>
              <a:rPr lang="en-PH" sz="2800">
                <a:latin typeface="Calibri" pitchFamily="34" charset="0"/>
              </a:rPr>
              <a:t>No.</a:t>
            </a:r>
          </a:p>
          <a:p>
            <a:pPr indent="341313">
              <a:lnSpc>
                <a:spcPct val="150000"/>
              </a:lnSpc>
              <a:buFont typeface="Wingdings" pitchFamily="2" charset="2"/>
              <a:buChar char="§"/>
            </a:pPr>
            <a:r>
              <a:rPr lang="en-PH" sz="2800">
                <a:latin typeface="Calibri" pitchFamily="34" charset="0"/>
              </a:rPr>
              <a:t>The results of the NCAE should </a:t>
            </a:r>
            <a:r>
              <a:rPr lang="en-PH" sz="2800" b="1">
                <a:latin typeface="Calibri" pitchFamily="34" charset="0"/>
              </a:rPr>
              <a:t>NOT </a:t>
            </a:r>
            <a:r>
              <a:rPr lang="en-PH" sz="2800">
                <a:latin typeface="Calibri" pitchFamily="34" charset="0"/>
              </a:rPr>
              <a:t>be used for other purposes other than career guidance.</a:t>
            </a:r>
          </a:p>
          <a:p>
            <a:pPr indent="341313">
              <a:lnSpc>
                <a:spcPct val="150000"/>
              </a:lnSpc>
              <a:buFont typeface="Wingdings" pitchFamily="2" charset="2"/>
              <a:buChar char="§"/>
            </a:pPr>
            <a:endParaRPr lang="en-PH" sz="2000">
              <a:solidFill>
                <a:srgbClr val="FF0000"/>
              </a:solidFill>
              <a:latin typeface="Calibri" pitchFamily="34" charset="0"/>
            </a:endParaRPr>
          </a:p>
          <a:p>
            <a:pPr indent="341313">
              <a:lnSpc>
                <a:spcPct val="150000"/>
              </a:lnSpc>
              <a:buFont typeface="Wingdings" pitchFamily="2" charset="2"/>
              <a:buChar char="§"/>
            </a:pPr>
            <a:endParaRPr lang="en-PH" sz="2000">
              <a:solidFill>
                <a:srgbClr val="FF0000"/>
              </a:solidFill>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4156CEE4-E373-4918-8F31-246C8E64F65E}" type="slidenum">
              <a:rPr lang="en-US" sz="1200" b="1">
                <a:solidFill>
                  <a:schemeClr val="accent3">
                    <a:lumMod val="75000"/>
                  </a:schemeClr>
                </a:solidFill>
                <a:latin typeface="+mn-lt"/>
                <a:cs typeface="+mn-cs"/>
              </a:rPr>
              <a:pPr fontAlgn="auto">
                <a:spcBef>
                  <a:spcPts val="0"/>
                </a:spcBef>
                <a:spcAft>
                  <a:spcPts val="0"/>
                </a:spcAft>
                <a:defRPr/>
              </a:pPr>
              <a:t>27</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l-PH" dirty="0" smtClean="0"/>
              <a:t>Memo - Conference</a:t>
            </a:r>
            <a:endParaRPr lang="fil-PH" dirty="0"/>
          </a:p>
        </p:txBody>
      </p:sp>
      <p:sp>
        <p:nvSpPr>
          <p:cNvPr id="3" name="Content Placeholder 2"/>
          <p:cNvSpPr>
            <a:spLocks noGrp="1"/>
          </p:cNvSpPr>
          <p:nvPr>
            <p:ph idx="1"/>
          </p:nvPr>
        </p:nvSpPr>
        <p:spPr/>
        <p:txBody>
          <a:bodyPr/>
          <a:lstStyle/>
          <a:p>
            <a:endParaRPr lang="fil-PH" dirty="0"/>
          </a:p>
        </p:txBody>
      </p:sp>
      <p:pic>
        <p:nvPicPr>
          <p:cNvPr id="1026" name="Picture 2"/>
          <p:cNvPicPr>
            <a:picLocks noChangeAspect="1" noChangeArrowheads="1"/>
          </p:cNvPicPr>
          <p:nvPr/>
        </p:nvPicPr>
        <p:blipFill>
          <a:blip r:embed="rId2" cstate="print"/>
          <a:srcRect/>
          <a:stretch>
            <a:fillRect/>
          </a:stretch>
        </p:blipFill>
        <p:spPr bwMode="auto">
          <a:xfrm>
            <a:off x="0" y="0"/>
            <a:ext cx="5219700" cy="73723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76800" y="0"/>
            <a:ext cx="4267200" cy="735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dirty="0">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dirty="0">
              <a:effectLst>
                <a:outerShdw blurRad="38100" dist="38100" dir="2700000" algn="tl">
                  <a:srgbClr val="000000"/>
                </a:outerShdw>
              </a:effectLst>
              <a:latin typeface="Century Gothic" pitchFamily="34" charset="0"/>
              <a:cs typeface="+mn-cs"/>
            </a:endParaRPr>
          </a:p>
        </p:txBody>
      </p:sp>
      <p:sp>
        <p:nvSpPr>
          <p:cNvPr id="12291"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3200" b="1">
                <a:solidFill>
                  <a:schemeClr val="bg1"/>
                </a:solidFill>
                <a:latin typeface="Calibri" pitchFamily="34" charset="0"/>
              </a:rPr>
              <a:t>1.  What is the NCAE?</a:t>
            </a:r>
            <a:endParaRPr lang="en-PH" sz="3200">
              <a:solidFill>
                <a:schemeClr val="bg1"/>
              </a:solidFill>
              <a:latin typeface="Calibri" pitchFamily="34" charset="0"/>
            </a:endParaRPr>
          </a:p>
        </p:txBody>
      </p:sp>
      <p:sp>
        <p:nvSpPr>
          <p:cNvPr id="12292" name="Rectangle 6"/>
          <p:cNvSpPr>
            <a:spLocks noChangeArrowheads="1"/>
          </p:cNvSpPr>
          <p:nvPr/>
        </p:nvSpPr>
        <p:spPr bwMode="auto">
          <a:xfrm>
            <a:off x="304800" y="1560220"/>
            <a:ext cx="8610600" cy="4501232"/>
          </a:xfrm>
          <a:prstGeom prst="rect">
            <a:avLst/>
          </a:prstGeom>
          <a:noFill/>
          <a:ln w="9525">
            <a:noFill/>
            <a:miter lim="800000"/>
            <a:headEnd/>
            <a:tailEnd/>
          </a:ln>
        </p:spPr>
        <p:txBody>
          <a:bodyPr anchor="ctr">
            <a:spAutoFit/>
          </a:bodyPr>
          <a:lstStyle/>
          <a:p>
            <a:pPr indent="346075">
              <a:lnSpc>
                <a:spcPct val="150000"/>
              </a:lnSpc>
              <a:buFont typeface="Wingdings" pitchFamily="2" charset="2"/>
              <a:buChar char="§"/>
            </a:pPr>
            <a:r>
              <a:rPr lang="en-US" sz="2000" b="1" dirty="0">
                <a:latin typeface="Calibri" pitchFamily="34" charset="0"/>
              </a:rPr>
              <a:t>NCAE </a:t>
            </a:r>
            <a:r>
              <a:rPr lang="en-US" sz="2000" dirty="0">
                <a:latin typeface="Calibri" pitchFamily="34" charset="0"/>
              </a:rPr>
              <a:t>= National Career Assessment Examination</a:t>
            </a:r>
          </a:p>
          <a:p>
            <a:pPr indent="346075">
              <a:lnSpc>
                <a:spcPct val="150000"/>
              </a:lnSpc>
              <a:buFont typeface="Wingdings" pitchFamily="2" charset="2"/>
              <a:buChar char="§"/>
            </a:pPr>
            <a:endParaRPr lang="en-US" sz="1100" dirty="0">
              <a:latin typeface="Calibri" pitchFamily="34" charset="0"/>
            </a:endParaRPr>
          </a:p>
          <a:p>
            <a:pPr indent="346075">
              <a:lnSpc>
                <a:spcPct val="150000"/>
              </a:lnSpc>
              <a:buFont typeface="Wingdings" pitchFamily="2" charset="2"/>
              <a:buChar char="§"/>
            </a:pPr>
            <a:r>
              <a:rPr lang="en-US" sz="2000" dirty="0">
                <a:latin typeface="Calibri" pitchFamily="34" charset="0"/>
              </a:rPr>
              <a:t>It is an </a:t>
            </a:r>
            <a:r>
              <a:rPr lang="en-US" sz="2000" b="1" dirty="0">
                <a:latin typeface="Calibri" pitchFamily="34" charset="0"/>
              </a:rPr>
              <a:t>aptitude test </a:t>
            </a:r>
            <a:r>
              <a:rPr lang="en-US" sz="2000" dirty="0">
                <a:latin typeface="Calibri" pitchFamily="34" charset="0"/>
              </a:rPr>
              <a:t>geared toward providing information through test results for </a:t>
            </a:r>
            <a:r>
              <a:rPr lang="en-US" sz="2000" b="1" dirty="0">
                <a:latin typeface="Calibri" pitchFamily="34" charset="0"/>
              </a:rPr>
              <a:t>self-assessment, career awareness </a:t>
            </a:r>
            <a:r>
              <a:rPr lang="en-US" sz="2000" dirty="0">
                <a:latin typeface="Calibri" pitchFamily="34" charset="0"/>
              </a:rPr>
              <a:t>and </a:t>
            </a:r>
            <a:r>
              <a:rPr lang="en-US" sz="2000" b="1" dirty="0">
                <a:latin typeface="Calibri" pitchFamily="34" charset="0"/>
              </a:rPr>
              <a:t>career guidance </a:t>
            </a:r>
            <a:r>
              <a:rPr lang="en-US" sz="2000" dirty="0">
                <a:latin typeface="Calibri" pitchFamily="34" charset="0"/>
              </a:rPr>
              <a:t>of </a:t>
            </a:r>
            <a:r>
              <a:rPr lang="en-US" sz="2000" dirty="0" smtClean="0">
                <a:latin typeface="Calibri" pitchFamily="34" charset="0"/>
              </a:rPr>
              <a:t>junior high </a:t>
            </a:r>
            <a:r>
              <a:rPr lang="en-US" sz="2000" dirty="0">
                <a:latin typeface="Calibri" pitchFamily="34" charset="0"/>
              </a:rPr>
              <a:t>school </a:t>
            </a:r>
            <a:r>
              <a:rPr lang="en-US" sz="2000" dirty="0" smtClean="0">
                <a:latin typeface="Calibri" pitchFamily="34" charset="0"/>
              </a:rPr>
              <a:t>students of the K to 12 Basic Education Program (BEP).</a:t>
            </a:r>
            <a:endParaRPr lang="en-US" sz="2000" dirty="0">
              <a:latin typeface="Calibri" pitchFamily="34" charset="0"/>
            </a:endParaRPr>
          </a:p>
          <a:p>
            <a:pPr indent="346075">
              <a:lnSpc>
                <a:spcPct val="150000"/>
              </a:lnSpc>
              <a:buFont typeface="Wingdings" pitchFamily="2" charset="2"/>
              <a:buChar char="§"/>
            </a:pPr>
            <a:endParaRPr lang="en-US" sz="1100" dirty="0">
              <a:latin typeface="Calibri" pitchFamily="34" charset="0"/>
            </a:endParaRPr>
          </a:p>
          <a:p>
            <a:pPr indent="346075">
              <a:lnSpc>
                <a:spcPct val="150000"/>
              </a:lnSpc>
              <a:buFont typeface="Wingdings" pitchFamily="2" charset="2"/>
              <a:buChar char="§"/>
            </a:pPr>
            <a:r>
              <a:rPr lang="en-US" sz="2000" dirty="0">
                <a:latin typeface="Calibri" pitchFamily="34" charset="0"/>
              </a:rPr>
              <a:t>Test-taking is mandatory.</a:t>
            </a:r>
          </a:p>
          <a:p>
            <a:pPr indent="346075">
              <a:lnSpc>
                <a:spcPct val="150000"/>
              </a:lnSpc>
              <a:buFont typeface="Wingdings" pitchFamily="2" charset="2"/>
              <a:buChar char="§"/>
            </a:pPr>
            <a:endParaRPr lang="en-US" sz="900" dirty="0">
              <a:latin typeface="Calibri" pitchFamily="34" charset="0"/>
            </a:endParaRPr>
          </a:p>
          <a:p>
            <a:pPr indent="346075">
              <a:lnSpc>
                <a:spcPct val="150000"/>
              </a:lnSpc>
              <a:buFont typeface="Wingdings" pitchFamily="2" charset="2"/>
              <a:buChar char="§"/>
            </a:pPr>
            <a:r>
              <a:rPr lang="en-US" sz="2000" dirty="0">
                <a:latin typeface="Calibri" pitchFamily="34" charset="0"/>
              </a:rPr>
              <a:t>Test results are recommendatory</a:t>
            </a:r>
            <a:r>
              <a:rPr lang="en-US" sz="2000" dirty="0" smtClean="0">
                <a:latin typeface="Calibri" pitchFamily="34" charset="0"/>
              </a:rPr>
              <a:t>.</a:t>
            </a:r>
          </a:p>
          <a:p>
            <a:pPr indent="346075">
              <a:lnSpc>
                <a:spcPct val="150000"/>
              </a:lnSpc>
              <a:buFont typeface="Wingdings" pitchFamily="2" charset="2"/>
              <a:buChar char="§"/>
            </a:pPr>
            <a:r>
              <a:rPr lang="en-US" sz="2000" i="1" dirty="0" smtClean="0">
                <a:latin typeface="Calibri" pitchFamily="34" charset="0"/>
              </a:rPr>
              <a:t>For K to 12 Program: career guidance for choosing the tracks in Senior High School</a:t>
            </a:r>
            <a:endParaRPr lang="en-US" sz="2400" i="1" dirty="0">
              <a:latin typeface="Calibri" pitchFamily="34" charset="0"/>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2CAD6619-4EB4-474E-8A4D-80A63BAFF21D}" type="slidenum">
              <a:rPr lang="en-US" sz="1200" b="1">
                <a:solidFill>
                  <a:schemeClr val="accent3">
                    <a:lumMod val="75000"/>
                  </a:schemeClr>
                </a:solidFill>
                <a:latin typeface="+mn-lt"/>
                <a:cs typeface="+mn-cs"/>
              </a:rPr>
              <a:pPr fontAlgn="auto">
                <a:spcBef>
                  <a:spcPts val="0"/>
                </a:spcBef>
                <a:spcAft>
                  <a:spcPts val="0"/>
                </a:spcAft>
                <a:defRPr/>
              </a:pPr>
              <a:t>4</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dirty="0">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dirty="0">
              <a:effectLst>
                <a:outerShdw blurRad="38100" dist="38100" dir="2700000" algn="tl">
                  <a:srgbClr val="000000"/>
                </a:outerShdw>
              </a:effectLst>
              <a:latin typeface="Century Gothic" pitchFamily="34" charset="0"/>
              <a:cs typeface="+mn-cs"/>
            </a:endParaRPr>
          </a:p>
        </p:txBody>
      </p:sp>
      <p:sp>
        <p:nvSpPr>
          <p:cNvPr id="13315"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800" b="1">
                <a:solidFill>
                  <a:schemeClr val="bg1"/>
                </a:solidFill>
                <a:latin typeface="Calibri" pitchFamily="34" charset="0"/>
              </a:rPr>
              <a:t>2.  What other features characterize the NCAE?</a:t>
            </a:r>
            <a:endParaRPr lang="en-PH" sz="2800">
              <a:solidFill>
                <a:schemeClr val="bg1"/>
              </a:solidFill>
              <a:latin typeface="Calibri" pitchFamily="34" charset="0"/>
            </a:endParaRPr>
          </a:p>
        </p:txBody>
      </p:sp>
      <p:sp>
        <p:nvSpPr>
          <p:cNvPr id="3079" name="Rectangle 6"/>
          <p:cNvSpPr>
            <a:spLocks noChangeArrowheads="1"/>
          </p:cNvSpPr>
          <p:nvPr/>
        </p:nvSpPr>
        <p:spPr bwMode="auto">
          <a:xfrm>
            <a:off x="304800" y="1295400"/>
            <a:ext cx="8610600" cy="5262562"/>
          </a:xfrm>
          <a:prstGeom prst="rect">
            <a:avLst/>
          </a:prstGeom>
          <a:noFill/>
          <a:ln w="9525">
            <a:noFill/>
            <a:miter lim="800000"/>
            <a:headEnd/>
            <a:tailEnd/>
          </a:ln>
        </p:spPr>
        <p:txBody>
          <a:bodyPr anchor="ctr">
            <a:spAutoFit/>
          </a:bodyPr>
          <a:lstStyle/>
          <a:p>
            <a:pPr indent="346075" fontAlgn="auto">
              <a:lnSpc>
                <a:spcPct val="150000"/>
              </a:lnSpc>
              <a:spcBef>
                <a:spcPts val="0"/>
              </a:spcBef>
              <a:spcAft>
                <a:spcPts val="0"/>
              </a:spcAft>
              <a:buFont typeface="Wingdings" pitchFamily="2" charset="2"/>
              <a:buChar char="ü"/>
              <a:defRPr/>
            </a:pPr>
            <a:r>
              <a:rPr lang="en-US" sz="2400" dirty="0">
                <a:latin typeface="Arial" pitchFamily="34" charset="0"/>
                <a:cs typeface="Arial" pitchFamily="34" charset="0"/>
              </a:rPr>
              <a:t>A locally developed test which was standardized and validated using Filipino respondents</a:t>
            </a:r>
          </a:p>
          <a:p>
            <a:pPr indent="346075" fontAlgn="auto">
              <a:lnSpc>
                <a:spcPct val="150000"/>
              </a:lnSpc>
              <a:spcBef>
                <a:spcPts val="0"/>
              </a:spcBef>
              <a:spcAft>
                <a:spcPts val="0"/>
              </a:spcAft>
              <a:buFont typeface="Wingdings" pitchFamily="2" charset="2"/>
              <a:buChar char="ü"/>
              <a:defRPr/>
            </a:pPr>
            <a:endParaRPr lang="en-US" sz="1400" dirty="0">
              <a:latin typeface="Arial" pitchFamily="34" charset="0"/>
              <a:cs typeface="Arial" pitchFamily="34" charset="0"/>
            </a:endParaRPr>
          </a:p>
          <a:p>
            <a:pPr indent="346075" fontAlgn="auto">
              <a:lnSpc>
                <a:spcPct val="150000"/>
              </a:lnSpc>
              <a:spcBef>
                <a:spcPts val="0"/>
              </a:spcBef>
              <a:spcAft>
                <a:spcPts val="0"/>
              </a:spcAft>
              <a:buFont typeface="Wingdings" pitchFamily="2" charset="2"/>
              <a:buChar char="ü"/>
              <a:defRPr/>
            </a:pPr>
            <a:r>
              <a:rPr lang="en-US" sz="2400" dirty="0">
                <a:latin typeface="+mn-lt"/>
                <a:cs typeface="+mn-cs"/>
              </a:rPr>
              <a:t>A paper-and-pencil test which utilizes </a:t>
            </a:r>
            <a:r>
              <a:rPr lang="en-US" sz="2400" dirty="0" err="1">
                <a:latin typeface="+mn-lt"/>
                <a:cs typeface="+mn-cs"/>
              </a:rPr>
              <a:t>scannable</a:t>
            </a:r>
            <a:r>
              <a:rPr lang="en-US" sz="2400" dirty="0">
                <a:latin typeface="+mn-lt"/>
                <a:cs typeface="+mn-cs"/>
              </a:rPr>
              <a:t> answer sheets that are processed electronically</a:t>
            </a:r>
          </a:p>
          <a:p>
            <a:pPr indent="346075" fontAlgn="auto">
              <a:lnSpc>
                <a:spcPct val="150000"/>
              </a:lnSpc>
              <a:spcBef>
                <a:spcPts val="0"/>
              </a:spcBef>
              <a:spcAft>
                <a:spcPts val="0"/>
              </a:spcAft>
              <a:buFont typeface="Wingdings" pitchFamily="2" charset="2"/>
              <a:buChar char="ü"/>
              <a:defRPr/>
            </a:pPr>
            <a:endParaRPr lang="en-US" sz="1400" dirty="0">
              <a:latin typeface="+mn-lt"/>
              <a:cs typeface="+mn-cs"/>
            </a:endParaRPr>
          </a:p>
          <a:p>
            <a:pPr indent="346075" fontAlgn="auto">
              <a:lnSpc>
                <a:spcPct val="150000"/>
              </a:lnSpc>
              <a:spcBef>
                <a:spcPts val="0"/>
              </a:spcBef>
              <a:spcAft>
                <a:spcPts val="0"/>
              </a:spcAft>
              <a:buFont typeface="Wingdings" pitchFamily="2" charset="2"/>
              <a:buChar char="ü"/>
              <a:defRPr/>
            </a:pPr>
            <a:r>
              <a:rPr lang="en-US" sz="2400" dirty="0">
                <a:latin typeface="+mj-lt"/>
                <a:cs typeface="+mn-cs"/>
              </a:rPr>
              <a:t>A multiple-choice type of test</a:t>
            </a:r>
          </a:p>
          <a:p>
            <a:pPr indent="346075" fontAlgn="auto">
              <a:lnSpc>
                <a:spcPct val="150000"/>
              </a:lnSpc>
              <a:spcBef>
                <a:spcPts val="0"/>
              </a:spcBef>
              <a:spcAft>
                <a:spcPts val="0"/>
              </a:spcAft>
              <a:buFont typeface="Wingdings" pitchFamily="2" charset="2"/>
              <a:buChar char="ü"/>
              <a:defRPr/>
            </a:pPr>
            <a:endParaRPr lang="en-US" sz="1400" dirty="0">
              <a:latin typeface="+mj-lt"/>
              <a:cs typeface="+mn-cs"/>
            </a:endParaRPr>
          </a:p>
          <a:p>
            <a:pPr indent="346075" fontAlgn="auto">
              <a:lnSpc>
                <a:spcPct val="150000"/>
              </a:lnSpc>
              <a:spcBef>
                <a:spcPts val="0"/>
              </a:spcBef>
              <a:spcAft>
                <a:spcPts val="0"/>
              </a:spcAft>
              <a:buFont typeface="Wingdings" pitchFamily="2" charset="2"/>
              <a:buChar char="ü"/>
              <a:defRPr/>
            </a:pPr>
            <a:r>
              <a:rPr lang="en-US" sz="2400" dirty="0">
                <a:latin typeface="+mj-lt"/>
                <a:cs typeface="+mn-cs"/>
              </a:rPr>
              <a:t>Culture fair and sensitive</a:t>
            </a:r>
          </a:p>
          <a:p>
            <a:pPr indent="346075" fontAlgn="auto">
              <a:lnSpc>
                <a:spcPct val="150000"/>
              </a:lnSpc>
              <a:spcBef>
                <a:spcPts val="0"/>
              </a:spcBef>
              <a:spcAft>
                <a:spcPts val="0"/>
              </a:spcAft>
              <a:buFont typeface="Wingdings" pitchFamily="2" charset="2"/>
              <a:buChar char="ü"/>
              <a:defRPr/>
            </a:pPr>
            <a:endParaRPr lang="en-US" sz="1400" dirty="0">
              <a:latin typeface="+mj-lt"/>
              <a:cs typeface="+mn-cs"/>
            </a:endParaRPr>
          </a:p>
          <a:p>
            <a:pPr indent="346075" fontAlgn="auto">
              <a:lnSpc>
                <a:spcPct val="150000"/>
              </a:lnSpc>
              <a:spcBef>
                <a:spcPts val="0"/>
              </a:spcBef>
              <a:spcAft>
                <a:spcPts val="0"/>
              </a:spcAft>
              <a:buFont typeface="Wingdings" pitchFamily="2" charset="2"/>
              <a:buChar char="ü"/>
              <a:defRPr/>
            </a:pPr>
            <a:r>
              <a:rPr lang="en-US" sz="2400" dirty="0">
                <a:latin typeface="+mj-lt"/>
                <a:cs typeface="+mn-cs"/>
              </a:rPr>
              <a:t>Provides an end-user-friendly report format (COR)</a:t>
            </a: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C139B102-22D6-4187-929C-31EC47042814}" type="slidenum">
              <a:rPr lang="en-US" sz="1200" b="1">
                <a:solidFill>
                  <a:schemeClr val="accent3">
                    <a:lumMod val="75000"/>
                  </a:schemeClr>
                </a:solidFill>
                <a:latin typeface="+mn-lt"/>
                <a:cs typeface="+mn-cs"/>
              </a:rPr>
              <a:pPr fontAlgn="auto">
                <a:spcBef>
                  <a:spcPts val="0"/>
                </a:spcBef>
                <a:spcAft>
                  <a:spcPts val="0"/>
                </a:spcAft>
                <a:defRPr/>
              </a:pPr>
              <a:t>5</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14339"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3200" b="1">
                <a:solidFill>
                  <a:schemeClr val="bg1"/>
                </a:solidFill>
                <a:latin typeface="Calibri" pitchFamily="34" charset="0"/>
              </a:rPr>
              <a:t>3.  Why was NCAE developed?</a:t>
            </a:r>
            <a:endParaRPr lang="en-PH" sz="3200">
              <a:solidFill>
                <a:schemeClr val="bg1"/>
              </a:solidFill>
              <a:latin typeface="Calibri" pitchFamily="34" charset="0"/>
            </a:endParaRPr>
          </a:p>
        </p:txBody>
      </p:sp>
      <p:sp>
        <p:nvSpPr>
          <p:cNvPr id="3079" name="Rectangle 6"/>
          <p:cNvSpPr>
            <a:spLocks noChangeArrowheads="1"/>
          </p:cNvSpPr>
          <p:nvPr/>
        </p:nvSpPr>
        <p:spPr bwMode="auto">
          <a:xfrm>
            <a:off x="304800" y="1371600"/>
            <a:ext cx="8610600" cy="5140325"/>
          </a:xfrm>
          <a:prstGeom prst="rect">
            <a:avLst/>
          </a:prstGeom>
          <a:noFill/>
          <a:ln w="9525">
            <a:noFill/>
            <a:miter lim="800000"/>
            <a:headEnd/>
            <a:tailEnd/>
          </a:ln>
        </p:spPr>
        <p:txBody>
          <a:bodyPr anchor="ctr">
            <a:spAutoFit/>
          </a:bodyPr>
          <a:lstStyle/>
          <a:p>
            <a:pPr algn="just" fontAlgn="auto">
              <a:lnSpc>
                <a:spcPct val="150000"/>
              </a:lnSpc>
              <a:spcBef>
                <a:spcPct val="50000"/>
              </a:spcBef>
              <a:spcAft>
                <a:spcPts val="0"/>
              </a:spcAft>
              <a:defRPr/>
            </a:pPr>
            <a:r>
              <a:rPr lang="en-US" sz="2400" b="1" i="1" dirty="0">
                <a:latin typeface="+mn-lt"/>
                <a:cs typeface="+mn-cs"/>
              </a:rPr>
              <a:t>The NCAE was developed to:</a:t>
            </a:r>
          </a:p>
          <a:p>
            <a:pPr indent="346075" algn="just" fontAlgn="auto">
              <a:lnSpc>
                <a:spcPct val="150000"/>
              </a:lnSpc>
              <a:spcBef>
                <a:spcPct val="50000"/>
              </a:spcBef>
              <a:spcAft>
                <a:spcPts val="0"/>
              </a:spcAft>
              <a:buFont typeface="Wingdings" pitchFamily="2" charset="2"/>
              <a:buChar char="§"/>
              <a:defRPr/>
            </a:pPr>
            <a:r>
              <a:rPr lang="en-US" sz="2400" dirty="0">
                <a:latin typeface="+mn-lt"/>
                <a:cs typeface="+mn-cs"/>
              </a:rPr>
              <a:t>To foster the highest quality of education in the Philippines by </a:t>
            </a:r>
            <a:r>
              <a:rPr lang="en-US" sz="2400" b="1" dirty="0">
                <a:latin typeface="+mn-lt"/>
                <a:cs typeface="+mn-cs"/>
              </a:rPr>
              <a:t>regulating and monitoring the flow of students to post secondary institutions</a:t>
            </a:r>
            <a:r>
              <a:rPr lang="en-US" sz="2400" dirty="0">
                <a:latin typeface="+mn-lt"/>
                <a:cs typeface="+mn-cs"/>
              </a:rPr>
              <a:t> of learning and their potential contribution to national development</a:t>
            </a:r>
          </a:p>
          <a:p>
            <a:pPr indent="346075" algn="just" fontAlgn="auto">
              <a:lnSpc>
                <a:spcPct val="150000"/>
              </a:lnSpc>
              <a:spcBef>
                <a:spcPct val="50000"/>
              </a:spcBef>
              <a:spcAft>
                <a:spcPts val="0"/>
              </a:spcAft>
              <a:buFont typeface="Wingdings" pitchFamily="2" charset="2"/>
              <a:buChar char="§"/>
              <a:defRPr/>
            </a:pPr>
            <a:endParaRPr lang="en-US" sz="800" dirty="0">
              <a:latin typeface="+mn-lt"/>
              <a:cs typeface="+mn-cs"/>
            </a:endParaRPr>
          </a:p>
          <a:p>
            <a:pPr indent="346075" algn="just" fontAlgn="auto">
              <a:lnSpc>
                <a:spcPct val="150000"/>
              </a:lnSpc>
              <a:spcBef>
                <a:spcPct val="50000"/>
              </a:spcBef>
              <a:spcAft>
                <a:spcPts val="0"/>
              </a:spcAft>
              <a:buFont typeface="Wingdings" pitchFamily="2" charset="2"/>
              <a:buChar char="§"/>
              <a:defRPr/>
            </a:pPr>
            <a:r>
              <a:rPr lang="en-US" sz="2400" dirty="0">
                <a:latin typeface="+mn-lt"/>
                <a:cs typeface="+mn-cs"/>
              </a:rPr>
              <a:t>To </a:t>
            </a:r>
            <a:r>
              <a:rPr lang="en-US" sz="2400" b="1" dirty="0">
                <a:latin typeface="+mn-lt"/>
                <a:cs typeface="+mn-cs"/>
              </a:rPr>
              <a:t>minimize indiscriminate wastage of manpower and resources</a:t>
            </a:r>
            <a:r>
              <a:rPr lang="en-US" sz="2400" dirty="0">
                <a:latin typeface="+mn-lt"/>
                <a:cs typeface="+mn-cs"/>
              </a:rPr>
              <a:t> by working for a match between manpower skill outputs and job market demands</a:t>
            </a:r>
            <a:endParaRPr lang="en-US" sz="2000" b="1" dirty="0">
              <a:latin typeface="Calibri" pitchFamily="34" charset="0"/>
              <a:cs typeface="+mn-cs"/>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F566EE10-38C7-4990-A13A-795C589E3778}" type="slidenum">
              <a:rPr lang="en-US" sz="1200" b="1">
                <a:solidFill>
                  <a:schemeClr val="accent3">
                    <a:lumMod val="75000"/>
                  </a:schemeClr>
                </a:solidFill>
                <a:latin typeface="+mn-lt"/>
                <a:cs typeface="+mn-cs"/>
              </a:rPr>
              <a:pPr fontAlgn="auto">
                <a:spcBef>
                  <a:spcPts val="0"/>
                </a:spcBef>
                <a:spcAft>
                  <a:spcPts val="0"/>
                </a:spcAft>
                <a:defRPr/>
              </a:pPr>
              <a:t>6</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15363"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2800" b="1">
                <a:solidFill>
                  <a:schemeClr val="bg1"/>
                </a:solidFill>
                <a:latin typeface="Calibri" pitchFamily="34" charset="0"/>
              </a:rPr>
              <a:t>4.  What are the specific objectives of the NCAE?</a:t>
            </a:r>
            <a:endParaRPr lang="en-PH" sz="2800">
              <a:solidFill>
                <a:schemeClr val="bg1"/>
              </a:solidFill>
              <a:latin typeface="Calibri" pitchFamily="34" charset="0"/>
            </a:endParaRPr>
          </a:p>
        </p:txBody>
      </p:sp>
      <p:sp>
        <p:nvSpPr>
          <p:cNvPr id="3079" name="Rectangle 6"/>
          <p:cNvSpPr>
            <a:spLocks noChangeArrowheads="1"/>
          </p:cNvSpPr>
          <p:nvPr/>
        </p:nvSpPr>
        <p:spPr bwMode="auto">
          <a:xfrm>
            <a:off x="304800" y="1427709"/>
            <a:ext cx="8610600" cy="4154984"/>
          </a:xfrm>
          <a:prstGeom prst="rect">
            <a:avLst/>
          </a:prstGeom>
          <a:noFill/>
          <a:ln w="9525">
            <a:noFill/>
            <a:miter lim="800000"/>
            <a:headEnd/>
            <a:tailEnd/>
          </a:ln>
        </p:spPr>
        <p:txBody>
          <a:bodyPr wrap="square" anchor="ctr">
            <a:spAutoFit/>
          </a:bodyPr>
          <a:lstStyle/>
          <a:p>
            <a:pPr indent="346075" fontAlgn="auto">
              <a:lnSpc>
                <a:spcPct val="150000"/>
              </a:lnSpc>
              <a:spcBef>
                <a:spcPts val="0"/>
              </a:spcBef>
              <a:spcAft>
                <a:spcPts val="0"/>
              </a:spcAft>
              <a:buFont typeface="Wingdings" pitchFamily="2" charset="2"/>
              <a:buChar char="§"/>
              <a:defRPr/>
            </a:pPr>
            <a:r>
              <a:rPr lang="en-US" sz="2400" dirty="0">
                <a:latin typeface="+mn-lt"/>
                <a:cs typeface="+mn-cs"/>
              </a:rPr>
              <a:t>To </a:t>
            </a:r>
            <a:r>
              <a:rPr lang="en-US" sz="2400" b="1" dirty="0">
                <a:latin typeface="+mn-lt"/>
                <a:cs typeface="+mn-cs"/>
              </a:rPr>
              <a:t>assess the skills </a:t>
            </a:r>
            <a:r>
              <a:rPr lang="en-US" sz="2400" dirty="0">
                <a:latin typeface="+mn-lt"/>
                <a:cs typeface="+mn-cs"/>
              </a:rPr>
              <a:t>of </a:t>
            </a:r>
            <a:r>
              <a:rPr lang="en-US" sz="2400" dirty="0" smtClean="0"/>
              <a:t>Grade 9 </a:t>
            </a:r>
            <a:r>
              <a:rPr lang="en-US" sz="2400" dirty="0" smtClean="0">
                <a:latin typeface="+mn-lt"/>
                <a:cs typeface="+mn-cs"/>
              </a:rPr>
              <a:t>students </a:t>
            </a:r>
            <a:r>
              <a:rPr lang="en-US" sz="2400" dirty="0">
                <a:latin typeface="+mn-lt"/>
                <a:cs typeface="+mn-cs"/>
              </a:rPr>
              <a:t>planning to proceed to </a:t>
            </a:r>
            <a:r>
              <a:rPr lang="en-US" sz="2400" dirty="0" smtClean="0"/>
              <a:t>senior HS</a:t>
            </a:r>
            <a:r>
              <a:rPr lang="en-US" sz="2400" dirty="0" smtClean="0">
                <a:latin typeface="+mn-lt"/>
                <a:cs typeface="+mn-cs"/>
              </a:rPr>
              <a:t>, </a:t>
            </a:r>
            <a:r>
              <a:rPr lang="en-US" sz="2400" dirty="0">
                <a:latin typeface="+mn-lt"/>
                <a:cs typeface="+mn-cs"/>
              </a:rPr>
              <a:t>toward </a:t>
            </a:r>
            <a:r>
              <a:rPr lang="en-US" sz="2400" b="1" dirty="0">
                <a:latin typeface="+mn-lt"/>
                <a:cs typeface="+mn-cs"/>
              </a:rPr>
              <a:t>providing relevant information </a:t>
            </a:r>
            <a:r>
              <a:rPr lang="en-US" sz="2400" dirty="0">
                <a:latin typeface="+mn-lt"/>
                <a:cs typeface="+mn-cs"/>
              </a:rPr>
              <a:t>on their skills, abilities and readiness for academic and non-academic courses;</a:t>
            </a:r>
            <a:endParaRPr lang="en-PH" sz="2400" dirty="0">
              <a:latin typeface="+mn-lt"/>
              <a:cs typeface="+mn-cs"/>
            </a:endParaRPr>
          </a:p>
          <a:p>
            <a:pPr indent="346075" fontAlgn="auto">
              <a:lnSpc>
                <a:spcPct val="150000"/>
              </a:lnSpc>
              <a:spcBef>
                <a:spcPts val="0"/>
              </a:spcBef>
              <a:spcAft>
                <a:spcPts val="0"/>
              </a:spcAft>
              <a:buFont typeface="Wingdings" pitchFamily="2" charset="2"/>
              <a:buChar char="§"/>
              <a:defRPr/>
            </a:pPr>
            <a:endParaRPr lang="en-PH" sz="1600" dirty="0">
              <a:latin typeface="+mn-lt"/>
              <a:cs typeface="+mn-cs"/>
            </a:endParaRPr>
          </a:p>
          <a:p>
            <a:pPr indent="346075" fontAlgn="auto">
              <a:lnSpc>
                <a:spcPct val="150000"/>
              </a:lnSpc>
              <a:spcBef>
                <a:spcPts val="0"/>
              </a:spcBef>
              <a:spcAft>
                <a:spcPts val="0"/>
              </a:spcAft>
              <a:buFont typeface="Wingdings" pitchFamily="2" charset="2"/>
              <a:buChar char="§"/>
              <a:defRPr/>
            </a:pPr>
            <a:r>
              <a:rPr lang="en-US" sz="2400" dirty="0">
                <a:latin typeface="+mn-lt"/>
                <a:cs typeface="+mn-cs"/>
              </a:rPr>
              <a:t>To provide information  that will help high school students make wise </a:t>
            </a:r>
            <a:r>
              <a:rPr lang="en-US" sz="2400" b="1" dirty="0">
                <a:latin typeface="+mn-lt"/>
                <a:cs typeface="+mn-cs"/>
              </a:rPr>
              <a:t>career decision</a:t>
            </a:r>
            <a:r>
              <a:rPr lang="en-US" sz="2400" dirty="0">
                <a:latin typeface="+mn-lt"/>
                <a:cs typeface="+mn-cs"/>
              </a:rPr>
              <a:t>; and</a:t>
            </a:r>
            <a:endParaRPr lang="en-PH" sz="2400" dirty="0">
              <a:latin typeface="+mn-lt"/>
              <a:cs typeface="+mn-cs"/>
            </a:endParaRPr>
          </a:p>
          <a:p>
            <a:pPr indent="346075" fontAlgn="auto">
              <a:lnSpc>
                <a:spcPct val="150000"/>
              </a:lnSpc>
              <a:spcBef>
                <a:spcPts val="0"/>
              </a:spcBef>
              <a:spcAft>
                <a:spcPts val="0"/>
              </a:spcAft>
              <a:defRPr/>
            </a:pPr>
            <a:endParaRPr lang="en-PH" sz="1600" dirty="0">
              <a:latin typeface="+mn-lt"/>
              <a:cs typeface="+mn-cs"/>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5FE9975F-8F34-4ADA-9602-9EA6422E0547}" type="slidenum">
              <a:rPr lang="en-US" sz="1200" b="1">
                <a:solidFill>
                  <a:schemeClr val="accent3">
                    <a:lumMod val="75000"/>
                  </a:schemeClr>
                </a:solidFill>
                <a:latin typeface="+mn-lt"/>
                <a:cs typeface="+mn-cs"/>
              </a:rPr>
              <a:pPr fontAlgn="auto">
                <a:spcBef>
                  <a:spcPts val="0"/>
                </a:spcBef>
                <a:spcAft>
                  <a:spcPts val="0"/>
                </a:spcAft>
                <a:defRPr/>
              </a:pPr>
              <a:t>7</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16387"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3200" b="1" dirty="0">
                <a:solidFill>
                  <a:schemeClr val="bg1"/>
                </a:solidFill>
                <a:latin typeface="Calibri" pitchFamily="34" charset="0"/>
              </a:rPr>
              <a:t>5. How is NCAE different from NCEE?</a:t>
            </a:r>
            <a:endParaRPr lang="en-PH" sz="3200" dirty="0">
              <a:solidFill>
                <a:schemeClr val="bg1"/>
              </a:solidFill>
              <a:latin typeface="Calibri" pitchFamily="34" charset="0"/>
            </a:endParaRPr>
          </a:p>
        </p:txBody>
      </p:sp>
      <p:graphicFrame>
        <p:nvGraphicFramePr>
          <p:cNvPr id="6" name="Group 3"/>
          <p:cNvGraphicFramePr>
            <a:graphicFrameLocks noGrp="1"/>
          </p:cNvGraphicFramePr>
          <p:nvPr>
            <p:ph idx="1"/>
          </p:nvPr>
        </p:nvGraphicFramePr>
        <p:xfrm>
          <a:off x="228600" y="1600200"/>
          <a:ext cx="8686800" cy="4648200"/>
        </p:xfrm>
        <a:graphic>
          <a:graphicData uri="http://schemas.openxmlformats.org/drawingml/2006/table">
            <a:tbl>
              <a:tblPr/>
              <a:tblGrid>
                <a:gridCol w="3429000"/>
                <a:gridCol w="5257800"/>
              </a:tblGrid>
              <a:tr h="8239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chemeClr val="bg1"/>
                          </a:solidFill>
                          <a:effectLst/>
                          <a:latin typeface="+mn-lt"/>
                        </a:rPr>
                        <a:t>Similarities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1" i="0" u="none" strike="noStrike" cap="none" normalizeH="0" baseline="0" dirty="0" smtClean="0">
                          <a:ln>
                            <a:noFill/>
                          </a:ln>
                          <a:solidFill>
                            <a:schemeClr val="bg1"/>
                          </a:solidFill>
                          <a:effectLst/>
                          <a:latin typeface="+mn-lt"/>
                        </a:rPr>
                        <a:t>Differences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r h="3824294">
                <a:tc>
                  <a:txBody>
                    <a:bodyPr/>
                    <a:lstStyle/>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r>
                        <a:rPr kumimoji="0" lang="en-PH" sz="2400" b="0" i="0" u="none" strike="noStrike" cap="none" normalizeH="0" baseline="0" dirty="0" smtClean="0">
                          <a:ln>
                            <a:noFill/>
                          </a:ln>
                          <a:solidFill>
                            <a:schemeClr val="tx1"/>
                          </a:solidFill>
                          <a:effectLst/>
                          <a:latin typeface="+mn-lt"/>
                        </a:rPr>
                        <a:t>Both are general scholastic aptitude tests (GSAT)</a:t>
                      </a:r>
                    </a:p>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r>
                        <a:rPr kumimoji="0" lang="en-PH" sz="2400" b="0" i="0" u="none" strike="noStrike" cap="none" normalizeH="0" baseline="0" dirty="0" smtClean="0">
                          <a:ln>
                            <a:noFill/>
                          </a:ln>
                          <a:solidFill>
                            <a:schemeClr val="tx1"/>
                          </a:solidFill>
                          <a:effectLst/>
                          <a:latin typeface="+mn-lt"/>
                        </a:rPr>
                        <a:t>NCAE includes scientific ability as an area in GSAT</a:t>
                      </a:r>
                    </a:p>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endParaRPr kumimoji="0" lang="en-PH" sz="1100" b="0" i="0" u="none" strike="noStrike" cap="none" normalizeH="0" baseline="0" dirty="0" smtClean="0">
                        <a:ln>
                          <a:noFill/>
                        </a:ln>
                        <a:solidFill>
                          <a:schemeClr val="tx1"/>
                        </a:solidFill>
                        <a:effectLst/>
                        <a:latin typeface="+mn-lt"/>
                      </a:endParaRPr>
                    </a:p>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r>
                        <a:rPr kumimoji="0" lang="en-PH" sz="2400" b="0" i="0" u="none" strike="noStrike" cap="none" normalizeH="0" baseline="0" dirty="0" smtClean="0">
                          <a:ln>
                            <a:noFill/>
                          </a:ln>
                          <a:solidFill>
                            <a:schemeClr val="tx1"/>
                          </a:solidFill>
                          <a:effectLst/>
                          <a:latin typeface="+mn-lt"/>
                        </a:rPr>
                        <a:t>Still recommendatory – without cut-off score</a:t>
                      </a:r>
                    </a:p>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endParaRPr kumimoji="0" lang="en-PH" sz="1100" b="0" i="0" u="none" strike="noStrike" cap="none" normalizeH="0" baseline="0" dirty="0" smtClean="0">
                        <a:ln>
                          <a:noFill/>
                        </a:ln>
                        <a:solidFill>
                          <a:schemeClr val="tx1"/>
                        </a:solidFill>
                        <a:effectLst/>
                        <a:latin typeface="+mn-lt"/>
                      </a:endParaRPr>
                    </a:p>
                    <a:p>
                      <a:pPr marL="228600" marR="0" lvl="0" indent="-228600" algn="l" defTabSz="914400" rtl="0" eaLnBrk="1" fontAlgn="base" latinLnBrk="0" hangingPunct="1">
                        <a:lnSpc>
                          <a:spcPct val="100000"/>
                        </a:lnSpc>
                        <a:spcBef>
                          <a:spcPct val="20000"/>
                        </a:spcBef>
                        <a:spcAft>
                          <a:spcPct val="0"/>
                        </a:spcAft>
                        <a:buClr>
                          <a:schemeClr val="hlink"/>
                        </a:buClr>
                        <a:buSzPct val="65000"/>
                        <a:buFont typeface="Wingdings" pitchFamily="2" charset="2"/>
                        <a:buChar char="n"/>
                        <a:tabLst/>
                      </a:pPr>
                      <a:r>
                        <a:rPr kumimoji="0" lang="en-PH" sz="2400" b="0" i="0" u="none" strike="noStrike" cap="none" normalizeH="0" baseline="0" dirty="0" smtClean="0">
                          <a:ln>
                            <a:noFill/>
                          </a:ln>
                          <a:solidFill>
                            <a:schemeClr val="tx1"/>
                          </a:solidFill>
                          <a:effectLst/>
                          <a:latin typeface="+mn-lt"/>
                        </a:rPr>
                        <a:t>Includes technical-vocational aptitude, logical reasoning ability, occupational interest inventory, aptitude on academic tracks</a:t>
                      </a:r>
                      <a:endParaRPr kumimoji="0" lang="en-US"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535DF191-461C-4CEE-B0E5-8BF77E47F503}" type="slidenum">
              <a:rPr lang="en-US" sz="1200" b="1">
                <a:solidFill>
                  <a:schemeClr val="accent3">
                    <a:lumMod val="75000"/>
                  </a:schemeClr>
                </a:solidFill>
                <a:latin typeface="+mn-lt"/>
                <a:cs typeface="+mn-cs"/>
              </a:rPr>
              <a:pPr fontAlgn="auto">
                <a:spcBef>
                  <a:spcPts val="0"/>
                </a:spcBef>
                <a:spcAft>
                  <a:spcPts val="0"/>
                </a:spcAft>
                <a:defRPr/>
              </a:pPr>
              <a:t>8</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ChangeArrowheads="1"/>
          </p:cNvSpPr>
          <p:nvPr/>
        </p:nvSpPr>
        <p:spPr bwMode="auto">
          <a:xfrm>
            <a:off x="914400" y="1143000"/>
            <a:ext cx="8229600" cy="5410200"/>
          </a:xfrm>
          <a:prstGeom prst="rect">
            <a:avLst/>
          </a:prstGeom>
          <a:noFill/>
          <a:ln w="9525">
            <a:noFill/>
            <a:miter lim="800000"/>
            <a:headEnd/>
            <a:tailEnd/>
          </a:ln>
          <a:effectLst/>
        </p:spPr>
        <p:txBody>
          <a:bodyPr/>
          <a:lstStyle/>
          <a:p>
            <a:pPr algn="just" fontAlgn="auto">
              <a:lnSpc>
                <a:spcPct val="80000"/>
              </a:lnSpc>
              <a:spcBef>
                <a:spcPct val="5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a:p>
            <a:pPr algn="just" fontAlgn="auto">
              <a:lnSpc>
                <a:spcPct val="80000"/>
              </a:lnSpc>
              <a:spcBef>
                <a:spcPct val="20000"/>
              </a:spcBef>
              <a:spcAft>
                <a:spcPts val="0"/>
              </a:spcAft>
              <a:buClr>
                <a:schemeClr val="hlink"/>
              </a:buClr>
              <a:buSzPct val="60000"/>
              <a:buFont typeface="Wingdings" pitchFamily="2" charset="2"/>
              <a:buNone/>
              <a:defRPr/>
            </a:pPr>
            <a:endParaRPr lang="en-US" sz="1700" b="1">
              <a:effectLst>
                <a:outerShdw blurRad="38100" dist="38100" dir="2700000" algn="tl">
                  <a:srgbClr val="000000"/>
                </a:outerShdw>
              </a:effectLst>
              <a:latin typeface="Century Gothic" pitchFamily="34" charset="0"/>
              <a:cs typeface="+mn-cs"/>
            </a:endParaRPr>
          </a:p>
        </p:txBody>
      </p:sp>
      <p:sp>
        <p:nvSpPr>
          <p:cNvPr id="17411" name="Rectangle 3"/>
          <p:cNvSpPr>
            <a:spLocks noChangeArrowheads="1"/>
          </p:cNvSpPr>
          <p:nvPr/>
        </p:nvSpPr>
        <p:spPr bwMode="auto">
          <a:xfrm>
            <a:off x="152400" y="152400"/>
            <a:ext cx="8839200" cy="809625"/>
          </a:xfrm>
          <a:prstGeom prst="rect">
            <a:avLst/>
          </a:prstGeom>
          <a:solidFill>
            <a:schemeClr val="accent2">
              <a:lumMod val="75000"/>
            </a:schemeClr>
          </a:solidFill>
          <a:ln w="38100">
            <a:noFill/>
            <a:miter lim="800000"/>
            <a:headEnd/>
            <a:tailEnd/>
          </a:ln>
        </p:spPr>
        <p:txBody>
          <a:bodyPr wrap="none" anchor="ctr"/>
          <a:lstStyle/>
          <a:p>
            <a:r>
              <a:rPr lang="en-US" sz="3000" b="1" dirty="0">
                <a:solidFill>
                  <a:schemeClr val="bg1"/>
                </a:solidFill>
                <a:latin typeface="Calibri" pitchFamily="34" charset="0"/>
              </a:rPr>
              <a:t>6.  </a:t>
            </a:r>
            <a:r>
              <a:rPr lang="en-US" sz="2800" b="1" dirty="0">
                <a:solidFill>
                  <a:schemeClr val="bg1"/>
                </a:solidFill>
                <a:latin typeface="Calibri" pitchFamily="34" charset="0"/>
              </a:rPr>
              <a:t>Who are the target examinees of the NCAE?</a:t>
            </a:r>
            <a:endParaRPr lang="en-PH" sz="3000" dirty="0">
              <a:solidFill>
                <a:schemeClr val="bg1"/>
              </a:solidFill>
              <a:latin typeface="Calibri" pitchFamily="34" charset="0"/>
            </a:endParaRPr>
          </a:p>
        </p:txBody>
      </p:sp>
      <p:sp>
        <p:nvSpPr>
          <p:cNvPr id="3079" name="Rectangle 6"/>
          <p:cNvSpPr>
            <a:spLocks noChangeArrowheads="1"/>
          </p:cNvSpPr>
          <p:nvPr/>
        </p:nvSpPr>
        <p:spPr bwMode="auto">
          <a:xfrm>
            <a:off x="228600" y="1752610"/>
            <a:ext cx="8610600" cy="2677656"/>
          </a:xfrm>
          <a:prstGeom prst="rect">
            <a:avLst/>
          </a:prstGeom>
          <a:noFill/>
          <a:ln w="9525">
            <a:noFill/>
            <a:miter lim="800000"/>
            <a:headEnd/>
            <a:tailEnd/>
          </a:ln>
        </p:spPr>
        <p:txBody>
          <a:bodyPr anchor="ctr">
            <a:spAutoFit/>
          </a:bodyPr>
          <a:lstStyle/>
          <a:p>
            <a:pPr indent="346075" fontAlgn="auto">
              <a:lnSpc>
                <a:spcPct val="150000"/>
              </a:lnSpc>
              <a:spcBef>
                <a:spcPts val="0"/>
              </a:spcBef>
              <a:spcAft>
                <a:spcPts val="0"/>
              </a:spcAft>
              <a:buFont typeface="Wingdings" pitchFamily="2" charset="2"/>
              <a:buChar char="§"/>
              <a:defRPr/>
            </a:pPr>
            <a:r>
              <a:rPr lang="en-US" sz="2800" dirty="0">
                <a:latin typeface="+mn-lt"/>
                <a:cs typeface="+mn-cs"/>
              </a:rPr>
              <a:t>All enrolled </a:t>
            </a:r>
            <a:r>
              <a:rPr lang="en-US" sz="2800" b="1" dirty="0" smtClean="0"/>
              <a:t>Grade 9</a:t>
            </a:r>
            <a:r>
              <a:rPr lang="en-US" sz="2800" dirty="0" smtClean="0">
                <a:latin typeface="+mn-lt"/>
                <a:cs typeface="+mn-cs"/>
              </a:rPr>
              <a:t> </a:t>
            </a:r>
            <a:r>
              <a:rPr lang="en-US" sz="2800" dirty="0">
                <a:latin typeface="+mn-lt"/>
                <a:cs typeface="+mn-cs"/>
              </a:rPr>
              <a:t>students in public and private high schools </a:t>
            </a:r>
            <a:r>
              <a:rPr lang="en-US" sz="2800" u="sng" dirty="0">
                <a:latin typeface="+mn-lt"/>
                <a:cs typeface="+mn-cs"/>
              </a:rPr>
              <a:t>operating with permit</a:t>
            </a:r>
            <a:endParaRPr lang="en-PH" sz="2800" u="sng" dirty="0">
              <a:latin typeface="+mn-lt"/>
              <a:cs typeface="+mn-cs"/>
            </a:endParaRPr>
          </a:p>
          <a:p>
            <a:pPr indent="346075" fontAlgn="auto">
              <a:lnSpc>
                <a:spcPct val="150000"/>
              </a:lnSpc>
              <a:spcBef>
                <a:spcPts val="0"/>
              </a:spcBef>
              <a:spcAft>
                <a:spcPts val="0"/>
              </a:spcAft>
              <a:defRPr/>
            </a:pPr>
            <a:endParaRPr lang="en-PH" sz="2800" dirty="0">
              <a:latin typeface="+mn-lt"/>
              <a:cs typeface="+mn-cs"/>
            </a:endParaRPr>
          </a:p>
          <a:p>
            <a:pPr marL="342900" indent="-342900" fontAlgn="auto">
              <a:lnSpc>
                <a:spcPct val="150000"/>
              </a:lnSpc>
              <a:spcBef>
                <a:spcPts val="0"/>
              </a:spcBef>
              <a:spcAft>
                <a:spcPts val="0"/>
              </a:spcAft>
              <a:buFont typeface="Arial" pitchFamily="34" charset="0"/>
              <a:buChar char="•"/>
              <a:defRPr/>
            </a:pPr>
            <a:endParaRPr lang="en-US" sz="2800" b="1" dirty="0">
              <a:latin typeface="Calibri" pitchFamily="34" charset="0"/>
              <a:cs typeface="+mn-cs"/>
            </a:endParaRPr>
          </a:p>
        </p:txBody>
      </p:sp>
      <p:sp>
        <p:nvSpPr>
          <p:cNvPr id="7" name="Slide Number Placeholder 4"/>
          <p:cNvSpPr txBox="1">
            <a:spLocks/>
          </p:cNvSpPr>
          <p:nvPr/>
        </p:nvSpPr>
        <p:spPr>
          <a:xfrm>
            <a:off x="8686800" y="6477000"/>
            <a:ext cx="381000" cy="304800"/>
          </a:xfrm>
          <a:prstGeom prst="rect">
            <a:avLst/>
          </a:prstGeom>
        </p:spPr>
        <p:txBody>
          <a:bodyPr/>
          <a:lstStyle/>
          <a:p>
            <a:pPr fontAlgn="auto">
              <a:spcBef>
                <a:spcPts val="0"/>
              </a:spcBef>
              <a:spcAft>
                <a:spcPts val="0"/>
              </a:spcAft>
              <a:defRPr/>
            </a:pPr>
            <a:fld id="{27701408-F5A1-4AA6-B3D2-04880FBA5509}" type="slidenum">
              <a:rPr lang="en-US" sz="1200" b="1">
                <a:solidFill>
                  <a:schemeClr val="accent3">
                    <a:lumMod val="75000"/>
                  </a:schemeClr>
                </a:solidFill>
                <a:latin typeface="+mn-lt"/>
                <a:cs typeface="+mn-cs"/>
              </a:rPr>
              <a:pPr fontAlgn="auto">
                <a:spcBef>
                  <a:spcPts val="0"/>
                </a:spcBef>
                <a:spcAft>
                  <a:spcPts val="0"/>
                </a:spcAft>
                <a:defRPr/>
              </a:pPr>
              <a:t>9</a:t>
            </a:fld>
            <a:endParaRPr lang="en-US" sz="1200" b="1" dirty="0">
              <a:solidFill>
                <a:schemeClr val="accent3">
                  <a:lumMod val="75000"/>
                </a:schemeClr>
              </a:solidFill>
              <a:latin typeface="+mn-lt"/>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666</TotalTime>
  <Words>1517</Words>
  <Application>Microsoft Office PowerPoint</Application>
  <PresentationFormat>On-screen Show (4:3)</PresentationFormat>
  <Paragraphs>194</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2015 National Conference on the Administration of the NCAE, PEPT and TEPT-PST</vt:lpstr>
      <vt:lpstr>Memo - Administration</vt:lpstr>
      <vt:lpstr>Memo - Conference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Sample Plot of a Percentile Rank (PR) in a Normal Curve</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srlegarte</dc:creator>
  <cp:lastModifiedBy>icmandrique</cp:lastModifiedBy>
  <cp:revision>50</cp:revision>
  <dcterms:created xsi:type="dcterms:W3CDTF">2014-07-14T02:55:45Z</dcterms:created>
  <dcterms:modified xsi:type="dcterms:W3CDTF">2015-07-28T23:23:02Z</dcterms:modified>
</cp:coreProperties>
</file>