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4" autoAdjust="0"/>
    <p:restoredTop sz="94660"/>
  </p:normalViewPr>
  <p:slideViewPr>
    <p:cSldViewPr snapToGrid="0">
      <p:cViewPr>
        <p:scale>
          <a:sx n="200" d="100"/>
          <a:sy n="200" d="100"/>
        </p:scale>
        <p:origin x="6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A7E6-05DF-4CFA-971F-286DA565D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D0C1-0B5A-422F-A864-1C7E837C5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1184-B6C1-4C06-8950-3884CD39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AE14-0653-424A-8A35-9EDFFCB5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51FB-C47C-4CB0-BB56-5451B663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F947-90A7-414B-AF9D-4B2FF289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4AF32-B5C0-45D5-943F-C7A2F35E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5828-8B73-42B9-B254-F18EF585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6980C-C6F2-49E4-9973-BDDD04F1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5BCF-9B30-4159-B5BC-56F94712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27260-CD02-4281-B5C1-B81F5B287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57989-9708-409E-B4C3-410DDD40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D7B1-580E-4147-957D-57F747FB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A64F-1773-42B4-B051-BE6492C3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D4DA-A7C5-4B70-B9FF-02B980E3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0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9591-7644-47A6-8276-49E8B838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C48A-995B-4803-9B9F-C0031897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8F66-3603-45BA-8CB2-7D14C412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AF08-E2A9-43E7-BB4E-E4C0F47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3169-0BAA-4AA7-AE42-0A19059D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D513-23B6-4A46-BB59-738124C4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AFDA4-F87F-4BB2-B78E-D19769C0D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6253-A043-4B72-89A3-383C535E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45F6-9E3A-45CE-A599-250EE7C8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7260-DB86-43AA-9DB2-8D420936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9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EF9-E769-4D0E-9C65-85CF2E84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DD4D-951F-4D63-97DA-29BA63CD4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673-303F-43A5-823B-7F407F27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9EDE-9910-4560-AEDB-E347ECA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60E21-6273-46EE-8E2D-F756294B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50B8-B00A-4E39-A9AF-9252E704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560D-C1C0-45AD-B33E-E13AED84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4A32-A832-428E-8AE0-6D257A4B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0DD99-7361-48D0-9A0A-085F3275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B111-5F60-40BA-B728-2D2BF701B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1A3D6-2C0C-482F-B734-4CA38191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A949A-48AD-4AD8-802E-03ADEB96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A0928-CEF6-46FA-BFB5-462CFAAA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F8B3F-1704-434E-88F6-05E1AEDC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4325-0254-4E3F-B584-43647027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6FF8-A3D7-488D-8A04-5D72B627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6C052-4E15-4F2F-9A0A-A625CF22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CB2D-18B7-40F8-91AC-6C52BC3C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2366C-A78C-4477-95DC-D8444D13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B213E-F5C5-49C8-BE9C-B412E1FE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2BCA-3DA1-4D9B-A106-96F7151A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B04D-00CF-4973-9B6C-0A87EBD0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9FAA-63A4-4B34-B0F7-8D1D1315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93324-C3F6-407C-AD61-73DD158D3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A182-C869-4613-8142-BA5FDAFC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E0C86-187F-4B8C-A41C-D44C04EF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35B2-7A8E-49A7-BEA0-7738558A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4561-9D95-4C00-BBB5-4DA3EC5F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CBD8B-9C68-46A9-8EFD-D19782D9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173B2-7EFD-4CC2-87BA-C5B574D5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5BB5-DA7B-4489-9827-FDE7558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DF77-199A-4F4E-AD9C-3063A2AB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DF03-BD0A-4A15-822B-E21DE858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4955A-071B-4BF0-9681-AD5E1C39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CC44B-39AC-4702-A908-34F934B9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66F5-16F3-4B1F-92D4-97A87C9E1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EF8A-7893-4194-AC0D-C83601E5D1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566A-D646-4ACE-929B-DB4B4D65A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FE97-FBF6-4A16-842E-60F80E08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52BA-B88C-489A-A324-5F067A94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87D46-D1A9-41E7-8ED6-B1041422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40" y="1458042"/>
            <a:ext cx="7036409" cy="3845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F2DF04-0BFB-4BE5-B429-1E805A34413A}"/>
              </a:ext>
            </a:extLst>
          </p:cNvPr>
          <p:cNvSpPr/>
          <p:nvPr/>
        </p:nvSpPr>
        <p:spPr>
          <a:xfrm>
            <a:off x="4743451" y="1795462"/>
            <a:ext cx="7124698" cy="7572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0EFE9-07E9-45B8-A0AA-1DBCA59DF4F1}"/>
              </a:ext>
            </a:extLst>
          </p:cNvPr>
          <p:cNvSpPr/>
          <p:nvPr/>
        </p:nvSpPr>
        <p:spPr>
          <a:xfrm>
            <a:off x="4743451" y="2552700"/>
            <a:ext cx="7124698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E2682-A85B-41C6-8EC6-BCCA22B57F2E}"/>
              </a:ext>
            </a:extLst>
          </p:cNvPr>
          <p:cNvSpPr/>
          <p:nvPr/>
        </p:nvSpPr>
        <p:spPr>
          <a:xfrm>
            <a:off x="4743451" y="3162300"/>
            <a:ext cx="7124698" cy="195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41DDF-107C-493C-9C9F-1A77E5162B55}"/>
              </a:ext>
            </a:extLst>
          </p:cNvPr>
          <p:cNvSpPr/>
          <p:nvPr/>
        </p:nvSpPr>
        <p:spPr>
          <a:xfrm>
            <a:off x="4743451" y="3357562"/>
            <a:ext cx="7124698" cy="21193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5C393-87AA-4B58-B6A7-D2FF36D2DFD8}"/>
              </a:ext>
            </a:extLst>
          </p:cNvPr>
          <p:cNvSpPr/>
          <p:nvPr/>
        </p:nvSpPr>
        <p:spPr>
          <a:xfrm>
            <a:off x="5276851" y="3357562"/>
            <a:ext cx="6305976" cy="4524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6B743-3C56-446D-B841-B024D4475FC2}"/>
              </a:ext>
            </a:extLst>
          </p:cNvPr>
          <p:cNvSpPr/>
          <p:nvPr/>
        </p:nvSpPr>
        <p:spPr>
          <a:xfrm>
            <a:off x="5276851" y="3822623"/>
            <a:ext cx="6305976" cy="4524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9E9ED-1441-4370-8423-C27B27549524}"/>
              </a:ext>
            </a:extLst>
          </p:cNvPr>
          <p:cNvSpPr/>
          <p:nvPr/>
        </p:nvSpPr>
        <p:spPr>
          <a:xfrm>
            <a:off x="5276851" y="4287684"/>
            <a:ext cx="6305976" cy="3795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A2D28C-8768-41D5-9BE8-42A74DA0B4AE}"/>
              </a:ext>
            </a:extLst>
          </p:cNvPr>
          <p:cNvSpPr/>
          <p:nvPr/>
        </p:nvSpPr>
        <p:spPr>
          <a:xfrm>
            <a:off x="5276851" y="4667250"/>
            <a:ext cx="6305976" cy="4524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212A5-1C9C-414A-A1EC-A125FA916FCA}"/>
              </a:ext>
            </a:extLst>
          </p:cNvPr>
          <p:cNvSpPr/>
          <p:nvPr/>
        </p:nvSpPr>
        <p:spPr>
          <a:xfrm>
            <a:off x="5276851" y="5119688"/>
            <a:ext cx="6305976" cy="3047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2DB721-8B9A-4B54-8106-DE08FD38095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62463" y="2087639"/>
            <a:ext cx="280988" cy="8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368D87-00D1-4DA9-AD9A-866B671AD085}"/>
              </a:ext>
            </a:extLst>
          </p:cNvPr>
          <p:cNvSpPr txBox="1"/>
          <p:nvPr/>
        </p:nvSpPr>
        <p:spPr>
          <a:xfrm>
            <a:off x="2519363" y="1902973"/>
            <a:ext cx="19431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strike="sngStrike" dirty="0"/>
              <a:t>Header component</a:t>
            </a:r>
          </a:p>
          <a:p>
            <a:r>
              <a:rPr lang="en-US" sz="1000" strike="sngStrike" dirty="0"/>
              <a:t>-Static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1652D0-A9B9-4681-8956-324D692B1B03}"/>
              </a:ext>
            </a:extLst>
          </p:cNvPr>
          <p:cNvCxnSpPr>
            <a:cxnSpLocks/>
          </p:cNvCxnSpPr>
          <p:nvPr/>
        </p:nvCxnSpPr>
        <p:spPr>
          <a:xfrm>
            <a:off x="4471091" y="2784036"/>
            <a:ext cx="280988" cy="8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BD4EEE-268E-4F73-9D72-378E42E71AB4}"/>
              </a:ext>
            </a:extLst>
          </p:cNvPr>
          <p:cNvSpPr txBox="1"/>
          <p:nvPr/>
        </p:nvSpPr>
        <p:spPr>
          <a:xfrm>
            <a:off x="2527991" y="2599370"/>
            <a:ext cx="1943100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strike="sngStrike" dirty="0"/>
              <a:t>Search component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1278C-5A12-49B9-9BE2-5F06703AE05C}"/>
              </a:ext>
            </a:extLst>
          </p:cNvPr>
          <p:cNvCxnSpPr>
            <a:cxnSpLocks/>
          </p:cNvCxnSpPr>
          <p:nvPr/>
        </p:nvCxnSpPr>
        <p:spPr>
          <a:xfrm>
            <a:off x="4460264" y="3212244"/>
            <a:ext cx="280988" cy="8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B80CA5-8BF0-409D-9BFB-4F1C92B398A3}"/>
              </a:ext>
            </a:extLst>
          </p:cNvPr>
          <p:cNvSpPr txBox="1"/>
          <p:nvPr/>
        </p:nvSpPr>
        <p:spPr>
          <a:xfrm>
            <a:off x="2517164" y="3027578"/>
            <a:ext cx="19431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strike="sngStrike" dirty="0"/>
              <a:t>Static component</a:t>
            </a:r>
          </a:p>
          <a:p>
            <a:r>
              <a:rPr lang="en-US" sz="1000" strike="sngStrike" dirty="0"/>
              <a:t>- </a:t>
            </a:r>
            <a:r>
              <a:rPr lang="en-US" sz="1000" strike="sngStrike" dirty="0" err="1"/>
              <a:t>Tbl</a:t>
            </a:r>
            <a:r>
              <a:rPr lang="en-US" sz="1000" strike="sngStrike" dirty="0"/>
              <a:t> with labels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FA9E9-7436-43B7-A785-07E5D657597F}"/>
              </a:ext>
            </a:extLst>
          </p:cNvPr>
          <p:cNvCxnSpPr>
            <a:cxnSpLocks/>
          </p:cNvCxnSpPr>
          <p:nvPr/>
        </p:nvCxnSpPr>
        <p:spPr>
          <a:xfrm>
            <a:off x="4460264" y="3692178"/>
            <a:ext cx="280988" cy="8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DC520F-4DF8-4192-B50F-3ABB153E07E0}"/>
              </a:ext>
            </a:extLst>
          </p:cNvPr>
          <p:cNvSpPr txBox="1"/>
          <p:nvPr/>
        </p:nvSpPr>
        <p:spPr>
          <a:xfrm>
            <a:off x="2517164" y="3507512"/>
            <a:ext cx="19431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Main component</a:t>
            </a:r>
            <a:endParaRPr lang="en-US" sz="1000" b="1" dirty="0"/>
          </a:p>
          <a:p>
            <a:r>
              <a:rPr lang="en-US" sz="1000" dirty="0"/>
              <a:t>- Container for search results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FA2F46-6AEC-48D3-AC0B-6A1F8C39D81A}"/>
              </a:ext>
            </a:extLst>
          </p:cNvPr>
          <p:cNvCxnSpPr>
            <a:cxnSpLocks/>
          </p:cNvCxnSpPr>
          <p:nvPr/>
        </p:nvCxnSpPr>
        <p:spPr>
          <a:xfrm>
            <a:off x="4458129" y="4333937"/>
            <a:ext cx="823869" cy="19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CEE85A-223A-41EE-B4BA-E066E2269EA3}"/>
              </a:ext>
            </a:extLst>
          </p:cNvPr>
          <p:cNvSpPr txBox="1"/>
          <p:nvPr/>
        </p:nvSpPr>
        <p:spPr>
          <a:xfrm>
            <a:off x="2517164" y="4254936"/>
            <a:ext cx="1943100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Content component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Card with response </a:t>
            </a:r>
          </a:p>
          <a:p>
            <a:pPr marL="628650" lvl="1" indent="-171450">
              <a:buFontTx/>
              <a:buChar char="-"/>
            </a:pPr>
            <a:r>
              <a:rPr lang="en-US" sz="1000" dirty="0"/>
              <a:t>Picture</a:t>
            </a:r>
          </a:p>
          <a:p>
            <a:pPr marL="628650" lvl="1" indent="-171450">
              <a:buFontTx/>
              <a:buChar char="-"/>
            </a:pPr>
            <a:r>
              <a:rPr lang="en-US" sz="1000" dirty="0"/>
              <a:t>Name</a:t>
            </a:r>
          </a:p>
          <a:p>
            <a:pPr marL="628650" lvl="1" indent="-171450">
              <a:buFontTx/>
              <a:buChar char="-"/>
            </a:pPr>
            <a:r>
              <a:rPr lang="en-US" sz="1000" dirty="0"/>
              <a:t>Phone</a:t>
            </a:r>
          </a:p>
          <a:p>
            <a:pPr marL="628650" lvl="1" indent="-171450">
              <a:buFontTx/>
              <a:buChar char="-"/>
            </a:pPr>
            <a:r>
              <a:rPr lang="en-US" sz="1000" dirty="0"/>
              <a:t>Email</a:t>
            </a:r>
          </a:p>
          <a:p>
            <a:pPr marL="628650" lvl="1" indent="-171450">
              <a:buFontTx/>
              <a:buChar char="-"/>
            </a:pPr>
            <a:r>
              <a:rPr lang="en-US" sz="1000" dirty="0"/>
              <a:t>dob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88F5DB-6D1D-48BD-9B0C-F8116CE8DAAE}"/>
              </a:ext>
            </a:extLst>
          </p:cNvPr>
          <p:cNvSpPr txBox="1"/>
          <p:nvPr/>
        </p:nvSpPr>
        <p:spPr>
          <a:xfrm>
            <a:off x="72739" y="140129"/>
            <a:ext cx="2364764" cy="6317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# Unit 19 React Homework: Employee Directory</a:t>
            </a:r>
          </a:p>
          <a:p>
            <a:br>
              <a:rPr lang="en-US" sz="500" dirty="0"/>
            </a:br>
            <a:r>
              <a:rPr lang="en-US" sz="500" dirty="0"/>
              <a:t>## Overview</a:t>
            </a:r>
          </a:p>
          <a:p>
            <a:br>
              <a:rPr lang="en-US" sz="500" dirty="0"/>
            </a:br>
            <a:r>
              <a:rPr lang="en-US" sz="500" dirty="0"/>
              <a:t>For this assignment, you'll create a employee directory with React. This assignment will require you to break up your application's UI into components, manage component state, and respond to user events.</a:t>
            </a:r>
          </a:p>
          <a:p>
            <a:br>
              <a:rPr lang="en-US" sz="500" dirty="0"/>
            </a:br>
            <a:r>
              <a:rPr lang="en-US" sz="500" dirty="0"/>
              <a:t>## User Story</a:t>
            </a:r>
          </a:p>
          <a:p>
            <a:br>
              <a:rPr lang="en-US" sz="500" dirty="0"/>
            </a:br>
            <a:r>
              <a:rPr lang="en-US" sz="500" dirty="0"/>
              <a:t>* As a user, I want to be able to view my entire employee directory at once so that I have quick access to their information.</a:t>
            </a:r>
          </a:p>
          <a:p>
            <a:br>
              <a:rPr lang="en-US" sz="500" dirty="0"/>
            </a:br>
            <a:r>
              <a:rPr lang="en-US" sz="500" dirty="0"/>
              <a:t>## Business Context</a:t>
            </a:r>
          </a:p>
          <a:p>
            <a:br>
              <a:rPr lang="en-US" sz="500" dirty="0"/>
            </a:br>
            <a:r>
              <a:rPr lang="en-US" sz="500" dirty="0"/>
              <a:t>An employee or manager would benefit greatly from being able to view non-sensitive data about other employees. It would be particularly helpful to be able to filter employees by name.</a:t>
            </a:r>
          </a:p>
          <a:p>
            <a:br>
              <a:rPr lang="en-US" sz="500" dirty="0"/>
            </a:br>
            <a:r>
              <a:rPr lang="en-US" sz="500" dirty="0"/>
              <a:t>## Acceptance Criteria</a:t>
            </a:r>
          </a:p>
          <a:p>
            <a:br>
              <a:rPr lang="en-US" sz="500" dirty="0"/>
            </a:br>
            <a:r>
              <a:rPr lang="en-US" sz="500" dirty="0"/>
              <a:t>Given a table of random users, when the user loads the page, a table of employees should render. </a:t>
            </a:r>
          </a:p>
          <a:p>
            <a:br>
              <a:rPr lang="en-US" sz="500" dirty="0"/>
            </a:br>
            <a:r>
              <a:rPr lang="en-US" sz="500" dirty="0"/>
              <a:t>The user should be able to:</a:t>
            </a:r>
          </a:p>
          <a:p>
            <a:br>
              <a:rPr lang="en-US" sz="500" dirty="0"/>
            </a:br>
            <a:r>
              <a:rPr lang="en-US" sz="500" dirty="0"/>
              <a:t>  * Sort the table by at least one category</a:t>
            </a:r>
          </a:p>
          <a:p>
            <a:br>
              <a:rPr lang="en-US" sz="500" dirty="0"/>
            </a:br>
            <a:r>
              <a:rPr lang="en-US" sz="500" dirty="0"/>
              <a:t>  * Filter the users by at least one property.</a:t>
            </a:r>
          </a:p>
          <a:p>
            <a:br>
              <a:rPr lang="en-US" sz="500" dirty="0"/>
            </a:br>
            <a:r>
              <a:rPr lang="en-US" sz="500" dirty="0"/>
              <a:t>## Commit Early and Often</a:t>
            </a:r>
          </a:p>
          <a:p>
            <a:br>
              <a:rPr lang="en-US" sz="500" dirty="0"/>
            </a:br>
            <a:r>
              <a:rPr lang="en-US" sz="500" dirty="0"/>
              <a:t>One of the most important skills to master as a web developer is version control. Building the habit of committing via Git is important for two reasons:</a:t>
            </a:r>
          </a:p>
          <a:p>
            <a:br>
              <a:rPr lang="en-US" sz="500" dirty="0"/>
            </a:br>
            <a:r>
              <a:rPr lang="en-US" sz="500" dirty="0"/>
              <a:t>1. Your commit history is a signal to employers that you are actively working on projects and learning new skills</a:t>
            </a:r>
          </a:p>
          <a:p>
            <a:br>
              <a:rPr lang="en-US" sz="500" dirty="0"/>
            </a:br>
            <a:r>
              <a:rPr lang="en-US" sz="500" dirty="0"/>
              <a:t>2. Your commit history allows you to revert your code base in the event that you need to return to a previous state</a:t>
            </a:r>
          </a:p>
          <a:p>
            <a:br>
              <a:rPr lang="en-US" sz="500" dirty="0"/>
            </a:br>
            <a:r>
              <a:rPr lang="en-US" sz="500" dirty="0"/>
              <a:t>Follow these guidelines for committing:</a:t>
            </a:r>
          </a:p>
          <a:p>
            <a:br>
              <a:rPr lang="en-US" sz="500" dirty="0"/>
            </a:br>
            <a:r>
              <a:rPr lang="en-US" sz="500" dirty="0"/>
              <a:t>* Make single purpose commits for related changes to ensure a clean, manageable history. If you are fixing two issues, make two commits</a:t>
            </a:r>
          </a:p>
          <a:p>
            <a:br>
              <a:rPr lang="en-US" sz="500" dirty="0"/>
            </a:br>
            <a:r>
              <a:rPr lang="en-US" sz="500" dirty="0"/>
              <a:t>* Write descriptive, meaningful commit messages so that you and anyone else looking at your repository can easily understand its history</a:t>
            </a:r>
          </a:p>
          <a:p>
            <a:br>
              <a:rPr lang="en-US" sz="500" dirty="0"/>
            </a:br>
            <a:r>
              <a:rPr lang="en-US" sz="500" dirty="0"/>
              <a:t>* Don't commit half done work, for the sake of your collaborators (and your future self!)</a:t>
            </a:r>
          </a:p>
          <a:p>
            <a:br>
              <a:rPr lang="en-US" sz="500" dirty="0"/>
            </a:br>
            <a:r>
              <a:rPr lang="en-US" sz="500" dirty="0"/>
              <a:t>* Test your application before you commit to ensure functionality at every step in the development process</a:t>
            </a:r>
          </a:p>
          <a:p>
            <a:br>
              <a:rPr lang="en-US" sz="500" dirty="0"/>
            </a:br>
            <a:r>
              <a:rPr lang="en-US" sz="500" dirty="0"/>
              <a:t>We would like you to have well over 200 commits by graduation, so commit early and often!</a:t>
            </a:r>
          </a:p>
          <a:p>
            <a:br>
              <a:rPr lang="en-US" sz="500" dirty="0"/>
            </a:br>
            <a:br>
              <a:rPr lang="en-US" sz="500" dirty="0"/>
            </a:br>
            <a:r>
              <a:rPr lang="en-US" sz="500" dirty="0"/>
              <a:t>## Submission on BCS</a:t>
            </a:r>
          </a:p>
          <a:p>
            <a:br>
              <a:rPr lang="en-US" sz="500" dirty="0"/>
            </a:br>
            <a:r>
              <a:rPr lang="en-US" sz="500" dirty="0"/>
              <a:t>You are required to submit the following:</a:t>
            </a:r>
          </a:p>
          <a:p>
            <a:br>
              <a:rPr lang="en-US" sz="500" dirty="0"/>
            </a:br>
            <a:r>
              <a:rPr lang="en-US" sz="500" dirty="0"/>
              <a:t>* the URL to the deployed application</a:t>
            </a:r>
          </a:p>
          <a:p>
            <a:br>
              <a:rPr lang="en-US" sz="500" dirty="0"/>
            </a:br>
            <a:r>
              <a:rPr lang="en-US" sz="500" dirty="0"/>
              <a:t>* the URL to the </a:t>
            </a:r>
            <a:r>
              <a:rPr lang="en-US" sz="500" dirty="0" err="1"/>
              <a:t>Github</a:t>
            </a:r>
            <a:r>
              <a:rPr lang="en-US" sz="500" dirty="0"/>
              <a:t> repository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8373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Flores</dc:creator>
  <cp:lastModifiedBy>ludwig Flores</cp:lastModifiedBy>
  <cp:revision>5</cp:revision>
  <dcterms:created xsi:type="dcterms:W3CDTF">2020-06-25T17:47:13Z</dcterms:created>
  <dcterms:modified xsi:type="dcterms:W3CDTF">2020-06-25T19:28:09Z</dcterms:modified>
</cp:coreProperties>
</file>