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6" r:id="rId3"/>
    <p:sldId id="327" r:id="rId5"/>
    <p:sldId id="372" r:id="rId6"/>
    <p:sldId id="342" r:id="rId7"/>
    <p:sldId id="358" r:id="rId8"/>
    <p:sldId id="362" r:id="rId9"/>
    <p:sldId id="361" r:id="rId10"/>
    <p:sldId id="359" r:id="rId11"/>
    <p:sldId id="360" r:id="rId12"/>
    <p:sldId id="373" r:id="rId13"/>
    <p:sldId id="364" r:id="rId14"/>
    <p:sldId id="374" r:id="rId15"/>
    <p:sldId id="35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-312" y="-1008"/>
      </p:cViewPr>
      <p:guideLst>
        <p:guide orient="horz" pos="2206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DBEB-9E16-4EF2-90F2-04323A87B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EBE08-422D-43C8-8C2C-A92BE9DEE2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5" name="组合 4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5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21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2920524" y="2717483"/>
            <a:ext cx="6350000" cy="121729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7250589" y="4357688"/>
            <a:ext cx="1944370" cy="40894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 algn="r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2996088" y="4357688"/>
            <a:ext cx="1944370" cy="40894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13"/>
            </p:custDataLst>
          </p:nvPr>
        </p:nvCxnSpPr>
        <p:spPr>
          <a:xfrm>
            <a:off x="2995772" y="4129088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4"/>
            </p:custDataLst>
          </p:nvPr>
        </p:nvSpPr>
        <p:spPr>
          <a:xfrm>
            <a:off x="2920843" y="2065973"/>
            <a:ext cx="6350635" cy="44894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9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17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201035" y="2452688"/>
            <a:ext cx="578993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3201035" y="4043997"/>
            <a:ext cx="578993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6" name="组合 15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0" name="任意多边形: 形状 1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 rot="10800000">
            <a:off x="11436841" y="106151"/>
            <a:ext cx="624118" cy="159795"/>
            <a:chOff x="131041" y="6019911"/>
            <a:chExt cx="624118" cy="144389"/>
          </a:xfrm>
        </p:grpSpPr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Freeform 5"/>
            <p:cNvSpPr/>
            <p:nvPr>
              <p:custDataLst>
                <p:tags r:id="rId11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>
            <p:custDataLst>
              <p:tags r:id="rId3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24" name="组合 23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131041" y="6395118"/>
            <a:ext cx="11929918" cy="253311"/>
            <a:chOff x="131041" y="6395118"/>
            <a:chExt cx="11929918" cy="253311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6399948"/>
              <a:ext cx="986770" cy="248481"/>
              <a:chOff x="131041" y="6022293"/>
              <a:chExt cx="624118" cy="142009"/>
            </a:xfrm>
          </p:grpSpPr>
          <p:sp>
            <p:nvSpPr>
              <p:cNvPr id="27" name="任意多边形: 形状 2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5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22293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074189" y="6395118"/>
              <a:ext cx="986770" cy="248494"/>
              <a:chOff x="131041" y="6022283"/>
              <a:chExt cx="624118" cy="142016"/>
            </a:xfrm>
          </p:grpSpPr>
          <p:sp>
            <p:nvSpPr>
              <p:cNvPr id="24" name="任意多边形: 形状 23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8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22292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2752725"/>
            <a:ext cx="12191998" cy="1352551"/>
            <a:chOff x="0" y="2752725"/>
            <a:chExt cx="12191998" cy="1352551"/>
          </a:xfrm>
        </p:grpSpPr>
        <p:sp>
          <p:nvSpPr>
            <p:cNvPr id="14" name="任意多边形: 形状 13"/>
            <p:cNvSpPr/>
            <p:nvPr userDrawn="1">
              <p:custDataLst>
                <p:tags r:id="rId3"/>
              </p:custDataLst>
            </p:nvPr>
          </p:nvSpPr>
          <p:spPr bwMode="auto">
            <a:xfrm rot="10800000" flipV="1">
              <a:off x="9410641" y="2752726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 bwMode="auto">
            <a:xfrm flipV="1">
              <a:off x="0" y="2752725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5446078" y="3667761"/>
            <a:ext cx="4241800" cy="347345"/>
          </a:xfrm>
        </p:spPr>
        <p:txBody>
          <a:bodyPr vert="horz" wrap="square" lIns="0" tIns="0" rIns="0" bIns="0" rtlCol="0">
            <a:normAutofit/>
          </a:bodyPr>
          <a:lstStyle>
            <a:lvl1pPr>
              <a:defRPr kumimoji="0" lang="zh-CN" altLang="en-US" b="0" i="0" kern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spcAft>
                <a:spcPts val="0"/>
              </a:spcAft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5446078" y="2750186"/>
            <a:ext cx="4241800" cy="71437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3600" b="0" kern="0" spc="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1"/>
            </p:custDataLst>
          </p:nvPr>
        </p:nvSpPr>
        <p:spPr>
          <a:xfrm>
            <a:off x="5292408" y="2750185"/>
            <a:ext cx="454914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323982" rIns="899951" anchor="ctr">
            <a:normAutofit/>
          </a:bodyPr>
          <a:lstStyle/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31" name="组合 3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5" name="任意多边形: 形状 34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6"/>
            </p:custDataLst>
          </p:nvPr>
        </p:nvSpPr>
        <p:spPr bwMode="auto">
          <a:xfrm rot="10800000" flipV="1">
            <a:off x="9410641" y="2752726"/>
            <a:ext cx="2781357" cy="1352550"/>
          </a:xfrm>
          <a:custGeom>
            <a:avLst/>
            <a:gdLst>
              <a:gd name="connsiteX0" fmla="*/ 370315 w 2781357"/>
              <a:gd name="connsiteY0" fmla="*/ 0 h 1352550"/>
              <a:gd name="connsiteX1" fmla="*/ 68479 w 2781357"/>
              <a:gd name="connsiteY1" fmla="*/ 0 h 1352550"/>
              <a:gd name="connsiteX2" fmla="*/ 0 w 2781357"/>
              <a:gd name="connsiteY2" fmla="*/ 0 h 1352550"/>
              <a:gd name="connsiteX3" fmla="*/ 0 w 2781357"/>
              <a:gd name="connsiteY3" fmla="*/ 1352550 h 1352550"/>
              <a:gd name="connsiteX4" fmla="*/ 2781357 w 2781357"/>
              <a:gd name="connsiteY4" fmla="*/ 1352550 h 1352550"/>
              <a:gd name="connsiteX5" fmla="*/ 1912150 w 2781357"/>
              <a:gd name="connsiteY5" fmla="*/ 676275 h 1352550"/>
              <a:gd name="connsiteX6" fmla="*/ 370315 w 2781357"/>
              <a:gd name="connsiteY6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357" h="1352550">
                <a:moveTo>
                  <a:pt x="370315" y="0"/>
                </a:moveTo>
                <a:cubicBezTo>
                  <a:pt x="263144" y="0"/>
                  <a:pt x="162672" y="0"/>
                  <a:pt x="68479" y="0"/>
                </a:cubicBezTo>
                <a:lnTo>
                  <a:pt x="0" y="0"/>
                </a:lnTo>
                <a:lnTo>
                  <a:pt x="0" y="1352550"/>
                </a:lnTo>
                <a:lnTo>
                  <a:pt x="2781357" y="1352550"/>
                </a:lnTo>
                <a:cubicBezTo>
                  <a:pt x="2781357" y="1352550"/>
                  <a:pt x="2328990" y="1143000"/>
                  <a:pt x="1912150" y="676275"/>
                </a:cubicBezTo>
                <a:cubicBezTo>
                  <a:pt x="1497678" y="209550"/>
                  <a:pt x="1194522" y="104775"/>
                  <a:pt x="37031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8" name="组合 27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2" name="任意多边形: 形状 31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85.xml"/><Relationship Id="rId1" Type="http://schemas.openxmlformats.org/officeDocument/2006/relationships/tags" Target="../tags/tag27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tags" Target="../tags/tag293.xml"/><Relationship Id="rId7" Type="http://schemas.openxmlformats.org/officeDocument/2006/relationships/tags" Target="../tags/tag292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95.xml"/><Relationship Id="rId1" Type="http://schemas.openxmlformats.org/officeDocument/2006/relationships/tags" Target="../tags/tag28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05.xml"/><Relationship Id="rId1" Type="http://schemas.openxmlformats.org/officeDocument/2006/relationships/tags" Target="../tags/tag29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14.xml"/><Relationship Id="rId8" Type="http://schemas.openxmlformats.org/officeDocument/2006/relationships/tags" Target="../tags/tag313.xml"/><Relationship Id="rId7" Type="http://schemas.openxmlformats.org/officeDocument/2006/relationships/tags" Target="../tags/tag312.xml"/><Relationship Id="rId6" Type="http://schemas.openxmlformats.org/officeDocument/2006/relationships/tags" Target="../tags/tag311.xml"/><Relationship Id="rId5" Type="http://schemas.openxmlformats.org/officeDocument/2006/relationships/tags" Target="../tags/tag310.xml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15.xml"/><Relationship Id="rId1" Type="http://schemas.openxmlformats.org/officeDocument/2006/relationships/tags" Target="../tags/tag30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05.xml"/><Relationship Id="rId1" Type="http://schemas.openxmlformats.org/officeDocument/2006/relationships/tags" Target="../tags/tag19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15.xml"/><Relationship Id="rId11" Type="http://schemas.openxmlformats.org/officeDocument/2006/relationships/image" Target="../media/image2.png"/><Relationship Id="rId10" Type="http://schemas.openxmlformats.org/officeDocument/2006/relationships/image" Target="../media/image1.png"/><Relationship Id="rId1" Type="http://schemas.openxmlformats.org/officeDocument/2006/relationships/tags" Target="../tags/tag20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25.xml"/><Relationship Id="rId1" Type="http://schemas.openxmlformats.org/officeDocument/2006/relationships/tags" Target="../tags/tag21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4.xml"/><Relationship Id="rId8" Type="http://schemas.openxmlformats.org/officeDocument/2006/relationships/tags" Target="../tags/tag233.xml"/><Relationship Id="rId7" Type="http://schemas.openxmlformats.org/officeDocument/2006/relationships/tags" Target="../tags/tag232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5.xml"/><Relationship Id="rId1" Type="http://schemas.openxmlformats.org/officeDocument/2006/relationships/tags" Target="../tags/tag22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5.xml"/><Relationship Id="rId1" Type="http://schemas.openxmlformats.org/officeDocument/2006/relationships/tags" Target="../tags/tag23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54.xml"/><Relationship Id="rId8" Type="http://schemas.openxmlformats.org/officeDocument/2006/relationships/tags" Target="../tags/tag253.xml"/><Relationship Id="rId7" Type="http://schemas.openxmlformats.org/officeDocument/2006/relationships/tags" Target="../tags/tag252.xml"/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55.xml"/><Relationship Id="rId1" Type="http://schemas.openxmlformats.org/officeDocument/2006/relationships/tags" Target="../tags/tag24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64.xml"/><Relationship Id="rId8" Type="http://schemas.openxmlformats.org/officeDocument/2006/relationships/tags" Target="../tags/tag263.xml"/><Relationship Id="rId7" Type="http://schemas.openxmlformats.org/officeDocument/2006/relationships/tags" Target="../tags/tag262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65.xml"/><Relationship Id="rId1" Type="http://schemas.openxmlformats.org/officeDocument/2006/relationships/tags" Target="../tags/tag25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tags" Target="../tags/tag272.xml"/><Relationship Id="rId6" Type="http://schemas.openxmlformats.org/officeDocument/2006/relationships/tags" Target="../tags/tag271.xml"/><Relationship Id="rId5" Type="http://schemas.openxmlformats.org/officeDocument/2006/relationships/tags" Target="../tags/tag270.xml"/><Relationship Id="rId4" Type="http://schemas.openxmlformats.org/officeDocument/2006/relationships/tags" Target="../tags/tag269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75.xml"/><Relationship Id="rId1" Type="http://schemas.openxmlformats.org/officeDocument/2006/relationships/tags" Target="../tags/tag2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0" y="2717800"/>
            <a:ext cx="12192635" cy="121729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zh-CN" altLang="en-US" sz="5555"/>
              <a:t>第</a:t>
            </a:r>
            <a:r>
              <a:rPr lang="en-US" altLang="zh-CN" sz="5555"/>
              <a:t>06</a:t>
            </a:r>
            <a:r>
              <a:rPr lang="zh-CN" altLang="en-US" sz="5555"/>
              <a:t>节：数据持久化</a:t>
            </a:r>
            <a:endParaRPr sz="5555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buNone/>
            </a:pPr>
            <a:r>
              <a:rPr lang="en-US" altLang="zh-CN"/>
              <a:t>xiaozhoubg.com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>
              <a:buNone/>
            </a:pPr>
            <a:r>
              <a:t>晓舟报告出品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6"/>
            <p:custDataLst>
              <p:tags r:id="rId4"/>
            </p:custDataLst>
          </p:nvPr>
        </p:nvSpPr>
        <p:spPr>
          <a:xfrm>
            <a:off x="635" y="2066290"/>
            <a:ext cx="12190730" cy="44894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/>
              <a:t>Egg.js</a:t>
            </a:r>
            <a:r>
              <a:t>基础教程</a:t>
            </a: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330" y="2186940"/>
            <a:ext cx="11183620" cy="32550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说明：在真实项目中，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和操作数据的逻辑要分离，以便于项目的扩展与维护。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this.app.model.Clazz.findAll();  //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查询数据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this.app.model.Clazz.findAll({where:{id:1}})  //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where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设置查询条件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this.app.model.Clazz.create({name:“xx”}); //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添加数据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this.app.model.Clazz.update({name: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“xx”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},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{where:{id:1}}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 //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通过条件修改数据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this.app.model.Clazz.destroy({where:{id:1}}); //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通过条件删除数据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982154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中实现数据的增删改查</a:t>
            </a:r>
            <a:endParaRPr lang="zh-CN" altLang="en-US" sz="24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数据操作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65" y="1629410"/>
            <a:ext cx="982154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Student</a:t>
            </a:r>
            <a:r>
              <a:rPr lang="zh-CN" altLang="en-US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通过associate属性指定外键</a:t>
            </a:r>
            <a:endParaRPr lang="zh-CN" sz="24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添加外键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330" y="2298700"/>
            <a:ext cx="11183620" cy="381317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创建一个名为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clazz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的班级表，包含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两个字段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学生的模型中添加如下代码，新增外键。</a:t>
            </a:r>
            <a:b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Student.associate = function() {  //所属与那本书，指向书籍的主键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app.model.Student.belongsTo(app.model.Clazz,{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foreignKey: 'clazz_id',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as:'clazz'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})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65" y="1629410"/>
            <a:ext cx="982154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通过外键查询外键关联数据：</a:t>
            </a:r>
            <a:endParaRPr lang="zh-CN" sz="24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多表联查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330" y="2298700"/>
            <a:ext cx="11183620" cy="38131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let StudentList = await this.app.model.Student.findAll({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include:[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{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model:this.app.model.Clazz,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as:"clazz"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}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]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});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7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课后练习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608965" y="2160905"/>
            <a:ext cx="11183620" cy="325501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实现班级列表的</a:t>
            </a: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查看、添加、删除功能。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实现学生列表的查看、添加、删除功能。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学生字段包括，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、姓名、成绩</a:t>
            </a:r>
            <a:r>
              <a:rPr 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、班级名称</a:t>
            </a: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前端：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 + Element_UI + axios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后端：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 + sequelize + MySQL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608965" y="1629410"/>
            <a:ext cx="1016508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制作学生</a:t>
            </a:r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成绩管理功能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，数据存储在mysql中，要求如下</a:t>
            </a:r>
            <a:endParaRPr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8757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应用程序的数据通常存储在数据库中。</a:t>
            </a:r>
            <a:endParaRPr 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我们使用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数据库实现数据的持久化。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为了更方便的操作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，我们使用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sequelize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ORM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管理数据层的代码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1036510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数据持久化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206625"/>
            <a:ext cx="11183620" cy="325501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将数据从对象的形式，转换成表格的形式。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sequelize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是一个基于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orm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egg-sequelize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，可以直接使用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sequelize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提供的方法操作数据库，而不需要动手写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语句。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959294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对象关系映射（Object Relational Mapping，简称ORM）</a:t>
            </a:r>
            <a:endParaRPr sz="24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O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RM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（对象关系映射）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3030" y="4379595"/>
            <a:ext cx="4010025" cy="1314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2025" y="4131945"/>
            <a:ext cx="3343275" cy="180975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86940"/>
            <a:ext cx="11183620" cy="325501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下载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egg-sequelize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 install --save egg-sequelize msyql2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plugin.js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文件中引入插件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config.default.js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文件中配置数据库连接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app/model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文件中创建数据模型</a:t>
            </a:r>
            <a:endParaRPr lang="en-US" altLang="zh-CN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app.js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文件，初始化数据库。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参考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sequelize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文档：https://github.com/demopark/sequelize-docs-Zh-CN/tree/v5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en-US" altLang="zh-CN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836041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Egg</a:t>
            </a:r>
            <a:r>
              <a:rPr lang="zh-CN" altLang="en-US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项目中安装和使用</a:t>
            </a:r>
            <a:r>
              <a:rPr lang="en-US" alt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sequelize</a:t>
            </a:r>
            <a:r>
              <a:rPr lang="zh-CN" altLang="en-US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步骤如下：</a:t>
            </a:r>
            <a:endParaRPr lang="zh-CN" altLang="en-US" sz="24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sequelize</a:t>
            </a:r>
            <a:endParaRPr altLang="zh-CN" sz="3200" b="1" spc="1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86940"/>
            <a:ext cx="11183620" cy="32550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module.exports = {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sequelize: {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enable: true,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package: 'egg-sequelize'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}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836041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plugin.js</a:t>
            </a:r>
            <a:r>
              <a:rPr lang="zh-CN" altLang="en-US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文件中引入</a:t>
            </a:r>
            <a:r>
              <a:rPr lang="en-US" alt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egg-sequelize</a:t>
            </a:r>
            <a:endParaRPr lang="en-US" altLang="zh-CN" sz="24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plugin.js</a:t>
            </a:r>
            <a:endParaRPr altLang="zh-CN" sz="3200" b="1" spc="1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86940"/>
            <a:ext cx="11183620" cy="32550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config.sequelize = {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dialect: 'mysql',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database: xzbg,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host: 'localhost',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port: 3306,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username: 'root',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password: '123456'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836041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config.default.js</a:t>
            </a:r>
            <a:r>
              <a:rPr lang="zh-CN" altLang="en-US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文件中配置</a:t>
            </a:r>
            <a:r>
              <a:rPr lang="en-US" alt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egg-sequelize</a:t>
            </a:r>
            <a:endParaRPr lang="en-US" altLang="zh-CN" sz="24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config.default.js</a:t>
            </a:r>
            <a:endParaRPr altLang="zh-CN" sz="3200" b="1" spc="1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86940"/>
            <a:ext cx="11183620" cy="325501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STRING  =&gt; varchar(255)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INTEGER =&gt; int</a:t>
            </a:r>
            <a:endParaRPr 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DOUBLE =&gt; double</a:t>
            </a:r>
            <a:endParaRPr lang="en-US" altLang="zh-CN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DATE =&gt; datetime</a:t>
            </a:r>
            <a:endParaRPr lang="en-US" altLang="zh-CN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TEXT =&gt; text</a:t>
            </a:r>
            <a:endParaRPr lang="en-US" altLang="zh-CN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836041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数据类型与</a:t>
            </a:r>
            <a:r>
              <a:rPr lang="en-US" alt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sequelize</a:t>
            </a:r>
            <a:r>
              <a:rPr lang="zh-CN" altLang="en-US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数据类型对应如下</a:t>
            </a:r>
            <a:endParaRPr lang="zh-CN" altLang="en-US" sz="24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330" y="2186940"/>
            <a:ext cx="11183620" cy="42583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module.exports = app =&gt; {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const {STRING} = app.Sequelize;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//默认情况下,sequelize将自动将所有传递的模型名称(define的第一个参数)转换为复数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const Clazz = app.model.define('clazz', { 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name: STRING,    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})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Clazz;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982154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app/model</a:t>
            </a:r>
            <a:r>
              <a:rPr lang="zh-CN" altLang="en-US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目录中创建</a:t>
            </a:r>
            <a:r>
              <a:rPr lang="en-US" alt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clazz.js</a:t>
            </a:r>
            <a:r>
              <a:rPr lang="zh-CN" altLang="en-US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文件，对应数据库中的</a:t>
            </a:r>
            <a:r>
              <a:rPr lang="en-US" alt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clazz</a:t>
            </a:r>
            <a:r>
              <a:rPr lang="zh-CN" altLang="en-US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endParaRPr lang="zh-CN" altLang="en-US" sz="24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model</a:t>
            </a:r>
            <a:endParaRPr altLang="zh-CN" sz="3200" b="1" spc="1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330" y="2186940"/>
            <a:ext cx="11183620" cy="32550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module.exports = app =&gt; {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app.beforeStart(async function() {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// await app.model.sync({ force: true }); // 开发环境使用，会删除数据表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await app.model.sync({});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});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982154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在项目根目录中创建</a:t>
            </a:r>
            <a:r>
              <a:rPr lang="en-US" alt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app.js</a:t>
            </a:r>
            <a:r>
              <a:rPr lang="zh-CN" altLang="en-US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文件，初始化数据库。</a:t>
            </a:r>
            <a:endParaRPr lang="zh-CN" altLang="en-US" sz="24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app.js</a:t>
            </a:r>
            <a:endParaRPr altLang="zh-CN" sz="3200" b="1" spc="1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THUMBS_INDEX" val="1、4、7、12、13、15、16、17、18、21、25、27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品牌推广方案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397_1*b*3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2020/01/0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397_1*b*2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汇报人姓名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97_1*b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/击/此/处/添/加/副/标/题/内/容"/>
</p:tagLst>
</file>

<file path=ppt/tags/tag195.xml><?xml version="1.0" encoding="utf-8"?>
<p:tagLst xmlns:p="http://schemas.openxmlformats.org/presentationml/2006/main">
  <p:tag name="KSO_WM_TEMPLATE_THUMBS_INDEX" val="1、4、7、12、13、15、16、17、18、21、25、27、31"/>
  <p:tag name="KSO_WM_SLIDE_ID" val="custom2020439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  <p:tag name="KSO_WM_SLIDE_LAYOUT" val="a_b"/>
  <p:tag name="KSO_WM_SLIDE_LAYOUT_CNT" val="1_3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0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0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0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1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1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1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2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2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2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3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3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3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4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4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4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5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5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5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6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6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6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7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7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7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8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8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8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9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94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9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30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304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30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313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314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31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45">
      <a:dk1>
        <a:srgbClr val="000000"/>
      </a:dk1>
      <a:lt1>
        <a:srgbClr val="FFFFFF"/>
      </a:lt1>
      <a:dk2>
        <a:srgbClr val="EDF6F7"/>
      </a:dk2>
      <a:lt2>
        <a:srgbClr val="FBFCFC"/>
      </a:lt2>
      <a:accent1>
        <a:srgbClr val="3989AD"/>
      </a:accent1>
      <a:accent2>
        <a:srgbClr val="38A293"/>
      </a:accent2>
      <a:accent3>
        <a:srgbClr val="5B9955"/>
      </a:accent3>
      <a:accent4>
        <a:srgbClr val="C1A24D"/>
      </a:accent4>
      <a:accent5>
        <a:srgbClr val="D07154"/>
      </a:accent5>
      <a:accent6>
        <a:srgbClr val="BB739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A000120150822A03KPBG</Template>
  <TotalTime>0</TotalTime>
  <Words>2402</Words>
  <Application>WPS 演示</Application>
  <PresentationFormat>自定义</PresentationFormat>
  <Paragraphs>146</Paragraphs>
  <Slides>13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1_Office 主题​​</vt:lpstr>
      <vt:lpstr>第06节：数据持久化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李吉阳</cp:lastModifiedBy>
  <cp:revision>194</cp:revision>
  <dcterms:created xsi:type="dcterms:W3CDTF">2015-12-15T16:07:00Z</dcterms:created>
  <dcterms:modified xsi:type="dcterms:W3CDTF">2020-07-27T06:53:10Z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