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6" r:id="rId3"/>
    <p:sldId id="362" r:id="rId5"/>
    <p:sldId id="374" r:id="rId6"/>
    <p:sldId id="375" r:id="rId7"/>
    <p:sldId id="3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312" y="-100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5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21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0524" y="2717483"/>
            <a:ext cx="6350000" cy="121729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7250589" y="4357688"/>
            <a:ext cx="1944370" cy="40894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2996088" y="4357688"/>
            <a:ext cx="1944370" cy="40894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13"/>
            </p:custDataLst>
          </p:nvPr>
        </p:nvCxnSpPr>
        <p:spPr>
          <a:xfrm>
            <a:off x="2995772" y="4129088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14"/>
            </p:custDataLst>
          </p:nvPr>
        </p:nvSpPr>
        <p:spPr>
          <a:xfrm>
            <a:off x="2920843" y="2065973"/>
            <a:ext cx="6350635" cy="44894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900407" y="0"/>
              <a:ext cx="10291593" cy="1352550"/>
              <a:chOff x="1900407" y="0"/>
              <a:chExt cx="10291593" cy="1352550"/>
            </a:xfrm>
          </p:grpSpPr>
          <p:sp>
            <p:nvSpPr>
              <p:cNvPr id="19" name="Freeform 5"/>
              <p:cNvSpPr/>
              <p:nvPr userDrawn="1">
                <p:custDataLst>
                  <p:tags r:id="rId3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 rot="10800000">
              <a:off x="0" y="5505449"/>
              <a:ext cx="10291593" cy="1352550"/>
              <a:chOff x="1900407" y="0"/>
              <a:chExt cx="10291593" cy="1352550"/>
            </a:xfrm>
          </p:grpSpPr>
          <p:sp>
            <p:nvSpPr>
              <p:cNvPr id="17" name="Freeform 5"/>
              <p:cNvSpPr/>
              <p:nvPr userDrawn="1">
                <p:custDataLst>
                  <p:tags r:id="rId5"/>
                </p:custDataLst>
              </p:nvPr>
            </p:nvSpPr>
            <p:spPr bwMode="auto">
              <a:xfrm>
                <a:off x="1900407" y="0"/>
                <a:ext cx="7271020" cy="135255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5558007" y="0"/>
                <a:ext cx="6633993" cy="1352550"/>
              </a:xfrm>
              <a:custGeom>
                <a:avLst/>
                <a:gdLst>
                  <a:gd name="connsiteX0" fmla="*/ 0 w 6633993"/>
                  <a:gd name="connsiteY0" fmla="*/ 0 h 1337310"/>
                  <a:gd name="connsiteX1" fmla="*/ 2766843 w 6633993"/>
                  <a:gd name="connsiteY1" fmla="*/ 0 h 1337310"/>
                  <a:gd name="connsiteX2" fmla="*/ 3084979 w 6633993"/>
                  <a:gd name="connsiteY2" fmla="*/ 0 h 1337310"/>
                  <a:gd name="connsiteX3" fmla="*/ 6633993 w 6633993"/>
                  <a:gd name="connsiteY3" fmla="*/ 0 h 1337310"/>
                  <a:gd name="connsiteX4" fmla="*/ 6633993 w 6633993"/>
                  <a:gd name="connsiteY4" fmla="*/ 1337310 h 1337310"/>
                  <a:gd name="connsiteX5" fmla="*/ 3084979 w 6633993"/>
                  <a:gd name="connsiteY5" fmla="*/ 1337310 h 1337310"/>
                  <a:gd name="connsiteX6" fmla="*/ 2766843 w 6633993"/>
                  <a:gd name="connsiteY6" fmla="*/ 1337310 h 1337310"/>
                  <a:gd name="connsiteX7" fmla="*/ 2344719 w 6633993"/>
                  <a:gd name="connsiteY7" fmla="*/ 1337310 h 1337310"/>
                  <a:gd name="connsiteX8" fmla="*/ 2340024 w 6633993"/>
                  <a:gd name="connsiteY8" fmla="*/ 1335015 h 1337310"/>
                  <a:gd name="connsiteX9" fmla="*/ 1492094 w 6633993"/>
                  <a:gd name="connsiteY9" fmla="*/ 668655 h 1337310"/>
                  <a:gd name="connsiteX10" fmla="*/ 231793 w 6633993"/>
                  <a:gd name="connsiteY10" fmla="*/ 32378 h 133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3993" h="1337310">
                    <a:moveTo>
                      <a:pt x="0" y="0"/>
                    </a:moveTo>
                    <a:lnTo>
                      <a:pt x="2766843" y="0"/>
                    </a:lnTo>
                    <a:lnTo>
                      <a:pt x="3084979" y="0"/>
                    </a:lnTo>
                    <a:lnTo>
                      <a:pt x="6633993" y="0"/>
                    </a:lnTo>
                    <a:lnTo>
                      <a:pt x="6633993" y="1337310"/>
                    </a:lnTo>
                    <a:lnTo>
                      <a:pt x="3084979" y="1337310"/>
                    </a:lnTo>
                    <a:lnTo>
                      <a:pt x="2766843" y="1337310"/>
                    </a:lnTo>
                    <a:lnTo>
                      <a:pt x="2344719" y="1337310"/>
                    </a:lnTo>
                    <a:lnTo>
                      <a:pt x="2340024" y="1335015"/>
                    </a:lnTo>
                    <a:cubicBezTo>
                      <a:pt x="2247626" y="1288524"/>
                      <a:pt x="1855330" y="1077040"/>
                      <a:pt x="1492094" y="668655"/>
                    </a:cubicBezTo>
                    <a:cubicBezTo>
                      <a:pt x="1126782" y="260271"/>
                      <a:pt x="848646" y="129005"/>
                      <a:pt x="231793" y="3237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3201035" y="4043997"/>
            <a:ext cx="578993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6" name="组合 15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0" name="任意多边形: 形状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 rot="10800000">
            <a:off x="11436841" y="106151"/>
            <a:ext cx="624118" cy="159795"/>
            <a:chOff x="131041" y="6019911"/>
            <a:chExt cx="624118" cy="144389"/>
          </a:xfrm>
        </p:grpSpPr>
        <p:sp>
          <p:nvSpPr>
            <p:cNvPr id="15" name="任意多边形: 形状 14"/>
            <p:cNvSpPr/>
            <p:nvPr>
              <p:custDataLst>
                <p:tags r:id="rId10"/>
              </p:custDataLst>
            </p:nvPr>
          </p:nvSpPr>
          <p:spPr bwMode="auto">
            <a:xfrm>
              <a:off x="131041" y="6022293"/>
              <a:ext cx="368896" cy="142007"/>
            </a:xfrm>
            <a:custGeom>
              <a:avLst/>
              <a:gdLst>
                <a:gd name="connsiteX0" fmla="*/ 0 w 5620926"/>
                <a:gd name="connsiteY0" fmla="*/ 0 h 1360210"/>
                <a:gd name="connsiteX1" fmla="*/ 2774969 w 5620926"/>
                <a:gd name="connsiteY1" fmla="*/ 0 h 1360210"/>
                <a:gd name="connsiteX2" fmla="*/ 2957526 w 5620926"/>
                <a:gd name="connsiteY2" fmla="*/ 0 h 1360210"/>
                <a:gd name="connsiteX3" fmla="*/ 2957526 w 5620926"/>
                <a:gd name="connsiteY3" fmla="*/ 3811 h 1360210"/>
                <a:gd name="connsiteX4" fmla="*/ 3200267 w 5620926"/>
                <a:gd name="connsiteY4" fmla="*/ 3811 h 1360210"/>
                <a:gd name="connsiteX5" fmla="*/ 4750630 w 5620926"/>
                <a:gd name="connsiteY5" fmla="*/ 682011 h 1360210"/>
                <a:gd name="connsiteX6" fmla="*/ 5620926 w 5620926"/>
                <a:gd name="connsiteY6" fmla="*/ 1360210 h 1360210"/>
                <a:gd name="connsiteX7" fmla="*/ 2845957 w 5620926"/>
                <a:gd name="connsiteY7" fmla="*/ 1360210 h 1360210"/>
                <a:gd name="connsiteX8" fmla="*/ 2663400 w 5620926"/>
                <a:gd name="connsiteY8" fmla="*/ 1360210 h 1360210"/>
                <a:gd name="connsiteX9" fmla="*/ 2663400 w 5620926"/>
                <a:gd name="connsiteY9" fmla="*/ 1356399 h 1360210"/>
                <a:gd name="connsiteX10" fmla="*/ 2420659 w 5620926"/>
                <a:gd name="connsiteY10" fmla="*/ 1356399 h 1360210"/>
                <a:gd name="connsiteX11" fmla="*/ 870296 w 5620926"/>
                <a:gd name="connsiteY11" fmla="*/ 678199 h 1360210"/>
                <a:gd name="connsiteX12" fmla="*/ 0 w 5620926"/>
                <a:gd name="connsiteY12" fmla="*/ 0 h 136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20926" h="1360210">
                  <a:moveTo>
                    <a:pt x="0" y="0"/>
                  </a:moveTo>
                  <a:cubicBezTo>
                    <a:pt x="0" y="0"/>
                    <a:pt x="0" y="0"/>
                    <a:pt x="2774969" y="0"/>
                  </a:cubicBezTo>
                  <a:lnTo>
                    <a:pt x="2957526" y="0"/>
                  </a:lnTo>
                  <a:lnTo>
                    <a:pt x="2957526" y="3811"/>
                  </a:lnTo>
                  <a:lnTo>
                    <a:pt x="3200267" y="3811"/>
                  </a:lnTo>
                  <a:cubicBezTo>
                    <a:pt x="4027762" y="108884"/>
                    <a:pt x="4332127" y="213958"/>
                    <a:pt x="4750630" y="682011"/>
                  </a:cubicBezTo>
                  <a:cubicBezTo>
                    <a:pt x="5166755" y="1150064"/>
                    <a:pt x="5620926" y="1360210"/>
                    <a:pt x="5620926" y="1360210"/>
                  </a:cubicBezTo>
                  <a:cubicBezTo>
                    <a:pt x="5620926" y="1360210"/>
                    <a:pt x="5620926" y="1360210"/>
                    <a:pt x="2845957" y="1360210"/>
                  </a:cubicBezTo>
                  <a:lnTo>
                    <a:pt x="2663400" y="1360210"/>
                  </a:lnTo>
                  <a:lnTo>
                    <a:pt x="2663400" y="1356399"/>
                  </a:lnTo>
                  <a:lnTo>
                    <a:pt x="2420659" y="1356399"/>
                  </a:lnTo>
                  <a:cubicBezTo>
                    <a:pt x="1593164" y="1251326"/>
                    <a:pt x="1288799" y="1146252"/>
                    <a:pt x="870296" y="678199"/>
                  </a:cubicBezTo>
                  <a:cubicBezTo>
                    <a:pt x="454171" y="21014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/>
            <p:nvPr>
              <p:custDataLst>
                <p:tags r:id="rId11"/>
              </p:custDataLst>
            </p:nvPr>
          </p:nvSpPr>
          <p:spPr bwMode="auto">
            <a:xfrm>
              <a:off x="277969" y="6019911"/>
              <a:ext cx="477190" cy="144000"/>
            </a:xfrm>
            <a:custGeom>
              <a:avLst/>
              <a:gdLst>
                <a:gd name="T0" fmla="*/ 3070 w 3070"/>
                <a:gd name="T1" fmla="*/ 568 h 568"/>
                <a:gd name="T2" fmla="*/ 2703 w 3070"/>
                <a:gd name="T3" fmla="*/ 284 h 568"/>
                <a:gd name="T4" fmla="*/ 2052 w 3070"/>
                <a:gd name="T5" fmla="*/ 0 h 568"/>
                <a:gd name="T6" fmla="*/ 1328 w 3070"/>
                <a:gd name="T7" fmla="*/ 0 h 568"/>
                <a:gd name="T8" fmla="*/ 1328 w 3070"/>
                <a:gd name="T9" fmla="*/ 0 h 568"/>
                <a:gd name="T10" fmla="*/ 0 w 3070"/>
                <a:gd name="T11" fmla="*/ 0 h 568"/>
                <a:gd name="T12" fmla="*/ 367 w 3070"/>
                <a:gd name="T13" fmla="*/ 284 h 568"/>
                <a:gd name="T14" fmla="*/ 1019 w 3070"/>
                <a:gd name="T15" fmla="*/ 568 h 568"/>
                <a:gd name="T16" fmla="*/ 1743 w 3070"/>
                <a:gd name="T17" fmla="*/ 568 h 568"/>
                <a:gd name="T18" fmla="*/ 1743 w 3070"/>
                <a:gd name="T19" fmla="*/ 568 h 568"/>
                <a:gd name="T20" fmla="*/ 3070 w 3070"/>
                <a:gd name="T2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70" h="568">
                  <a:moveTo>
                    <a:pt x="3070" y="568"/>
                  </a:moveTo>
                  <a:cubicBezTo>
                    <a:pt x="3070" y="568"/>
                    <a:pt x="2879" y="480"/>
                    <a:pt x="2703" y="284"/>
                  </a:cubicBezTo>
                  <a:cubicBezTo>
                    <a:pt x="2528" y="88"/>
                    <a:pt x="2400" y="44"/>
                    <a:pt x="2052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1328" y="0"/>
                    <a:pt x="1328" y="0"/>
                    <a:pt x="13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1" y="88"/>
                    <a:pt x="367" y="284"/>
                  </a:cubicBezTo>
                  <a:cubicBezTo>
                    <a:pt x="543" y="480"/>
                    <a:pt x="671" y="524"/>
                    <a:pt x="1019" y="568"/>
                  </a:cubicBezTo>
                  <a:cubicBezTo>
                    <a:pt x="1743" y="568"/>
                    <a:pt x="1743" y="568"/>
                    <a:pt x="1743" y="568"/>
                  </a:cubicBezTo>
                  <a:cubicBezTo>
                    <a:pt x="1743" y="568"/>
                    <a:pt x="1743" y="568"/>
                    <a:pt x="1743" y="568"/>
                  </a:cubicBezTo>
                  <a:lnTo>
                    <a:pt x="3070" y="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17" name="组合 16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131041" y="6395118"/>
            <a:ext cx="11929918" cy="253311"/>
            <a:chOff x="131041" y="6395118"/>
            <a:chExt cx="11929918" cy="253311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6399948"/>
              <a:ext cx="986770" cy="248481"/>
              <a:chOff x="131041" y="6022293"/>
              <a:chExt cx="624118" cy="142009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5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22293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074189" y="6395118"/>
              <a:ext cx="986770" cy="248494"/>
              <a:chOff x="131041" y="6022283"/>
              <a:chExt cx="624118" cy="142016"/>
            </a:xfrm>
          </p:grpSpPr>
          <p:sp>
            <p:nvSpPr>
              <p:cNvPr id="24" name="任意多边形: 形状 23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31041" y="602228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77969" y="6022292"/>
                <a:ext cx="477190" cy="142007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2752725"/>
            <a:ext cx="12191998" cy="1352551"/>
            <a:chOff x="0" y="2752725"/>
            <a:chExt cx="12191998" cy="1352551"/>
          </a:xfrm>
        </p:grpSpPr>
        <p:sp>
          <p:nvSpPr>
            <p:cNvPr id="14" name="任意多边形: 形状 13"/>
            <p:cNvSpPr/>
            <p:nvPr userDrawn="1">
              <p:custDataLst>
                <p:tags r:id="rId3"/>
              </p:custDataLst>
            </p:nvPr>
          </p:nvSpPr>
          <p:spPr bwMode="auto">
            <a:xfrm rot="10800000" flipV="1">
              <a:off x="9410641" y="2752726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 bwMode="auto">
            <a:xfrm flipV="1">
              <a:off x="0" y="2752725"/>
              <a:ext cx="2781357" cy="1352550"/>
            </a:xfrm>
            <a:custGeom>
              <a:avLst/>
              <a:gdLst>
                <a:gd name="connsiteX0" fmla="*/ 370315 w 2781357"/>
                <a:gd name="connsiteY0" fmla="*/ 0 h 1352550"/>
                <a:gd name="connsiteX1" fmla="*/ 68479 w 2781357"/>
                <a:gd name="connsiteY1" fmla="*/ 0 h 1352550"/>
                <a:gd name="connsiteX2" fmla="*/ 0 w 2781357"/>
                <a:gd name="connsiteY2" fmla="*/ 0 h 1352550"/>
                <a:gd name="connsiteX3" fmla="*/ 0 w 2781357"/>
                <a:gd name="connsiteY3" fmla="*/ 1352550 h 1352550"/>
                <a:gd name="connsiteX4" fmla="*/ 2781357 w 2781357"/>
                <a:gd name="connsiteY4" fmla="*/ 1352550 h 1352550"/>
                <a:gd name="connsiteX5" fmla="*/ 1912150 w 2781357"/>
                <a:gd name="connsiteY5" fmla="*/ 676275 h 1352550"/>
                <a:gd name="connsiteX6" fmla="*/ 370315 w 2781357"/>
                <a:gd name="connsiteY6" fmla="*/ 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357" h="1352550">
                  <a:moveTo>
                    <a:pt x="370315" y="0"/>
                  </a:moveTo>
                  <a:cubicBezTo>
                    <a:pt x="263144" y="0"/>
                    <a:pt x="162672" y="0"/>
                    <a:pt x="68479" y="0"/>
                  </a:cubicBezTo>
                  <a:lnTo>
                    <a:pt x="0" y="0"/>
                  </a:lnTo>
                  <a:lnTo>
                    <a:pt x="0" y="1352550"/>
                  </a:lnTo>
                  <a:lnTo>
                    <a:pt x="2781357" y="1352550"/>
                  </a:lnTo>
                  <a:cubicBezTo>
                    <a:pt x="2781357" y="1352550"/>
                    <a:pt x="2328990" y="1143000"/>
                    <a:pt x="1912150" y="676275"/>
                  </a:cubicBezTo>
                  <a:cubicBezTo>
                    <a:pt x="1497678" y="209550"/>
                    <a:pt x="1194522" y="104775"/>
                    <a:pt x="3703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5446078" y="3667761"/>
            <a:ext cx="4241800" cy="347345"/>
          </a:xfrm>
        </p:spPr>
        <p:txBody>
          <a:bodyPr vert="horz" wrap="square" lIns="0" tIns="0" rIns="0" bIns="0" rtlCol="0">
            <a:normAutofit/>
          </a:bodyPr>
          <a:lstStyle>
            <a:lvl1pPr>
              <a:defRPr kumimoji="0" lang="zh-CN" altLang="en-US" b="0" i="0" kern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446078" y="2750186"/>
            <a:ext cx="4241800" cy="71437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zh-CN" altLang="en-US" sz="3600" b="0" kern="0" spc="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1"/>
            </p:custDataLst>
          </p:nvPr>
        </p:nvSpPr>
        <p:spPr>
          <a:xfrm>
            <a:off x="5292408" y="2750185"/>
            <a:ext cx="4549140" cy="135699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323982" rIns="899951" anchor="ctr">
            <a:normAutofit/>
          </a:bodyPr>
          <a:lstStyle/>
          <a:p>
            <a:pPr marL="0" marR="0" lvl="0" indent="0" algn="l" defTabSz="8667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kern="0" spc="20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1" name="任意多边形: 形状 30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31" name="组合 30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5" name="任意多边形: 形状 34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3" name="任意多边形: 形状 32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 bwMode="auto">
          <a:xfrm rot="10800000" flipV="1">
            <a:off x="9410641" y="2752726"/>
            <a:ext cx="2781357" cy="1352550"/>
          </a:xfrm>
          <a:custGeom>
            <a:avLst/>
            <a:gdLst>
              <a:gd name="connsiteX0" fmla="*/ 370315 w 2781357"/>
              <a:gd name="connsiteY0" fmla="*/ 0 h 1352550"/>
              <a:gd name="connsiteX1" fmla="*/ 68479 w 2781357"/>
              <a:gd name="connsiteY1" fmla="*/ 0 h 1352550"/>
              <a:gd name="connsiteX2" fmla="*/ 0 w 2781357"/>
              <a:gd name="connsiteY2" fmla="*/ 0 h 1352550"/>
              <a:gd name="connsiteX3" fmla="*/ 0 w 2781357"/>
              <a:gd name="connsiteY3" fmla="*/ 1352550 h 1352550"/>
              <a:gd name="connsiteX4" fmla="*/ 2781357 w 2781357"/>
              <a:gd name="connsiteY4" fmla="*/ 1352550 h 1352550"/>
              <a:gd name="connsiteX5" fmla="*/ 1912150 w 2781357"/>
              <a:gd name="connsiteY5" fmla="*/ 676275 h 1352550"/>
              <a:gd name="connsiteX6" fmla="*/ 370315 w 2781357"/>
              <a:gd name="connsiteY6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357" h="1352550">
                <a:moveTo>
                  <a:pt x="370315" y="0"/>
                </a:moveTo>
                <a:cubicBezTo>
                  <a:pt x="263144" y="0"/>
                  <a:pt x="162672" y="0"/>
                  <a:pt x="68479" y="0"/>
                </a:cubicBezTo>
                <a:lnTo>
                  <a:pt x="0" y="0"/>
                </a:lnTo>
                <a:lnTo>
                  <a:pt x="0" y="1352550"/>
                </a:lnTo>
                <a:lnTo>
                  <a:pt x="2781357" y="1352550"/>
                </a:lnTo>
                <a:cubicBezTo>
                  <a:pt x="2781357" y="1352550"/>
                  <a:pt x="2328990" y="1143000"/>
                  <a:pt x="1912150" y="676275"/>
                </a:cubicBezTo>
                <a:cubicBezTo>
                  <a:pt x="1497678" y="209550"/>
                  <a:pt x="1194522" y="104775"/>
                  <a:pt x="37031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8" name="组合 27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2" name="任意多边形: 形状 31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31041" y="106151"/>
            <a:ext cx="11929918" cy="160185"/>
            <a:chOff x="131041" y="390273"/>
            <a:chExt cx="11929918" cy="160185"/>
          </a:xfrm>
        </p:grpSpPr>
        <p:grpSp>
          <p:nvGrpSpPr>
            <p:cNvPr id="22" name="组合 21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8" name="任意多边形: 形状 2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4.xml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0" y="2717800"/>
            <a:ext cx="12192635" cy="121729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zh-CN" altLang="en-US" sz="5555"/>
              <a:t>第</a:t>
            </a:r>
            <a:r>
              <a:rPr lang="en-US" altLang="zh-CN" sz="5555"/>
              <a:t>01</a:t>
            </a:r>
            <a:r>
              <a:rPr lang="zh-CN" altLang="en-US" sz="5555"/>
              <a:t>节：需求分析</a:t>
            </a:r>
            <a:endParaRPr sz="5555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buNone/>
            </a:pPr>
            <a:r>
              <a:rPr lang="en-US" altLang="zh-CN"/>
              <a:t>xiaozhoubg.com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 marL="0" indent="0">
              <a:buNone/>
            </a:pPr>
            <a:r>
              <a:t>晓舟报告出品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6"/>
            <p:custDataLst>
              <p:tags r:id="rId4"/>
            </p:custDataLst>
          </p:nvPr>
        </p:nvSpPr>
        <p:spPr>
          <a:xfrm>
            <a:off x="635" y="2066290"/>
            <a:ext cx="12190730" cy="44894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/>
              <a:t>项</a:t>
            </a:r>
            <a:r>
              <a:t>目实践</a:t>
            </a: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1533525"/>
            <a:ext cx="11183620" cy="4813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1.概述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·说明开发软件系统的目的、意义和背景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·说明用户的特点、约束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2.需求说明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·功能说明，逐项列出各功能需求的序号、名称和简要说明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·性能说明，说明处理速度、响应时间、精度等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·输入输出要求·数据管理要求·故障处理要求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3.数据描述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数据流图·数据字典·接口说明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4.运行环境规定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·说明软件运行所需的硬件设备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·说明软件运行所需的系统软件和软件工具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5.限制</a:t>
            </a:r>
            <a:r>
              <a:rPr 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说明软件开发在成本、进度、设计和实现方面的限制。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967740"/>
            <a:ext cx="702056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软件需求说明书的内容应包含如下几部分内容：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一、概述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二、需求说明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三、功能模块</a:t>
            </a: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7002780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以下为内容管理系统需求说明书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需求说明书（简版）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学习手册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技术博客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教学视频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资源下载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通过后台管理编辑内容，在网站中可以直接浏览内容。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功能模块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需求分析（简版）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1041" y="6540307"/>
            <a:ext cx="11929918" cy="160185"/>
            <a:chOff x="131041" y="390273"/>
            <a:chExt cx="11929918" cy="1601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31041" y="390663"/>
              <a:ext cx="624118" cy="159795"/>
              <a:chOff x="131041" y="6019911"/>
              <a:chExt cx="624118" cy="144389"/>
            </a:xfrm>
          </p:grpSpPr>
          <p:sp>
            <p:nvSpPr>
              <p:cNvPr id="26" name="任意多边形: 形状 2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10800000">
              <a:off x="11436841" y="390273"/>
              <a:ext cx="624118" cy="159795"/>
              <a:chOff x="131041" y="6019911"/>
              <a:chExt cx="624118" cy="144389"/>
            </a:xfrm>
          </p:grpSpPr>
          <p:sp>
            <p:nvSpPr>
              <p:cNvPr id="21" name="任意多边形: 形状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131041" y="6022293"/>
                <a:ext cx="368896" cy="142007"/>
              </a:xfrm>
              <a:custGeom>
                <a:avLst/>
                <a:gdLst>
                  <a:gd name="connsiteX0" fmla="*/ 0 w 5620926"/>
                  <a:gd name="connsiteY0" fmla="*/ 0 h 1360210"/>
                  <a:gd name="connsiteX1" fmla="*/ 2774969 w 5620926"/>
                  <a:gd name="connsiteY1" fmla="*/ 0 h 1360210"/>
                  <a:gd name="connsiteX2" fmla="*/ 2957526 w 5620926"/>
                  <a:gd name="connsiteY2" fmla="*/ 0 h 1360210"/>
                  <a:gd name="connsiteX3" fmla="*/ 2957526 w 5620926"/>
                  <a:gd name="connsiteY3" fmla="*/ 3811 h 1360210"/>
                  <a:gd name="connsiteX4" fmla="*/ 3200267 w 5620926"/>
                  <a:gd name="connsiteY4" fmla="*/ 3811 h 1360210"/>
                  <a:gd name="connsiteX5" fmla="*/ 4750630 w 5620926"/>
                  <a:gd name="connsiteY5" fmla="*/ 682011 h 1360210"/>
                  <a:gd name="connsiteX6" fmla="*/ 5620926 w 5620926"/>
                  <a:gd name="connsiteY6" fmla="*/ 1360210 h 1360210"/>
                  <a:gd name="connsiteX7" fmla="*/ 2845957 w 5620926"/>
                  <a:gd name="connsiteY7" fmla="*/ 1360210 h 1360210"/>
                  <a:gd name="connsiteX8" fmla="*/ 2663400 w 5620926"/>
                  <a:gd name="connsiteY8" fmla="*/ 1360210 h 1360210"/>
                  <a:gd name="connsiteX9" fmla="*/ 2663400 w 5620926"/>
                  <a:gd name="connsiteY9" fmla="*/ 1356399 h 1360210"/>
                  <a:gd name="connsiteX10" fmla="*/ 2420659 w 5620926"/>
                  <a:gd name="connsiteY10" fmla="*/ 1356399 h 1360210"/>
                  <a:gd name="connsiteX11" fmla="*/ 870296 w 5620926"/>
                  <a:gd name="connsiteY11" fmla="*/ 678199 h 1360210"/>
                  <a:gd name="connsiteX12" fmla="*/ 0 w 5620926"/>
                  <a:gd name="connsiteY12" fmla="*/ 0 h 136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20926" h="1360210">
                    <a:moveTo>
                      <a:pt x="0" y="0"/>
                    </a:moveTo>
                    <a:cubicBezTo>
                      <a:pt x="0" y="0"/>
                      <a:pt x="0" y="0"/>
                      <a:pt x="2774969" y="0"/>
                    </a:cubicBezTo>
                    <a:lnTo>
                      <a:pt x="2957526" y="0"/>
                    </a:lnTo>
                    <a:lnTo>
                      <a:pt x="2957526" y="3811"/>
                    </a:lnTo>
                    <a:lnTo>
                      <a:pt x="3200267" y="3811"/>
                    </a:lnTo>
                    <a:cubicBezTo>
                      <a:pt x="4027762" y="108884"/>
                      <a:pt x="4332127" y="213958"/>
                      <a:pt x="4750630" y="682011"/>
                    </a:cubicBezTo>
                    <a:cubicBezTo>
                      <a:pt x="5166755" y="1150064"/>
                      <a:pt x="5620926" y="1360210"/>
                      <a:pt x="5620926" y="1360210"/>
                    </a:cubicBezTo>
                    <a:cubicBezTo>
                      <a:pt x="5620926" y="1360210"/>
                      <a:pt x="5620926" y="1360210"/>
                      <a:pt x="2845957" y="1360210"/>
                    </a:cubicBezTo>
                    <a:lnTo>
                      <a:pt x="2663400" y="1360210"/>
                    </a:lnTo>
                    <a:lnTo>
                      <a:pt x="2663400" y="1356399"/>
                    </a:lnTo>
                    <a:lnTo>
                      <a:pt x="2420659" y="1356399"/>
                    </a:lnTo>
                    <a:cubicBezTo>
                      <a:pt x="1593164" y="1251326"/>
                      <a:pt x="1288799" y="1146252"/>
                      <a:pt x="870296" y="678199"/>
                    </a:cubicBezTo>
                    <a:cubicBezTo>
                      <a:pt x="454171" y="21014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77969" y="6019911"/>
                <a:ext cx="477190" cy="144000"/>
              </a:xfrm>
              <a:custGeom>
                <a:avLst/>
                <a:gdLst>
                  <a:gd name="T0" fmla="*/ 3070 w 3070"/>
                  <a:gd name="T1" fmla="*/ 568 h 568"/>
                  <a:gd name="T2" fmla="*/ 2703 w 3070"/>
                  <a:gd name="T3" fmla="*/ 284 h 568"/>
                  <a:gd name="T4" fmla="*/ 2052 w 3070"/>
                  <a:gd name="T5" fmla="*/ 0 h 568"/>
                  <a:gd name="T6" fmla="*/ 1328 w 3070"/>
                  <a:gd name="T7" fmla="*/ 0 h 568"/>
                  <a:gd name="T8" fmla="*/ 1328 w 3070"/>
                  <a:gd name="T9" fmla="*/ 0 h 568"/>
                  <a:gd name="T10" fmla="*/ 0 w 3070"/>
                  <a:gd name="T11" fmla="*/ 0 h 568"/>
                  <a:gd name="T12" fmla="*/ 367 w 3070"/>
                  <a:gd name="T13" fmla="*/ 284 h 568"/>
                  <a:gd name="T14" fmla="*/ 1019 w 3070"/>
                  <a:gd name="T15" fmla="*/ 568 h 568"/>
                  <a:gd name="T16" fmla="*/ 1743 w 3070"/>
                  <a:gd name="T17" fmla="*/ 568 h 568"/>
                  <a:gd name="T18" fmla="*/ 1743 w 3070"/>
                  <a:gd name="T19" fmla="*/ 568 h 568"/>
                  <a:gd name="T20" fmla="*/ 3070 w 3070"/>
                  <a:gd name="T21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70" h="568">
                    <a:moveTo>
                      <a:pt x="3070" y="568"/>
                    </a:moveTo>
                    <a:cubicBezTo>
                      <a:pt x="3070" y="568"/>
                      <a:pt x="2879" y="480"/>
                      <a:pt x="2703" y="284"/>
                    </a:cubicBezTo>
                    <a:cubicBezTo>
                      <a:pt x="2528" y="88"/>
                      <a:pt x="2400" y="44"/>
                      <a:pt x="2052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1328" y="0"/>
                      <a:pt x="1328" y="0"/>
                      <a:pt x="13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91" y="88"/>
                      <a:pt x="367" y="284"/>
                    </a:cubicBezTo>
                    <a:cubicBezTo>
                      <a:pt x="543" y="480"/>
                      <a:pt x="671" y="524"/>
                      <a:pt x="1019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cubicBezTo>
                      <a:pt x="1743" y="568"/>
                      <a:pt x="1743" y="568"/>
                      <a:pt x="1743" y="568"/>
                    </a:cubicBezTo>
                    <a:lnTo>
                      <a:pt x="3070" y="568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08965" y="2091055"/>
            <a:ext cx="11183620" cy="39979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需求影响着软件的开发成本。（项目要限定需求，后定价）；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本节为了让同学们更好地理解需求，所以让需求和功能同时展示，但是在实际项目中，谈论需求的时候，是没有软件功能展示的，因此需求分析反复修改的情况特别多。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甲方提的需求，乙方需要求甲方在需求说明书上签字，防止随意修改需求分析。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608965" y="1629410"/>
            <a:ext cx="9497695" cy="4616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特殊说明：</a:t>
            </a:r>
            <a:endParaRPr lang="zh-CN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9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7、12、13、15、16、17、18、21、25、27、31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品牌推广方案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397_1*b*3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2020/01/0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397_1*b*2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汇报人姓名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397_1*b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/击/此/处/添/加/副/标/题/内/容"/>
</p:tagLst>
</file>

<file path=ppt/tags/tag195.xml><?xml version="1.0" encoding="utf-8"?>
<p:tagLst xmlns:p="http://schemas.openxmlformats.org/presentationml/2006/main">
  <p:tag name="KSO_WM_TEMPLATE_THUMBS_INDEX" val="1、4、7、12、13、15、16、17、18、21、25、27、31"/>
  <p:tag name="KSO_WM_SLIDE_ID" val="custom2020439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397"/>
  <p:tag name="KSO_WM_SLIDE_LAYOUT" val="a_b"/>
  <p:tag name="KSO_WM_SLIDE_LAYOUT_CNT" val="1_3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0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0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0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1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1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1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2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2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2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397_10*i*1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397_10*i*2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397_10*i*3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397_10*i*4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397_10*i*5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6"/>
  <p:tag name="KSO_WM_UNIT_ID" val="custom20204397_10*i*6"/>
  <p:tag name="KSO_WM_TEMPLATE_CATEGORY" val="custom"/>
  <p:tag name="KSO_WM_TEMPLATE_INDEX" val="20204397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397_10*h_f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……"/>
</p:tagLst>
</file>

<file path=ppt/tags/tag23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397_10*h_a*1_1"/>
  <p:tag name="KSO_WM_TEMPLATE_CATEGORY" val="custom"/>
  <p:tag name="KSO_WM_TEMPLATE_INDEX" val="20204397"/>
  <p:tag name="KSO_WM_UNIT_LAYERLEVEL" val="1_1"/>
  <p:tag name="KSO_WM_TAG_VERSION" val="1.0"/>
  <p:tag name="KSO_WM_BEAUTIFY_FLAG" val="#wm#"/>
  <p:tag name="KSO_WM_UNIT_PRESET_TEXT" val="单击此处添加小标题"/>
</p:tagLst>
</file>

<file path=ppt/tags/tag234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397_10*a*1"/>
  <p:tag name="KSO_WM_TEMPLATE_CATEGORY" val="custom"/>
  <p:tag name="KSO_WM_TEMPLATE_INDEX" val="20204397"/>
  <p:tag name="KSO_WM_UNIT_LAYERLEVEL" val="1"/>
  <p:tag name="KSO_WM_TAG_VERSION" val="1.0"/>
  <p:tag name="KSO_WM_BEAUTIFY_FLAG" val="#wm#"/>
  <p:tag name="KSO_WM_UNIT_PRESET_TEXT" val="单击此处添加大标题"/>
</p:tagLst>
</file>

<file path=ppt/tags/tag23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397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397"/>
  <p:tag name="KSO_WM_SLIDE_LAYOUT" val="a_i_z_h"/>
  <p:tag name="KSO_WM_SLIDE_LAYOUT_CNT" val="1_1_1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MH" val="20161022204303"/>
  <p:tag name="MH_LIBRARY" val="GRAPHIC"/>
  <p:tag name="MH_ORDER" val="Rectangle 1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45">
      <a:dk1>
        <a:srgbClr val="000000"/>
      </a:dk1>
      <a:lt1>
        <a:srgbClr val="FFFFFF"/>
      </a:lt1>
      <a:dk2>
        <a:srgbClr val="EDF6F7"/>
      </a:dk2>
      <a:lt2>
        <a:srgbClr val="FBFCFC"/>
      </a:lt2>
      <a:accent1>
        <a:srgbClr val="3989AD"/>
      </a:accent1>
      <a:accent2>
        <a:srgbClr val="38A293"/>
      </a:accent2>
      <a:accent3>
        <a:srgbClr val="5B9955"/>
      </a:accent3>
      <a:accent4>
        <a:srgbClr val="C1A24D"/>
      </a:accent4>
      <a:accent5>
        <a:srgbClr val="D07154"/>
      </a:accent5>
      <a:accent6>
        <a:srgbClr val="BB739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0</TotalTime>
  <Words>511</Words>
  <Application>WPS 演示</Application>
  <PresentationFormat>自定义</PresentationFormat>
  <Paragraphs>52</Paragraphs>
  <Slides>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第01节：需求分析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李吉阳</cp:lastModifiedBy>
  <cp:revision>151</cp:revision>
  <dcterms:created xsi:type="dcterms:W3CDTF">2015-12-15T16:07:00Z</dcterms:created>
  <dcterms:modified xsi:type="dcterms:W3CDTF">2020-07-26T07:52:27Z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