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351" r:id="rId3"/>
    <p:sldId id="286" r:id="rId4"/>
    <p:sldId id="353" r:id="rId5"/>
    <p:sldId id="331" r:id="rId6"/>
    <p:sldId id="352" r:id="rId7"/>
    <p:sldId id="332" r:id="rId8"/>
    <p:sldId id="354" r:id="rId9"/>
    <p:sldId id="365" r:id="rId10"/>
    <p:sldId id="360" r:id="rId11"/>
    <p:sldId id="355" r:id="rId12"/>
    <p:sldId id="384" r:id="rId13"/>
    <p:sldId id="371" r:id="rId14"/>
    <p:sldId id="383" r:id="rId15"/>
    <p:sldId id="372" r:id="rId16"/>
    <p:sldId id="373" r:id="rId17"/>
    <p:sldId id="375" r:id="rId18"/>
    <p:sldId id="376" r:id="rId19"/>
    <p:sldId id="377" r:id="rId20"/>
    <p:sldId id="378" r:id="rId21"/>
    <p:sldId id="380" r:id="rId22"/>
    <p:sldId id="381" r:id="rId23"/>
    <p:sldId id="382" r:id="rId24"/>
    <p:sldId id="362" r:id="rId25"/>
    <p:sldId id="385" r:id="rId26"/>
    <p:sldId id="367" r:id="rId27"/>
    <p:sldId id="368" r:id="rId28"/>
    <p:sldId id="369" r:id="rId29"/>
    <p:sldId id="370" r:id="rId30"/>
    <p:sldId id="401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357" r:id="rId47"/>
    <p:sldId id="358" r:id="rId48"/>
    <p:sldId id="359" r:id="rId49"/>
    <p:sldId id="363" r:id="rId50"/>
    <p:sldId id="366" r:id="rId51"/>
    <p:sldId id="364" r:id="rId52"/>
    <p:sldId id="356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4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AB2A5D-F7BD-4BB7-B553-CAA528F2A0FF}" type="slidenum">
              <a:rPr lang="en-US" altLang="en-US" sz="1100" b="0"/>
              <a:pPr/>
              <a:t>22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70129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B5CD45-AAAC-4B2B-8AFB-F4812CDE6930}" type="slidenum">
              <a:rPr lang="en-US" altLang="en-US" sz="1100" b="0"/>
              <a:pPr/>
              <a:t>23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114119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100" b="0" smtClean="0"/>
              <a:t>TogetherSoft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0" smtClean="0"/>
              <a:t>(c)2000 TogetherSoft. All rights reserved.</a:t>
            </a:r>
            <a:endParaRPr lang="de-DE" altLang="en-US" sz="1100" b="0" smtClean="0"/>
          </a:p>
        </p:txBody>
      </p:sp>
      <p:sp>
        <p:nvSpPr>
          <p:cNvPr id="11268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063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100" b="0" smtClean="0"/>
              <a:t>TogetherSoft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0" smtClean="0"/>
              <a:t>(c)2000 TogetherSoft. All rights reserved.</a:t>
            </a:r>
            <a:endParaRPr lang="de-DE" altLang="en-US" sz="1100" b="0" smtClean="0"/>
          </a:p>
        </p:txBody>
      </p:sp>
      <p:sp>
        <p:nvSpPr>
          <p:cNvPr id="1229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5369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100" b="0" smtClean="0"/>
              <a:t>TogetherSoft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0" smtClean="0"/>
              <a:t>(c)2000 TogetherSoft. All rights reserved.</a:t>
            </a:r>
            <a:endParaRPr lang="de-DE" altLang="en-US" sz="1100" b="0" smtClean="0"/>
          </a:p>
        </p:txBody>
      </p:sp>
      <p:sp>
        <p:nvSpPr>
          <p:cNvPr id="1331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0315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8D038-CA18-4F24-B4AA-13BC8B4A5CA6}" type="slidenum">
              <a:rPr lang="en-US" altLang="en-US" sz="1100" b="0"/>
              <a:pPr/>
              <a:t>29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1873741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We next illustrate how we estimate story points and ideal days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D988B-D8B5-4D35-BE49-A4E15ACEF49B}" type="slidenum">
              <a:rPr lang="en-US" altLang="en-US" sz="1100" b="0"/>
              <a:pPr/>
              <a:t>31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4173613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494EAC-EDED-47DB-B006-ED33684A0265}" type="slidenum">
              <a:rPr lang="en-US" altLang="en-US" sz="1100" b="0"/>
              <a:pPr/>
              <a:t>32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328838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070FB-377F-4D9F-B0CD-FC766A0B8077}" type="slidenum">
              <a:rPr lang="en-US" altLang="en-US" sz="1100" b="0"/>
              <a:pPr/>
              <a:t>33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5100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72F70-FE68-4123-ADBF-73FDBA3FB323}" type="slidenum">
              <a:rPr lang="en-US" altLang="en-US" sz="1100" b="0"/>
              <a:pPr/>
              <a:t>34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292926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A45DF5-2698-40FD-BAA0-46163B9528EC}" type="slidenum">
              <a:rPr lang="en-US" altLang="en-US" sz="1100" b="0"/>
              <a:pPr/>
              <a:t>13</a:t>
            </a:fld>
            <a:endParaRPr lang="en-US" altLang="en-US" sz="1100" b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71550" y="733425"/>
            <a:ext cx="5157788" cy="3870325"/>
          </a:xfrm>
          <a:ln/>
        </p:spPr>
      </p:sp>
    </p:spTree>
    <p:extLst>
      <p:ext uri="{BB962C8B-B14F-4D97-AF65-F5344CB8AC3E}">
        <p14:creationId xmlns:p14="http://schemas.microsoft.com/office/powerpoint/2010/main" val="2251849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4718A0-79E0-44A0-A487-48FE554F8B4E}" type="slidenum">
              <a:rPr lang="en-US" altLang="en-US" sz="1100" b="0"/>
              <a:pPr/>
              <a:t>35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883054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67B1A9-C480-4916-BF09-FC6F9B6A36E8}" type="slidenum">
              <a:rPr lang="en-US" altLang="en-US" sz="1100" b="0"/>
              <a:pPr/>
              <a:t>36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380912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1CA180-1EE7-45A0-BE52-39BE184807B6}" type="slidenum">
              <a:rPr lang="en-US" altLang="en-US" sz="1100" b="0"/>
              <a:pPr/>
              <a:t>37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425814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2239BB-CB96-43A0-BB6D-A855CF032B21}" type="slidenum">
              <a:rPr lang="en-US" altLang="en-US" sz="1100" b="0"/>
              <a:pPr/>
              <a:t>38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84489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1EACED-64CF-4B36-81B9-56A1B2D50C7F}" type="slidenum">
              <a:rPr lang="en-US" altLang="en-US" sz="1100" b="0"/>
              <a:pPr/>
              <a:t>39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14853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4FCCFF-6925-466B-8E57-02759C5664A0}" type="slidenum">
              <a:rPr lang="en-US" altLang="en-US" sz="1100" b="0"/>
              <a:pPr/>
              <a:t>40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1629494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4F41C2-812B-4947-A6F5-C39B0591802C}" type="slidenum">
              <a:rPr lang="en-US" altLang="en-US" sz="1100" b="0"/>
              <a:pPr/>
              <a:t>41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492438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9258C6-42D1-46C0-A783-0E5F3F545014}" type="slidenum">
              <a:rPr lang="en-US" altLang="en-US" sz="1100" b="0"/>
              <a:pPr/>
              <a:t>42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151399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C7F822-F811-4C17-A3C7-02716103FAF4}" type="slidenum">
              <a:rPr lang="en-US" altLang="en-US" sz="1100" b="0"/>
              <a:pPr/>
              <a:t>43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918973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61150C-44B8-40DB-96A9-1D9027F139C4}" type="slidenum">
              <a:rPr lang="en-US" altLang="en-US" sz="1100" b="0"/>
              <a:pPr/>
              <a:t>44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225828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E0D8DA-59E9-4E0C-8454-C1AA694309C6}" type="slidenum">
              <a:rPr lang="en-US" altLang="en-US" sz="1100" b="0"/>
              <a:pPr/>
              <a:t>15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080585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CBDE45-9EAE-4CF2-8091-5D7503B28BC3}" type="slidenum">
              <a:rPr lang="en-US" altLang="en-US" sz="1100" b="0"/>
              <a:pPr/>
              <a:t>45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245222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F73BB7-58F7-4414-AFBD-996E19443400}" type="slidenum">
              <a:rPr lang="en-US" altLang="en-US" sz="1100" b="0"/>
              <a:pPr/>
              <a:t>16</a:t>
            </a:fld>
            <a:endParaRPr lang="en-US" altLang="en-US" sz="1100" b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71550" y="733425"/>
            <a:ext cx="5157788" cy="3870325"/>
          </a:xfrm>
          <a:ln/>
        </p:spPr>
      </p:sp>
    </p:spTree>
    <p:extLst>
      <p:ext uri="{BB962C8B-B14F-4D97-AF65-F5344CB8AC3E}">
        <p14:creationId xmlns:p14="http://schemas.microsoft.com/office/powerpoint/2010/main" val="250401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76A56B-6217-40F4-B062-3D8E9815E202}" type="slidenum">
              <a:rPr lang="en-US" altLang="en-US" sz="1100" b="0"/>
              <a:pPr/>
              <a:t>17</a:t>
            </a:fld>
            <a:endParaRPr lang="en-US" altLang="en-US" sz="1100" b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71550" y="733425"/>
            <a:ext cx="5157788" cy="3870325"/>
          </a:xfrm>
          <a:ln/>
        </p:spPr>
      </p:sp>
    </p:spTree>
    <p:extLst>
      <p:ext uri="{BB962C8B-B14F-4D97-AF65-F5344CB8AC3E}">
        <p14:creationId xmlns:p14="http://schemas.microsoft.com/office/powerpoint/2010/main" val="109482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ADFAFF-6D9C-4210-ADC7-76EC653967F8}" type="slidenum">
              <a:rPr lang="en-US" altLang="en-US" sz="1100" b="0"/>
              <a:pPr/>
              <a:t>18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117171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45308E-3C00-4E92-B50F-BD683CAAA6BC}" type="slidenum">
              <a:rPr lang="en-US" altLang="en-US" sz="1100" b="0"/>
              <a:pPr/>
              <a:t>19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82788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EBD11F-EF5D-495E-997C-52427F49EDDB}" type="slidenum">
              <a:rPr lang="en-US" altLang="en-US" sz="1100" b="0"/>
              <a:pPr/>
              <a:t>20</a:t>
            </a:fld>
            <a:endParaRPr lang="en-US" altLang="en-US" sz="1100" b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71550" y="733425"/>
            <a:ext cx="5157788" cy="3870325"/>
          </a:xfrm>
          <a:ln/>
        </p:spPr>
      </p:sp>
    </p:spTree>
    <p:extLst>
      <p:ext uri="{BB962C8B-B14F-4D97-AF65-F5344CB8AC3E}">
        <p14:creationId xmlns:p14="http://schemas.microsoft.com/office/powerpoint/2010/main" val="288271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91A59-03B8-4544-AD9E-7C1C18AACB9C}" type="slidenum">
              <a:rPr lang="en-US" altLang="en-US" sz="1100" b="0"/>
              <a:pPr/>
              <a:t>21</a:t>
            </a:fld>
            <a:endParaRPr lang="en-US" altLang="en-US" sz="1100" b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71550" y="733425"/>
            <a:ext cx="5157788" cy="3870325"/>
          </a:xfrm>
          <a:ln/>
        </p:spPr>
      </p:sp>
    </p:spTree>
    <p:extLst>
      <p:ext uri="{BB962C8B-B14F-4D97-AF65-F5344CB8AC3E}">
        <p14:creationId xmlns:p14="http://schemas.microsoft.com/office/powerpoint/2010/main" val="143238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4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temp\mVC-001V.mpeg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Core XP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XP: Some key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Planning game</a:t>
            </a:r>
            <a:r>
              <a:rPr lang="en-US" dirty="0" smtClean="0"/>
              <a:t> for requirements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Test-driven development</a:t>
            </a:r>
            <a:r>
              <a:rPr lang="en-US" dirty="0" smtClean="0"/>
              <a:t> for design and testing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Refactoring</a:t>
            </a:r>
            <a:r>
              <a:rPr lang="en-US" dirty="0" smtClean="0"/>
              <a:t> for design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Pair programming</a:t>
            </a:r>
            <a:r>
              <a:rPr lang="en-US" dirty="0" smtClean="0"/>
              <a:t> for development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Continuous integration</a:t>
            </a:r>
            <a:r>
              <a:rPr lang="en-US" dirty="0" smtClean="0"/>
              <a:t> for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is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Iteration = two week cycle (1-3 weeks)</a:t>
            </a:r>
          </a:p>
          <a:p>
            <a:r>
              <a:rPr lang="en-US" dirty="0" smtClean="0"/>
              <a:t>Plan each iteration in an iteration meeting that is held at the start</a:t>
            </a:r>
          </a:p>
          <a:p>
            <a:r>
              <a:rPr lang="en-US" dirty="0" smtClean="0"/>
              <a:t>Iteration is going to implement set of </a:t>
            </a:r>
            <a:r>
              <a:rPr lang="en-US" dirty="0" smtClean="0">
                <a:solidFill>
                  <a:schemeClr val="tx2"/>
                </a:solidFill>
              </a:rPr>
              <a:t>user stories</a:t>
            </a:r>
            <a:endParaRPr lang="en-US" i="1" dirty="0" smtClean="0"/>
          </a:p>
          <a:p>
            <a:r>
              <a:rPr lang="en-US" dirty="0" smtClean="0"/>
              <a:t>Divide work into tasks small enough to finish in a day</a:t>
            </a:r>
          </a:p>
          <a:p>
            <a:r>
              <a:rPr lang="en-US" dirty="0" smtClean="0"/>
              <a:t>Each day, </a:t>
            </a:r>
            <a:r>
              <a:rPr lang="en-US" dirty="0" smtClean="0">
                <a:solidFill>
                  <a:schemeClr val="tx2"/>
                </a:solidFill>
              </a:rPr>
              <a:t>programmers work in pairs</a:t>
            </a:r>
            <a:r>
              <a:rPr lang="en-US" dirty="0" smtClean="0"/>
              <a:t> to finish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Group Discussion: </a:t>
            </a:r>
            <a:r>
              <a:rPr lang="en-US" sz="3600" dirty="0" smtClean="0"/>
              <a:t>Pros/Cons in Team Work vs. Solo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Requirement: get into a group of three neighbor students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share </a:t>
            </a:r>
            <a:r>
              <a:rPr lang="en-US" dirty="0" smtClean="0">
                <a:sym typeface="Wingdings" panose="05000000000000000000" pitchFamily="2" charset="2"/>
              </a:rPr>
              <a:t>and discuss respective </a:t>
            </a:r>
            <a:r>
              <a:rPr lang="en-US" dirty="0" smtClean="0">
                <a:sym typeface="Wingdings" panose="05000000000000000000" pitchFamily="2" charset="2"/>
              </a:rPr>
              <a:t>answers based on your current/past team/solo work experiences </a:t>
            </a:r>
            <a:r>
              <a:rPr lang="en-US" dirty="0" smtClean="0">
                <a:sym typeface="Wingdings" panose="05000000000000000000" pitchFamily="2" charset="2"/>
              </a:rPr>
              <a:t>either at school or outside of school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Instructor will call for volunteer groups and sometimes randomly pick groups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5720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 </a:t>
            </a:r>
            <a:r>
              <a:rPr lang="en-US" sz="3200" b="1" dirty="0" smtClean="0"/>
              <a:t>minutes for discussion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40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7848600" y="6536170"/>
            <a:ext cx="1066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0" dirty="0"/>
              <a:t>©L. Williams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altLang="en-US" smtClean="0"/>
              <a:t>What Is Pair Programming?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736" y="1417638"/>
            <a:ext cx="8686800" cy="4333875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sz="2800" dirty="0" smtClean="0"/>
              <a:t>"Pair programming is a simple, straightforward concept.  Two programmers work </a:t>
            </a:r>
            <a:r>
              <a:rPr lang="en-US" sz="2800" u="sng" dirty="0" smtClean="0"/>
              <a:t>side-by-side</a:t>
            </a:r>
            <a:r>
              <a:rPr lang="en-US" sz="2800" dirty="0" smtClean="0"/>
              <a:t> at </a:t>
            </a:r>
            <a:r>
              <a:rPr lang="en-US" sz="2800" u="sng" dirty="0" smtClean="0"/>
              <a:t>one</a:t>
            </a:r>
            <a:r>
              <a:rPr lang="en-US" sz="2800" dirty="0" smtClean="0"/>
              <a:t> computer, continuously collaborating on the </a:t>
            </a:r>
            <a:r>
              <a:rPr lang="en-US" sz="2800" u="sng" dirty="0" smtClean="0"/>
              <a:t>same</a:t>
            </a:r>
            <a:r>
              <a:rPr lang="en-US" sz="2800" dirty="0" smtClean="0"/>
              <a:t> design, algorithm, code, and test.  It allows two people to produce a </a:t>
            </a:r>
            <a:r>
              <a:rPr lang="en-US" sz="2800" u="sng" dirty="0" smtClean="0"/>
              <a:t>higher quality</a:t>
            </a:r>
            <a:r>
              <a:rPr lang="en-US" sz="2800" dirty="0" smtClean="0"/>
              <a:t> of code than that produced by the summation of their solitary efforts.“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dirty="0" smtClean="0"/>
              <a:t>Driver</a:t>
            </a:r>
            <a:r>
              <a:rPr lang="en-US" sz="2800" dirty="0" smtClean="0"/>
              <a:t>: types or writes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dirty="0" smtClean="0"/>
              <a:t>Navigator: observer </a:t>
            </a:r>
            <a:r>
              <a:rPr lang="en-US" sz="2400" dirty="0" smtClean="0"/>
              <a:t>(looking for tactical &amp; strategic defects)</a:t>
            </a:r>
          </a:p>
          <a:p>
            <a:pPr>
              <a:defRPr/>
            </a:pPr>
            <a:r>
              <a:rPr lang="en-US" sz="2400" dirty="0" smtClean="0"/>
              <a:t>Periodically </a:t>
            </a:r>
            <a:r>
              <a:rPr lang="en-US" sz="2400" u="sng" dirty="0" smtClean="0"/>
              <a:t>switch</a:t>
            </a:r>
            <a:r>
              <a:rPr lang="en-US" sz="2400" dirty="0" smtClean="0"/>
              <a:t> roles of driver and navigator 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possibly every 30 minutes or less</a:t>
            </a:r>
          </a:p>
          <a:p>
            <a:pPr>
              <a:defRPr/>
            </a:pPr>
            <a:r>
              <a:rPr lang="en-US" sz="2400" dirty="0" smtClean="0"/>
              <a:t>Pair coding, design, debugging, testing, etc.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3785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(should) rotate</a:t>
            </a:r>
            <a:endParaRPr lang="en-US" dirty="0"/>
          </a:p>
        </p:txBody>
      </p:sp>
      <p:pic>
        <p:nvPicPr>
          <p:cNvPr id="4" name="Picture 3" descr="dilber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662"/>
            <a:ext cx="8915400" cy="28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mtClean="0"/>
              <a:t>Pair Programming</a:t>
            </a:r>
          </a:p>
        </p:txBody>
      </p:sp>
      <p:pic>
        <p:nvPicPr>
          <p:cNvPr id="440324" name="Picture 4" descr="frankWay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6037"/>
            <a:ext cx="76200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11868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This is NOT Pair Programming</a:t>
            </a:r>
          </a:p>
        </p:txBody>
      </p:sp>
      <p:pic>
        <p:nvPicPr>
          <p:cNvPr id="526339" name="mVC-001V.mpeg">
            <a:hlinkClick r:id="" action="ppaction://ole?verb=0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819900" cy="477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192407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26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26339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26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 nodeType="clickPar">
                      <p:stCondLst>
                        <p:cond delay="0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26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6339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036" y="228600"/>
            <a:ext cx="8991600" cy="106680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 smtClean="0"/>
              <a:t>The </a:t>
            </a:r>
            <a:r>
              <a:rPr lang="en-US" altLang="en-US" sz="3600" dirty="0" smtClean="0"/>
              <a:t>Benefits of </a:t>
            </a:r>
            <a:r>
              <a:rPr lang="en-US" altLang="en-US" sz="3600" dirty="0" smtClean="0"/>
              <a:t>Pair </a:t>
            </a:r>
            <a:r>
              <a:rPr lang="en-US" altLang="en-US" sz="3600" dirty="0" smtClean="0"/>
              <a:t>Programming</a:t>
            </a:r>
            <a:endParaRPr lang="en-US" altLang="en-US" sz="3600" dirty="0" smtClean="0">
              <a:latin typeface="Matisse ITC" pitchFamily="82" charset="0"/>
            </a:endParaRPr>
          </a:p>
        </p:txBody>
      </p:sp>
      <p:pic>
        <p:nvPicPr>
          <p:cNvPr id="7171" name="Picture 4" descr="Cha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836" y="1676400"/>
            <a:ext cx="3810000" cy="4191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228600" y="655002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302958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Research Findings to Date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45" y="1499230"/>
            <a:ext cx="86868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Strong anecdotal evidence from industry </a:t>
            </a:r>
          </a:p>
          <a:p>
            <a:pPr lvl="1">
              <a:buFontTx/>
              <a:buNone/>
            </a:pPr>
            <a:r>
              <a:rPr lang="en-US" altLang="en-US" dirty="0" smtClean="0"/>
              <a:t>“We can produce near defect-free code in less than half the time.”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Empirical Study</a:t>
            </a:r>
          </a:p>
          <a:p>
            <a:pPr lvl="1"/>
            <a:r>
              <a:rPr lang="en-US" altLang="en-US" sz="2400" dirty="0" smtClean="0"/>
              <a:t>Pairs produced higher quality code</a:t>
            </a:r>
          </a:p>
          <a:p>
            <a:pPr lvl="2"/>
            <a:r>
              <a:rPr lang="en-US" altLang="en-US" dirty="0" smtClean="0"/>
              <a:t>15% fewer defects</a:t>
            </a:r>
          </a:p>
          <a:p>
            <a:pPr lvl="1"/>
            <a:r>
              <a:rPr lang="en-US" altLang="en-US" sz="2400" dirty="0" smtClean="0"/>
              <a:t>Pairs completed their tasks in about half the time</a:t>
            </a:r>
          </a:p>
          <a:p>
            <a:pPr lvl="2"/>
            <a:r>
              <a:rPr lang="en-US" altLang="en-US" dirty="0" smtClean="0"/>
              <a:t>58% of elapsed time</a:t>
            </a:r>
          </a:p>
          <a:p>
            <a:pPr lvl="1"/>
            <a:r>
              <a:rPr lang="en-US" altLang="en-US" sz="2400" dirty="0" smtClean="0"/>
              <a:t>Pair programmers are happier programmers</a:t>
            </a:r>
          </a:p>
          <a:p>
            <a:pPr lvl="2"/>
            <a:r>
              <a:rPr lang="en-US" altLang="en-US" dirty="0" smtClean="0"/>
              <a:t>Pairs enjoy their work more (92%)</a:t>
            </a:r>
          </a:p>
          <a:p>
            <a:pPr lvl="2"/>
            <a:r>
              <a:rPr lang="en-US" altLang="en-US" dirty="0" smtClean="0"/>
              <a:t>Pairs feel more confident in their work products (96%)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424758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1096962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Expected Benefits of Pair-Programming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pPr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Higher product quality</a:t>
            </a:r>
          </a:p>
          <a:p>
            <a:pPr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Improved cycle time</a:t>
            </a:r>
          </a:p>
          <a:p>
            <a:pPr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Increased programmer satisfaction</a:t>
            </a:r>
          </a:p>
          <a:p>
            <a:pPr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Enhanced learning</a:t>
            </a:r>
          </a:p>
          <a:p>
            <a:pPr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Pair rotation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Ease staff training and transition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Knowledge management/Reduced product risk 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Enhanced team building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76200" y="6564168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380331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Previous lectures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Software engineering and process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Process = A set of activities/steps/practices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Eclipse and </a:t>
            </a:r>
            <a:r>
              <a:rPr lang="en-US" altLang="en-US" dirty="0" err="1" smtClean="0"/>
              <a:t>iTrust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Building and running (later extending) </a:t>
            </a:r>
            <a:r>
              <a:rPr lang="en-US" altLang="en-US" dirty="0" err="1" smtClean="0"/>
              <a:t>iTrust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We’ll use Eclipse </a:t>
            </a:r>
            <a:r>
              <a:rPr lang="en-US" altLang="en-US" dirty="0" smtClean="0"/>
              <a:t>for development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Software Configuration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Four </a:t>
            </a:r>
            <a:r>
              <a:rPr lang="en-US" altLang="en-US" dirty="0"/>
              <a:t>aspects of </a:t>
            </a:r>
            <a:r>
              <a:rPr lang="en-US" altLang="en-US" dirty="0" smtClean="0"/>
              <a:t>SCM: change control, version control, building, releasing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 slides can be on </a:t>
            </a:r>
            <a:r>
              <a:rPr lang="en-US" altLang="en-US" dirty="0" smtClean="0">
                <a:solidFill>
                  <a:schemeClr val="tx2"/>
                </a:solidFill>
              </a:rPr>
              <a:t>FINAL EXAM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35A-C75A-4E1C-8DEE-F6821A3ADF79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Issues: </a:t>
            </a:r>
            <a:r>
              <a:rPr lang="en-US" altLang="en-US" dirty="0" smtClean="0"/>
              <a:t>Partner Work</a:t>
            </a:r>
            <a:endParaRPr lang="en-US" altLang="en-US" dirty="0" smtClean="0"/>
          </a:p>
        </p:txBody>
      </p:sp>
      <p:pic>
        <p:nvPicPr>
          <p:cNvPr id="10243" name="Picture 3" descr="Chap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043363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14400" y="3886200"/>
            <a:ext cx="257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Expert paired with an Expert</a:t>
            </a:r>
          </a:p>
        </p:txBody>
      </p:sp>
      <p:pic>
        <p:nvPicPr>
          <p:cNvPr id="10245" name="Picture 5" descr="Chap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4304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0" y="4114800"/>
            <a:ext cx="249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Expert paired with a Novice</a:t>
            </a:r>
          </a:p>
        </p:txBody>
      </p:sp>
      <p:pic>
        <p:nvPicPr>
          <p:cNvPr id="10247" name="Picture 7" descr="Chap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5"/>
          <a:stretch>
            <a:fillRect/>
          </a:stretch>
        </p:blipFill>
        <p:spPr bwMode="auto">
          <a:xfrm>
            <a:off x="304800" y="4419600"/>
            <a:ext cx="21336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04800" y="6324600"/>
            <a:ext cx="220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Novices paired together</a:t>
            </a:r>
          </a:p>
        </p:txBody>
      </p:sp>
      <p:pic>
        <p:nvPicPr>
          <p:cNvPr id="10249" name="Picture 9" descr="Chap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19600"/>
            <a:ext cx="19812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200400" y="6324600"/>
            <a:ext cx="257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Professional Driver Problem</a:t>
            </a:r>
          </a:p>
        </p:txBody>
      </p:sp>
      <p:pic>
        <p:nvPicPr>
          <p:cNvPr id="10251" name="Picture 11" descr="Chap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0"/>
            <a:ext cx="2286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010400" y="6324600"/>
            <a:ext cx="804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Culture</a:t>
            </a:r>
          </a:p>
        </p:txBody>
      </p:sp>
      <p:sp>
        <p:nvSpPr>
          <p:cNvPr id="10253" name="TextBox 12"/>
          <p:cNvSpPr txBox="1">
            <a:spLocks noChangeArrowheads="1"/>
          </p:cNvSpPr>
          <p:nvPr/>
        </p:nvSpPr>
        <p:spPr bwMode="auto">
          <a:xfrm>
            <a:off x="54913" y="6559550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©</a:t>
            </a:r>
            <a:r>
              <a:rPr lang="en-US" altLang="en-US" sz="1050" b="0" dirty="0"/>
              <a:t>L.</a:t>
            </a:r>
            <a:r>
              <a:rPr lang="en-US" altLang="en-US" dirty="0"/>
              <a:t> </a:t>
            </a:r>
            <a:r>
              <a:rPr lang="en-US" altLang="en-US" sz="1050" b="0" dirty="0"/>
              <a:t>Williams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27973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Issues: Process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Used in eXtreme Programming</a:t>
            </a:r>
          </a:p>
          <a:p>
            <a:endParaRPr lang="en-US" altLang="en-US" smtClean="0"/>
          </a:p>
          <a:p>
            <a:r>
              <a:rPr lang="en-US" altLang="en-US" smtClean="0"/>
              <a:t>Used in the Collaborative Software Process</a:t>
            </a:r>
          </a:p>
          <a:p>
            <a:endParaRPr lang="en-US" altLang="en-US" smtClean="0"/>
          </a:p>
          <a:p>
            <a:r>
              <a:rPr lang="en-US" altLang="en-US" smtClean="0"/>
              <a:t>Pair programming can be added to any process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89813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does this work?</a:t>
            </a:r>
          </a:p>
        </p:txBody>
      </p:sp>
      <p:sp>
        <p:nvSpPr>
          <p:cNvPr id="481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42900" y="1531576"/>
            <a:ext cx="8458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Pair Pressure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Keep each other on task and focused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Don’t want to let partner down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“Embarrassed” to not follow the prescribed process 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Pair Negotiation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Distributed Cognition:  “</a:t>
            </a:r>
            <a:r>
              <a:rPr lang="en-US" altLang="en-US" sz="1800" i="1" dirty="0" smtClean="0"/>
              <a:t>Searching Through Larger Spaces of Alternatives”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Have shared goals and plans</a:t>
            </a:r>
            <a:endParaRPr lang="en-US" altLang="en-US" sz="1800" dirty="0" smtClean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cs typeface="Times New Roman" panose="02020603050405020304" pitchFamily="18" charset="0"/>
              </a:rPr>
              <a:t>Bring different prior experiences to the task</a:t>
            </a:r>
            <a:r>
              <a:rPr lang="en-US" altLang="en-US" sz="1800" dirty="0" smtClean="0"/>
              <a:t> 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cs typeface="Times New Roman" panose="02020603050405020304" pitchFamily="18" charset="0"/>
              </a:rPr>
              <a:t>Different access to task relevant information</a:t>
            </a:r>
            <a:r>
              <a:rPr lang="en-US" altLang="en-US" sz="1800" dirty="0" smtClean="0"/>
              <a:t> 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Must negotiate a common shared of action</a:t>
            </a:r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8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Pair Courage</a:t>
            </a:r>
          </a:p>
          <a:p>
            <a:pPr lvl="1">
              <a:lnSpc>
                <a:spcPct val="8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“if it looks right to me and it looks right to you – guess what? It’s probably right!”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91724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8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81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81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How does this work (part two)?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09" y="1417638"/>
            <a:ext cx="8458200" cy="5181600"/>
          </a:xfrm>
        </p:spPr>
        <p:txBody>
          <a:bodyPr/>
          <a:lstStyle/>
          <a:p>
            <a:pPr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Pair Reviews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“Four eyeballs are better than two”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Continuous design and code reviews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Removes programmers’ distaste for reviews</a:t>
            </a:r>
          </a:p>
          <a:p>
            <a:pPr lvl="2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80% of all (solo) programmers don’t do them regularly or at all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Pair Debugging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Explaining the problems to another person </a:t>
            </a:r>
            <a:r>
              <a:rPr lang="en-US" altLang="en-US" sz="1800" dirty="0" smtClean="0">
                <a:sym typeface="Wingdings" panose="05000000000000000000" pitchFamily="2" charset="2"/>
              </a:rPr>
              <a:t> “Never mind; I see what’s wrong. Sorry to bother you.”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>
              <a:buSzTx/>
              <a:buFont typeface="Wingdings" panose="05000000000000000000" pitchFamily="2" charset="2"/>
              <a:buChar char="Ø"/>
            </a:pPr>
            <a:r>
              <a:rPr lang="en-US" altLang="en-US" dirty="0" smtClean="0"/>
              <a:t>Pair-Learning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Continuous reviews </a:t>
            </a:r>
            <a:r>
              <a:rPr lang="en-US" altLang="en-US" sz="1800" dirty="0" smtClean="0">
                <a:sym typeface="Wingdings" panose="05000000000000000000" pitchFamily="2" charset="2"/>
              </a:rPr>
              <a:t> learn from partners techniques, knowledge of language, domain, etc.</a:t>
            </a:r>
          </a:p>
          <a:p>
            <a:pPr lvl="1"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ym typeface="Wingdings" panose="05000000000000000000" pitchFamily="2" charset="2"/>
              </a:rPr>
              <a:t>Take turns being the teacher and the student minute by minute</a:t>
            </a:r>
          </a:p>
          <a:p>
            <a:pPr lvl="1"/>
            <a:endParaRPr lang="en-US" altLang="en-US" sz="1800" dirty="0" smtClean="0"/>
          </a:p>
          <a:p>
            <a:endParaRPr lang="en-US" alt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374549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means working together</a:t>
            </a:r>
            <a:endParaRPr lang="en-US" dirty="0"/>
          </a:p>
        </p:txBody>
      </p:sp>
      <p:pic>
        <p:nvPicPr>
          <p:cNvPr id="4" name="Picture 3" descr="dt030111dhc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57400"/>
            <a:ext cx="823719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is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Iteration = two week cycle (1-3 weeks)</a:t>
            </a:r>
          </a:p>
          <a:p>
            <a:r>
              <a:rPr lang="en-US" dirty="0" smtClean="0"/>
              <a:t>Plan each iteration in an iteration meeting that is held at the start</a:t>
            </a:r>
          </a:p>
          <a:p>
            <a:r>
              <a:rPr lang="en-US" dirty="0" smtClean="0"/>
              <a:t>Iteration is going to implement set of </a:t>
            </a:r>
            <a:r>
              <a:rPr lang="en-US" sz="6500" dirty="0" smtClean="0">
                <a:solidFill>
                  <a:schemeClr val="tx2"/>
                </a:solidFill>
              </a:rPr>
              <a:t>user stories</a:t>
            </a:r>
            <a:endParaRPr lang="en-US" sz="6500" i="1" dirty="0" smtClean="0"/>
          </a:p>
          <a:p>
            <a:r>
              <a:rPr lang="en-US" dirty="0" smtClean="0"/>
              <a:t>Divide work into tasks small enough to finish in a day</a:t>
            </a:r>
          </a:p>
          <a:p>
            <a:r>
              <a:rPr lang="en-US" dirty="0" smtClean="0"/>
              <a:t>Each day, </a:t>
            </a:r>
            <a:r>
              <a:rPr lang="en-US" dirty="0" smtClean="0">
                <a:solidFill>
                  <a:schemeClr val="tx2"/>
                </a:solidFill>
              </a:rPr>
              <a:t>programmers work in pairs</a:t>
            </a:r>
            <a:r>
              <a:rPr lang="en-US" dirty="0" smtClean="0"/>
              <a:t> to finish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User Stories?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264" y="1600200"/>
            <a:ext cx="8240383" cy="4333875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dirty="0" smtClean="0"/>
              <a:t>A user story represents </a:t>
            </a:r>
          </a:p>
          <a:p>
            <a:pPr lvl="1"/>
            <a:r>
              <a:rPr lang="en-US" altLang="en-US" dirty="0" smtClean="0"/>
              <a:t>a feature customers want in the software</a:t>
            </a:r>
            <a:endParaRPr lang="en-US" altLang="en-US" sz="32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dirty="0" smtClean="0"/>
              <a:t>A user story is the smallest amount of information (</a:t>
            </a:r>
            <a:r>
              <a:rPr lang="en-US" altLang="en-US" sz="2800" dirty="0" smtClean="0">
                <a:solidFill>
                  <a:srgbClr val="FF0000"/>
                </a:solidFill>
              </a:rPr>
              <a:t>a step</a:t>
            </a:r>
            <a:r>
              <a:rPr lang="en-US" altLang="en-US" sz="2800" dirty="0" smtClean="0"/>
              <a:t>) necessary to allow the customer to define (and steer) a path through the system</a:t>
            </a:r>
          </a:p>
          <a:p>
            <a:r>
              <a:rPr lang="en-US" altLang="en-US" sz="2800" dirty="0" smtClean="0"/>
              <a:t>Written by our </a:t>
            </a:r>
            <a:r>
              <a:rPr lang="en-US" altLang="en-US" sz="2800" dirty="0" smtClean="0">
                <a:solidFill>
                  <a:srgbClr val="FF0000"/>
                </a:solidFill>
              </a:rPr>
              <a:t>customers</a:t>
            </a:r>
            <a:r>
              <a:rPr lang="en-US" altLang="en-US" sz="2800" dirty="0" smtClean="0"/>
              <a:t> (communication w/ developers)</a:t>
            </a:r>
          </a:p>
          <a:p>
            <a:r>
              <a:rPr lang="en-US" altLang="en-US" sz="2800" dirty="0" smtClean="0"/>
              <a:t>Typically written on </a:t>
            </a:r>
            <a:r>
              <a:rPr lang="en-US" altLang="en-US" sz="2800" dirty="0" smtClean="0">
                <a:solidFill>
                  <a:srgbClr val="FF0000"/>
                </a:solidFill>
              </a:rPr>
              <a:t>index cards</a:t>
            </a:r>
          </a:p>
          <a:p>
            <a:endParaRPr lang="en-US" altLang="en-US" dirty="0" smtClean="0"/>
          </a:p>
          <a:p>
            <a:pPr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</p:txBody>
      </p:sp>
      <p:sp>
        <p:nvSpPr>
          <p:cNvPr id="4100" name="AutoShape 1028"/>
          <p:cNvSpPr>
            <a:spLocks noChangeArrowheads="1"/>
          </p:cNvSpPr>
          <p:nvPr/>
        </p:nvSpPr>
        <p:spPr bwMode="auto">
          <a:xfrm>
            <a:off x="3370592" y="5403395"/>
            <a:ext cx="3143250" cy="1447800"/>
          </a:xfrm>
          <a:prstGeom prst="hexagon">
            <a:avLst>
              <a:gd name="adj" fmla="val 48438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System</a:t>
            </a:r>
          </a:p>
        </p:txBody>
      </p:sp>
      <p:grpSp>
        <p:nvGrpSpPr>
          <p:cNvPr id="4101" name="Group 1037"/>
          <p:cNvGrpSpPr>
            <a:grpSpLocks/>
          </p:cNvGrpSpPr>
          <p:nvPr/>
        </p:nvGrpSpPr>
        <p:grpSpPr bwMode="auto">
          <a:xfrm>
            <a:off x="3978963" y="5416322"/>
            <a:ext cx="1986862" cy="1460727"/>
            <a:chOff x="2244" y="1764"/>
            <a:chExt cx="1646" cy="1356"/>
          </a:xfrm>
        </p:grpSpPr>
        <p:sp>
          <p:nvSpPr>
            <p:cNvPr id="4103" name="Freeform 1030"/>
            <p:cNvSpPr>
              <a:spLocks/>
            </p:cNvSpPr>
            <p:nvPr/>
          </p:nvSpPr>
          <p:spPr bwMode="auto">
            <a:xfrm>
              <a:off x="2244" y="1764"/>
              <a:ext cx="340" cy="1356"/>
            </a:xfrm>
            <a:custGeom>
              <a:avLst/>
              <a:gdLst>
                <a:gd name="T0" fmla="*/ 60 w 340"/>
                <a:gd name="T1" fmla="*/ 0 h 1356"/>
                <a:gd name="T2" fmla="*/ 12 w 340"/>
                <a:gd name="T3" fmla="*/ 300 h 1356"/>
                <a:gd name="T4" fmla="*/ 132 w 340"/>
                <a:gd name="T5" fmla="*/ 396 h 1356"/>
                <a:gd name="T6" fmla="*/ 312 w 340"/>
                <a:gd name="T7" fmla="*/ 552 h 1356"/>
                <a:gd name="T8" fmla="*/ 300 w 340"/>
                <a:gd name="T9" fmla="*/ 816 h 1356"/>
                <a:gd name="T10" fmla="*/ 132 w 340"/>
                <a:gd name="T11" fmla="*/ 996 h 1356"/>
                <a:gd name="T12" fmla="*/ 288 w 340"/>
                <a:gd name="T13" fmla="*/ 1356 h 13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0"/>
                <a:gd name="T22" fmla="*/ 0 h 1356"/>
                <a:gd name="T23" fmla="*/ 340 w 340"/>
                <a:gd name="T24" fmla="*/ 1356 h 13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0" h="1356">
                  <a:moveTo>
                    <a:pt x="60" y="0"/>
                  </a:moveTo>
                  <a:cubicBezTo>
                    <a:pt x="30" y="117"/>
                    <a:pt x="0" y="234"/>
                    <a:pt x="12" y="300"/>
                  </a:cubicBezTo>
                  <a:cubicBezTo>
                    <a:pt x="24" y="366"/>
                    <a:pt x="82" y="354"/>
                    <a:pt x="132" y="396"/>
                  </a:cubicBezTo>
                  <a:cubicBezTo>
                    <a:pt x="182" y="438"/>
                    <a:pt x="284" y="482"/>
                    <a:pt x="312" y="552"/>
                  </a:cubicBezTo>
                  <a:cubicBezTo>
                    <a:pt x="340" y="622"/>
                    <a:pt x="330" y="742"/>
                    <a:pt x="300" y="816"/>
                  </a:cubicBezTo>
                  <a:cubicBezTo>
                    <a:pt x="270" y="890"/>
                    <a:pt x="134" y="906"/>
                    <a:pt x="132" y="996"/>
                  </a:cubicBezTo>
                  <a:cubicBezTo>
                    <a:pt x="130" y="1086"/>
                    <a:pt x="260" y="1296"/>
                    <a:pt x="288" y="13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Freeform 1031"/>
            <p:cNvSpPr>
              <a:spLocks/>
            </p:cNvSpPr>
            <p:nvPr/>
          </p:nvSpPr>
          <p:spPr bwMode="auto">
            <a:xfrm>
              <a:off x="2844" y="1764"/>
              <a:ext cx="338" cy="1344"/>
            </a:xfrm>
            <a:custGeom>
              <a:avLst/>
              <a:gdLst>
                <a:gd name="T0" fmla="*/ 168 w 338"/>
                <a:gd name="T1" fmla="*/ 0 h 1344"/>
                <a:gd name="T2" fmla="*/ 12 w 338"/>
                <a:gd name="T3" fmla="*/ 432 h 1344"/>
                <a:gd name="T4" fmla="*/ 240 w 338"/>
                <a:gd name="T5" fmla="*/ 624 h 1344"/>
                <a:gd name="T6" fmla="*/ 324 w 338"/>
                <a:gd name="T7" fmla="*/ 924 h 1344"/>
                <a:gd name="T8" fmla="*/ 156 w 338"/>
                <a:gd name="T9" fmla="*/ 1068 h 1344"/>
                <a:gd name="T10" fmla="*/ 108 w 338"/>
                <a:gd name="T11" fmla="*/ 1344 h 1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"/>
                <a:gd name="T19" fmla="*/ 0 h 1344"/>
                <a:gd name="T20" fmla="*/ 338 w 338"/>
                <a:gd name="T21" fmla="*/ 1344 h 1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" h="1344">
                  <a:moveTo>
                    <a:pt x="168" y="0"/>
                  </a:moveTo>
                  <a:cubicBezTo>
                    <a:pt x="84" y="164"/>
                    <a:pt x="0" y="328"/>
                    <a:pt x="12" y="432"/>
                  </a:cubicBezTo>
                  <a:cubicBezTo>
                    <a:pt x="24" y="536"/>
                    <a:pt x="188" y="542"/>
                    <a:pt x="240" y="624"/>
                  </a:cubicBezTo>
                  <a:cubicBezTo>
                    <a:pt x="292" y="706"/>
                    <a:pt x="338" y="850"/>
                    <a:pt x="324" y="924"/>
                  </a:cubicBezTo>
                  <a:cubicBezTo>
                    <a:pt x="310" y="998"/>
                    <a:pt x="192" y="998"/>
                    <a:pt x="156" y="1068"/>
                  </a:cubicBezTo>
                  <a:cubicBezTo>
                    <a:pt x="120" y="1138"/>
                    <a:pt x="118" y="1298"/>
                    <a:pt x="108" y="13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Freeform 1032"/>
            <p:cNvSpPr>
              <a:spLocks/>
            </p:cNvSpPr>
            <p:nvPr/>
          </p:nvSpPr>
          <p:spPr bwMode="auto">
            <a:xfrm>
              <a:off x="3408" y="1764"/>
              <a:ext cx="304" cy="1344"/>
            </a:xfrm>
            <a:custGeom>
              <a:avLst/>
              <a:gdLst>
                <a:gd name="T0" fmla="*/ 0 w 304"/>
                <a:gd name="T1" fmla="*/ 0 h 1344"/>
                <a:gd name="T2" fmla="*/ 288 w 304"/>
                <a:gd name="T3" fmla="*/ 444 h 1344"/>
                <a:gd name="T4" fmla="*/ 96 w 304"/>
                <a:gd name="T5" fmla="*/ 684 h 1344"/>
                <a:gd name="T6" fmla="*/ 192 w 304"/>
                <a:gd name="T7" fmla="*/ 1008 h 1344"/>
                <a:gd name="T8" fmla="*/ 168 w 304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1344"/>
                <a:gd name="T17" fmla="*/ 304 w 304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1344">
                  <a:moveTo>
                    <a:pt x="0" y="0"/>
                  </a:moveTo>
                  <a:cubicBezTo>
                    <a:pt x="136" y="165"/>
                    <a:pt x="272" y="330"/>
                    <a:pt x="288" y="444"/>
                  </a:cubicBezTo>
                  <a:cubicBezTo>
                    <a:pt x="304" y="558"/>
                    <a:pt x="112" y="590"/>
                    <a:pt x="96" y="684"/>
                  </a:cubicBezTo>
                  <a:cubicBezTo>
                    <a:pt x="80" y="778"/>
                    <a:pt x="180" y="898"/>
                    <a:pt x="192" y="1008"/>
                  </a:cubicBezTo>
                  <a:cubicBezTo>
                    <a:pt x="204" y="1118"/>
                    <a:pt x="186" y="1231"/>
                    <a:pt x="168" y="13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Freeform 1033"/>
            <p:cNvSpPr>
              <a:spLocks/>
            </p:cNvSpPr>
            <p:nvPr/>
          </p:nvSpPr>
          <p:spPr bwMode="auto">
            <a:xfrm>
              <a:off x="2448" y="1764"/>
              <a:ext cx="402" cy="1344"/>
            </a:xfrm>
            <a:custGeom>
              <a:avLst/>
              <a:gdLst>
                <a:gd name="T0" fmla="*/ 192 w 402"/>
                <a:gd name="T1" fmla="*/ 0 h 1344"/>
                <a:gd name="T2" fmla="*/ 12 w 402"/>
                <a:gd name="T3" fmla="*/ 228 h 1344"/>
                <a:gd name="T4" fmla="*/ 264 w 402"/>
                <a:gd name="T5" fmla="*/ 468 h 1344"/>
                <a:gd name="T6" fmla="*/ 372 w 402"/>
                <a:gd name="T7" fmla="*/ 828 h 1344"/>
                <a:gd name="T8" fmla="*/ 84 w 402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1344"/>
                <a:gd name="T17" fmla="*/ 402 w 402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1344">
                  <a:moveTo>
                    <a:pt x="192" y="0"/>
                  </a:moveTo>
                  <a:cubicBezTo>
                    <a:pt x="96" y="75"/>
                    <a:pt x="0" y="150"/>
                    <a:pt x="12" y="228"/>
                  </a:cubicBezTo>
                  <a:cubicBezTo>
                    <a:pt x="24" y="306"/>
                    <a:pt x="204" y="368"/>
                    <a:pt x="264" y="468"/>
                  </a:cubicBezTo>
                  <a:cubicBezTo>
                    <a:pt x="324" y="568"/>
                    <a:pt x="402" y="682"/>
                    <a:pt x="372" y="828"/>
                  </a:cubicBezTo>
                  <a:cubicBezTo>
                    <a:pt x="342" y="974"/>
                    <a:pt x="213" y="1159"/>
                    <a:pt x="84" y="13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Freeform 1034"/>
            <p:cNvSpPr>
              <a:spLocks/>
            </p:cNvSpPr>
            <p:nvPr/>
          </p:nvSpPr>
          <p:spPr bwMode="auto">
            <a:xfrm>
              <a:off x="3042" y="1764"/>
              <a:ext cx="410" cy="1344"/>
            </a:xfrm>
            <a:custGeom>
              <a:avLst/>
              <a:gdLst>
                <a:gd name="T0" fmla="*/ 186 w 410"/>
                <a:gd name="T1" fmla="*/ 0 h 1344"/>
                <a:gd name="T2" fmla="*/ 18 w 410"/>
                <a:gd name="T3" fmla="*/ 396 h 1344"/>
                <a:gd name="T4" fmla="*/ 294 w 410"/>
                <a:gd name="T5" fmla="*/ 636 h 1344"/>
                <a:gd name="T6" fmla="*/ 390 w 410"/>
                <a:gd name="T7" fmla="*/ 888 h 1344"/>
                <a:gd name="T8" fmla="*/ 174 w 410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"/>
                <a:gd name="T16" fmla="*/ 0 h 1344"/>
                <a:gd name="T17" fmla="*/ 410 w 41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" h="1344">
                  <a:moveTo>
                    <a:pt x="186" y="0"/>
                  </a:moveTo>
                  <a:cubicBezTo>
                    <a:pt x="93" y="145"/>
                    <a:pt x="0" y="290"/>
                    <a:pt x="18" y="396"/>
                  </a:cubicBezTo>
                  <a:cubicBezTo>
                    <a:pt x="36" y="502"/>
                    <a:pt x="232" y="554"/>
                    <a:pt x="294" y="636"/>
                  </a:cubicBezTo>
                  <a:cubicBezTo>
                    <a:pt x="356" y="718"/>
                    <a:pt x="410" y="770"/>
                    <a:pt x="390" y="888"/>
                  </a:cubicBezTo>
                  <a:cubicBezTo>
                    <a:pt x="370" y="1006"/>
                    <a:pt x="212" y="1268"/>
                    <a:pt x="174" y="13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Freeform 1035"/>
            <p:cNvSpPr>
              <a:spLocks/>
            </p:cNvSpPr>
            <p:nvPr/>
          </p:nvSpPr>
          <p:spPr bwMode="auto">
            <a:xfrm>
              <a:off x="3564" y="1776"/>
              <a:ext cx="326" cy="1332"/>
            </a:xfrm>
            <a:custGeom>
              <a:avLst/>
              <a:gdLst>
                <a:gd name="T0" fmla="*/ 0 w 326"/>
                <a:gd name="T1" fmla="*/ 0 h 1332"/>
                <a:gd name="T2" fmla="*/ 312 w 326"/>
                <a:gd name="T3" fmla="*/ 372 h 1332"/>
                <a:gd name="T4" fmla="*/ 84 w 326"/>
                <a:gd name="T5" fmla="*/ 732 h 1332"/>
                <a:gd name="T6" fmla="*/ 156 w 326"/>
                <a:gd name="T7" fmla="*/ 1104 h 1332"/>
                <a:gd name="T8" fmla="*/ 0 w 326"/>
                <a:gd name="T9" fmla="*/ 1332 h 1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"/>
                <a:gd name="T16" fmla="*/ 0 h 1332"/>
                <a:gd name="T17" fmla="*/ 326 w 326"/>
                <a:gd name="T18" fmla="*/ 1332 h 1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" h="1332">
                  <a:moveTo>
                    <a:pt x="0" y="0"/>
                  </a:moveTo>
                  <a:cubicBezTo>
                    <a:pt x="149" y="125"/>
                    <a:pt x="298" y="250"/>
                    <a:pt x="312" y="372"/>
                  </a:cubicBezTo>
                  <a:cubicBezTo>
                    <a:pt x="326" y="494"/>
                    <a:pt x="110" y="610"/>
                    <a:pt x="84" y="732"/>
                  </a:cubicBezTo>
                  <a:cubicBezTo>
                    <a:pt x="58" y="854"/>
                    <a:pt x="170" y="1004"/>
                    <a:pt x="156" y="1104"/>
                  </a:cubicBezTo>
                  <a:cubicBezTo>
                    <a:pt x="142" y="1204"/>
                    <a:pt x="71" y="1268"/>
                    <a:pt x="0" y="13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842996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User Stories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mtClean="0"/>
              <a:t>Materials</a:t>
            </a:r>
          </a:p>
          <a:p>
            <a:pPr lvl="1"/>
            <a:r>
              <a:rPr lang="en-US" altLang="en-US" sz="2400" smtClean="0"/>
              <a:t>A stack of blank index cards</a:t>
            </a:r>
          </a:p>
          <a:p>
            <a:pPr lvl="1"/>
            <a:r>
              <a:rPr lang="en-US" altLang="en-US" sz="2400" smtClean="0"/>
              <a:t>Pens or pencils</a:t>
            </a:r>
          </a:p>
          <a:p>
            <a:pPr lvl="1"/>
            <a:r>
              <a:rPr lang="en-US" altLang="en-US" sz="2400" smtClean="0"/>
              <a:t>Rubber bands</a:t>
            </a:r>
            <a:endParaRPr lang="en-US" altLang="en-US" smtClean="0"/>
          </a:p>
          <a:p>
            <a:r>
              <a:rPr lang="en-US" altLang="en-US" smtClean="0"/>
              <a:t>Start with a goal of the system (e.g., Applicant submits a loan application)</a:t>
            </a:r>
          </a:p>
          <a:p>
            <a:r>
              <a:rPr lang="en-US" altLang="en-US" smtClean="0"/>
              <a:t>Think about the steps that the user takes as he/she does the activity</a:t>
            </a:r>
          </a:p>
          <a:p>
            <a:r>
              <a:rPr lang="en-US" altLang="en-US" smtClean="0"/>
              <a:t>Write no more than one step on each card</a:t>
            </a:r>
          </a:p>
        </p:txBody>
      </p:sp>
      <p:sp>
        <p:nvSpPr>
          <p:cNvPr id="5124" name="Footer Placeholder 3"/>
          <p:cNvSpPr txBox="1">
            <a:spLocks/>
          </p:cNvSpPr>
          <p:nvPr/>
        </p:nvSpPr>
        <p:spPr bwMode="auto">
          <a:xfrm>
            <a:off x="7391400" y="64770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/>
              <a:t>© Randy Miller</a:t>
            </a: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1362639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445" y="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of a User Story</a:t>
            </a:r>
          </a:p>
        </p:txBody>
      </p:sp>
      <p:sp>
        <p:nvSpPr>
          <p:cNvPr id="61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915400" cy="43338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Title: 2-3 words</a:t>
            </a:r>
          </a:p>
          <a:p>
            <a:r>
              <a:rPr lang="en-US" altLang="en-US" sz="2800" dirty="0" smtClean="0"/>
              <a:t>Acceptance test</a:t>
            </a:r>
          </a:p>
          <a:p>
            <a:r>
              <a:rPr lang="en-US" altLang="en-US" sz="2800" dirty="0" smtClean="0"/>
              <a:t>Priority: 1-2-3 (1 most important)</a:t>
            </a:r>
          </a:p>
          <a:p>
            <a:r>
              <a:rPr lang="en-US" altLang="en-US" sz="2800" dirty="0" smtClean="0"/>
              <a:t>Story points (can mean #days of ideal development time)</a:t>
            </a:r>
          </a:p>
          <a:p>
            <a:r>
              <a:rPr lang="en-US" altLang="en-US" sz="2800" dirty="0" smtClean="0"/>
              <a:t>Description: 1-2 sentences (a single step towards achieving the goal)</a:t>
            </a:r>
          </a:p>
        </p:txBody>
      </p:sp>
      <p:sp>
        <p:nvSpPr>
          <p:cNvPr id="6150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©L. Williams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305800" cy="258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110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Ex. Acceptance Test for a Story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Text Box 2051"/>
          <p:cNvSpPr txBox="1">
            <a:spLocks noChangeArrowheads="1"/>
          </p:cNvSpPr>
          <p:nvPr/>
        </p:nvSpPr>
        <p:spPr bwMode="auto">
          <a:xfrm>
            <a:off x="1524000" y="1578986"/>
            <a:ext cx="6286500" cy="1754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Create Receipt                      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</a:rPr>
              <a:t>Keep a running receipt with a short description of each scanned item and its price.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9150" y="3613728"/>
            <a:ext cx="7696200" cy="2657475"/>
          </a:xfrm>
          <a:prstGeom prst="rect">
            <a:avLst/>
          </a:prstGeom>
          <a:ln cap="flat">
            <a:solidFill>
              <a:schemeClr val="tx1"/>
            </a:solidFill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 2" pitchFamily="18" charset="2"/>
              <a:buNone/>
              <a:defRPr/>
            </a:pPr>
            <a:r>
              <a:rPr lang="en-US" sz="2400" kern="0" dirty="0">
                <a:latin typeface="+mn-lt"/>
              </a:rPr>
              <a:t>Setup: The cashier has a new customer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 2" pitchFamily="18" charset="2"/>
              <a:buNone/>
              <a:defRPr/>
            </a:pPr>
            <a:r>
              <a:rPr lang="en-US" sz="2400" kern="0" dirty="0">
                <a:latin typeface="+mn-lt"/>
              </a:rPr>
              <a:t>Operation: The cashier scans three cans of beans @ $.99, two pounds of spinach @ $.59/lb, and a toothbrush @$2.00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 2" pitchFamily="18" charset="2"/>
              <a:buNone/>
              <a:defRPr/>
            </a:pPr>
            <a:r>
              <a:rPr lang="en-US" sz="2400" kern="0" dirty="0">
                <a:latin typeface="+mn-lt"/>
              </a:rPr>
              <a:t>Verify: The receipt has all of the scanned items and their correctly listed prices</a:t>
            </a:r>
          </a:p>
        </p:txBody>
      </p:sp>
      <p:sp>
        <p:nvSpPr>
          <p:cNvPr id="7173" name="Footer Placeholder 3"/>
          <p:cNvSpPr txBox="1">
            <a:spLocks/>
          </p:cNvSpPr>
          <p:nvPr/>
        </p:nvSpPr>
        <p:spPr bwMode="auto">
          <a:xfrm>
            <a:off x="7391400" y="64770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/>
              <a:t>© Randy Miller</a:t>
            </a:r>
          </a:p>
        </p:txBody>
      </p:sp>
      <p:sp>
        <p:nvSpPr>
          <p:cNvPr id="7174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285694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traditional waterfall process?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eXtreme</a:t>
            </a:r>
            <a:r>
              <a:rPr lang="en-US" dirty="0" smtClean="0"/>
              <a:t> Programming (XP)?</a:t>
            </a:r>
          </a:p>
          <a:p>
            <a:r>
              <a:rPr lang="en-US" dirty="0" smtClean="0"/>
              <a:t>How extremely does XP differ?</a:t>
            </a:r>
          </a:p>
          <a:p>
            <a:r>
              <a:rPr lang="en-US" dirty="0" smtClean="0"/>
              <a:t>When (not) to use XP?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is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Iteration = two week cycle (1-3 weeks)</a:t>
            </a:r>
          </a:p>
          <a:p>
            <a:r>
              <a:rPr lang="en-US" sz="5400" b="1" dirty="0" smtClean="0"/>
              <a:t>Plan </a:t>
            </a:r>
            <a:r>
              <a:rPr lang="en-US" dirty="0" smtClean="0"/>
              <a:t>each iteration in an iteration meeting that is held at the start</a:t>
            </a:r>
          </a:p>
          <a:p>
            <a:r>
              <a:rPr lang="en-US" dirty="0" smtClean="0"/>
              <a:t>Iteration is going to implement set of </a:t>
            </a:r>
            <a:r>
              <a:rPr lang="en-US" dirty="0">
                <a:solidFill>
                  <a:schemeClr val="tx2"/>
                </a:solidFill>
              </a:rPr>
              <a:t>user stories</a:t>
            </a:r>
          </a:p>
          <a:p>
            <a:r>
              <a:rPr lang="en-US" dirty="0" smtClean="0"/>
              <a:t>Divide work into tasks small enough to finish in a day</a:t>
            </a:r>
          </a:p>
          <a:p>
            <a:r>
              <a:rPr lang="en-US" dirty="0" smtClean="0"/>
              <a:t>Each day, </a:t>
            </a:r>
            <a:r>
              <a:rPr lang="en-US" dirty="0" smtClean="0">
                <a:solidFill>
                  <a:schemeClr val="tx2"/>
                </a:solidFill>
              </a:rPr>
              <a:t>programmers work in pairs</a:t>
            </a:r>
            <a:r>
              <a:rPr lang="en-US" dirty="0" smtClean="0"/>
              <a:t> to finish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Estimating size:  concepts 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94855" y="1750435"/>
            <a:ext cx="83058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u="sng" dirty="0" smtClean="0"/>
              <a:t>Story point</a:t>
            </a:r>
            <a:r>
              <a:rPr lang="en-US" altLang="en-US" dirty="0" smtClean="0"/>
              <a:t>:  unit of measure for expressing the overall size of a user story, feature, or other piece of work.  The raw value of a story point is unimportant.  What matters are the relative values.</a:t>
            </a:r>
          </a:p>
          <a:p>
            <a:pPr lvl="1"/>
            <a:r>
              <a:rPr lang="en-US" altLang="en-US" sz="2000" dirty="0" smtClean="0"/>
              <a:t>Related to how hard it is and how much of it there is</a:t>
            </a:r>
          </a:p>
          <a:p>
            <a:pPr lvl="1"/>
            <a:r>
              <a:rPr lang="en-US" altLang="en-US" sz="2000" u="sng" dirty="0" smtClean="0"/>
              <a:t>NOT</a:t>
            </a:r>
            <a:r>
              <a:rPr lang="en-US" altLang="en-US" sz="2000" dirty="0" smtClean="0"/>
              <a:t> related to amount of time or # of people</a:t>
            </a:r>
          </a:p>
          <a:p>
            <a:pPr lvl="1"/>
            <a:r>
              <a:rPr lang="en-US" altLang="en-US" sz="2000" dirty="0" err="1" smtClean="0"/>
              <a:t>Unitless</a:t>
            </a:r>
            <a:r>
              <a:rPr lang="en-US" altLang="en-US" sz="2000" dirty="0" smtClean="0"/>
              <a:t>, but numerically-meaningful  </a:t>
            </a:r>
          </a:p>
          <a:p>
            <a:r>
              <a:rPr lang="en-US" altLang="en-US" u="sng" dirty="0" smtClean="0"/>
              <a:t>Ideal time</a:t>
            </a:r>
            <a:r>
              <a:rPr lang="en-US" altLang="en-US" dirty="0" smtClean="0"/>
              <a:t>:  the amount of time “something” takes when stripped of all peripheral activities</a:t>
            </a:r>
          </a:p>
          <a:p>
            <a:pPr lvl="1"/>
            <a:r>
              <a:rPr lang="en-US" altLang="en-US" sz="2000" dirty="0" smtClean="0"/>
              <a:t>Example:  American football game = 60 minutes</a:t>
            </a:r>
          </a:p>
          <a:p>
            <a:r>
              <a:rPr lang="en-US" altLang="en-US" u="sng" dirty="0" smtClean="0"/>
              <a:t>Elapsed time</a:t>
            </a:r>
            <a:r>
              <a:rPr lang="en-US" altLang="en-US" dirty="0" smtClean="0"/>
              <a:t>: the amount of time that passes on the clock to do “something” </a:t>
            </a:r>
          </a:p>
          <a:p>
            <a:pPr lvl="1"/>
            <a:r>
              <a:rPr lang="en-US" altLang="en-US" sz="2000" dirty="0" smtClean="0"/>
              <a:t>Example:  American football game = 3 hours</a:t>
            </a:r>
          </a:p>
          <a:p>
            <a:r>
              <a:rPr lang="en-US" altLang="en-US" u="sng" dirty="0" smtClean="0"/>
              <a:t>Velocity</a:t>
            </a:r>
            <a:r>
              <a:rPr lang="en-US" altLang="en-US" dirty="0" smtClean="0"/>
              <a:t>:   measure of a team’s rate of progress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412954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High</a:t>
            </a:r>
          </a:p>
          <a:p>
            <a:pPr lvl="1"/>
            <a:r>
              <a:rPr lang="en-US" altLang="en-US" dirty="0" smtClean="0"/>
              <a:t>“Give us these stories to provide a minimal working system.”</a:t>
            </a:r>
          </a:p>
          <a:p>
            <a:r>
              <a:rPr lang="en-US" altLang="en-US" sz="3600" dirty="0" smtClean="0"/>
              <a:t>Medium </a:t>
            </a:r>
          </a:p>
          <a:p>
            <a:pPr lvl="1"/>
            <a:r>
              <a:rPr lang="en-US" altLang="en-US" dirty="0" smtClean="0"/>
              <a:t>“We need these stories to complete this system.”</a:t>
            </a:r>
            <a:endParaRPr lang="en-US" altLang="en-US" sz="3200" dirty="0" smtClean="0"/>
          </a:p>
          <a:p>
            <a:r>
              <a:rPr lang="en-US" altLang="en-US" sz="3600" dirty="0" smtClean="0"/>
              <a:t>Low</a:t>
            </a:r>
          </a:p>
          <a:p>
            <a:pPr lvl="1"/>
            <a:r>
              <a:rPr lang="en-US" altLang="en-US" dirty="0" smtClean="0"/>
              <a:t>“Bells and whistles? Which stories can come later?”</a:t>
            </a:r>
          </a:p>
        </p:txBody>
      </p:sp>
      <p:sp>
        <p:nvSpPr>
          <p:cNvPr id="6148" name="Footer Placeholder 3"/>
          <p:cNvSpPr txBox="1">
            <a:spLocks/>
          </p:cNvSpPr>
          <p:nvPr/>
        </p:nvSpPr>
        <p:spPr bwMode="auto">
          <a:xfrm>
            <a:off x="7391400" y="64770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dirty="0"/>
              <a:t>© Randy Miller</a:t>
            </a:r>
          </a:p>
        </p:txBody>
      </p:sp>
      <p:sp>
        <p:nvSpPr>
          <p:cNvPr id="6149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3302176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Coming up with the plan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FC269F-1D9A-44BD-BCF0-CA9D860FC16B}" type="slidenum">
              <a:rPr lang="en-US" altLang="en-US" b="0"/>
              <a:pPr/>
              <a:t>33</a:t>
            </a:fld>
            <a:endParaRPr lang="en-US" altLang="en-US" b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28600" y="1447800"/>
            <a:ext cx="1981200" cy="40386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685800" y="16002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Desired </a:t>
            </a:r>
          </a:p>
          <a:p>
            <a:r>
              <a:rPr lang="en-US" altLang="en-US"/>
              <a:t>Features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3400" y="2286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2514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667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4800" y="3352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505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3657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49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4648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4800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71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9144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7184" name="Straight Connector 27"/>
          <p:cNvCxnSpPr>
            <a:cxnSpLocks noChangeShapeType="1"/>
          </p:cNvCxnSpPr>
          <p:nvPr/>
        </p:nvCxnSpPr>
        <p:spPr bwMode="auto">
          <a:xfrm>
            <a:off x="2209800" y="4267200"/>
            <a:ext cx="990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1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60198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186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126514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Coming up with the plan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FBBD81-214B-4628-BA50-191F5B6F8F7E}" type="slidenum">
              <a:rPr lang="en-US" altLang="en-US" b="0"/>
              <a:pPr/>
              <a:t>34</a:t>
            </a:fld>
            <a:endParaRPr lang="en-US" altLang="en-US" b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28600" y="1447800"/>
            <a:ext cx="1981200" cy="40386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685800" y="16002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Desired </a:t>
            </a:r>
          </a:p>
          <a:p>
            <a:r>
              <a:rPr lang="en-US" altLang="en-US"/>
              <a:t>Features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3400" y="2286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2514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667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4800" y="3352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505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3657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49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4648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4800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82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9144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8208" name="Straight Connector 27"/>
          <p:cNvCxnSpPr>
            <a:cxnSpLocks noChangeShapeType="1"/>
          </p:cNvCxnSpPr>
          <p:nvPr/>
        </p:nvCxnSpPr>
        <p:spPr bwMode="auto">
          <a:xfrm>
            <a:off x="2209800" y="4267200"/>
            <a:ext cx="990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60198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210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©L. Williams</a:t>
            </a:r>
          </a:p>
        </p:txBody>
      </p:sp>
      <p:pic>
        <p:nvPicPr>
          <p:cNvPr id="82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10572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85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Estimating story points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333875"/>
          </a:xfrm>
        </p:spPr>
        <p:txBody>
          <a:bodyPr/>
          <a:lstStyle/>
          <a:p>
            <a:r>
              <a:rPr lang="en-US" altLang="en-US" dirty="0" smtClean="0"/>
              <a:t>Choose a medium-size story and assign it a “5”</a:t>
            </a:r>
          </a:p>
          <a:p>
            <a:r>
              <a:rPr lang="en-US" altLang="en-US" dirty="0" smtClean="0"/>
              <a:t>Estimate other stories relative to that</a:t>
            </a:r>
          </a:p>
          <a:p>
            <a:pPr lvl="1"/>
            <a:r>
              <a:rPr lang="en-US" altLang="en-US" sz="2000" dirty="0" smtClean="0"/>
              <a:t>Twice as big</a:t>
            </a:r>
          </a:p>
          <a:p>
            <a:pPr lvl="1"/>
            <a:r>
              <a:rPr lang="en-US" altLang="en-US" sz="2000" dirty="0" smtClean="0"/>
              <a:t>Half as big</a:t>
            </a:r>
          </a:p>
          <a:p>
            <a:pPr lvl="1"/>
            <a:r>
              <a:rPr lang="en-US" altLang="en-US" sz="2000" dirty="0" smtClean="0"/>
              <a:t>Almost but not quite as big</a:t>
            </a:r>
          </a:p>
          <a:p>
            <a:pPr lvl="1"/>
            <a:r>
              <a:rPr lang="en-US" altLang="en-US" sz="2000" dirty="0" smtClean="0"/>
              <a:t>A little bit bigger</a:t>
            </a:r>
          </a:p>
          <a:p>
            <a:r>
              <a:rPr lang="en-US" altLang="en-US" dirty="0" smtClean="0"/>
              <a:t>Only values:</a:t>
            </a:r>
          </a:p>
          <a:p>
            <a:pPr lvl="1"/>
            <a:r>
              <a:rPr lang="en-US" altLang="en-US" dirty="0" smtClean="0"/>
              <a:t>0, 1, 2, 3, 5, 8, 13, 20, 40, 100</a:t>
            </a:r>
          </a:p>
        </p:txBody>
      </p:sp>
      <p:cxnSp>
        <p:nvCxnSpPr>
          <p:cNvPr id="10246" name="Straight Connector 6"/>
          <p:cNvCxnSpPr>
            <a:cxnSpLocks noChangeShapeType="1"/>
          </p:cNvCxnSpPr>
          <p:nvPr/>
        </p:nvCxnSpPr>
        <p:spPr bwMode="auto">
          <a:xfrm rot="5400000">
            <a:off x="2933701" y="5599113"/>
            <a:ext cx="11430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838200" y="5942013"/>
            <a:ext cx="2460625" cy="70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BF"/>
                </a:solidFill>
              </a:rPr>
              <a:t>Near term iteration</a:t>
            </a:r>
          </a:p>
          <a:p>
            <a:pPr>
              <a:defRPr/>
            </a:pPr>
            <a:r>
              <a:rPr lang="en-US" sz="2000">
                <a:solidFill>
                  <a:srgbClr val="0000BF"/>
                </a:solidFill>
              </a:rPr>
              <a:t>       “stories”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5942013"/>
            <a:ext cx="2895600" cy="70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BF"/>
                </a:solidFill>
              </a:rPr>
              <a:t>A few iterations away</a:t>
            </a:r>
          </a:p>
          <a:p>
            <a:pPr>
              <a:defRPr/>
            </a:pPr>
            <a:r>
              <a:rPr lang="en-US" sz="2000">
                <a:solidFill>
                  <a:srgbClr val="0000BF"/>
                </a:solidFill>
              </a:rPr>
              <a:t>           “epic”</a:t>
            </a:r>
          </a:p>
        </p:txBody>
      </p:sp>
      <p:sp>
        <p:nvSpPr>
          <p:cNvPr id="9223" name="TextBox 3"/>
          <p:cNvSpPr txBox="1">
            <a:spLocks noChangeArrowheads="1"/>
          </p:cNvSpPr>
          <p:nvPr/>
        </p:nvSpPr>
        <p:spPr bwMode="auto">
          <a:xfrm>
            <a:off x="31173" y="6570807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124871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Estimating ideal days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3338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Ideal days vs. elapsed time in software development</a:t>
            </a:r>
          </a:p>
          <a:p>
            <a:pPr lvl="1"/>
            <a:r>
              <a:rPr lang="en-US" altLang="en-US" sz="2000" dirty="0" smtClean="0"/>
              <a:t>Supporting current release</a:t>
            </a:r>
          </a:p>
          <a:p>
            <a:pPr lvl="1"/>
            <a:r>
              <a:rPr lang="en-US" altLang="en-US" sz="2000" dirty="0" smtClean="0"/>
              <a:t>Sick time</a:t>
            </a:r>
          </a:p>
          <a:p>
            <a:pPr lvl="1"/>
            <a:r>
              <a:rPr lang="en-US" altLang="en-US" sz="2000" dirty="0" smtClean="0"/>
              <a:t>Meetings </a:t>
            </a:r>
          </a:p>
          <a:p>
            <a:pPr lvl="1"/>
            <a:r>
              <a:rPr lang="en-US" altLang="en-US" sz="2000" dirty="0" smtClean="0"/>
              <a:t>Demonstrations</a:t>
            </a:r>
          </a:p>
          <a:p>
            <a:pPr lvl="1"/>
            <a:r>
              <a:rPr lang="en-US" altLang="en-US" sz="2000" dirty="0" smtClean="0"/>
              <a:t>Personal issues</a:t>
            </a:r>
          </a:p>
          <a:p>
            <a:pPr lvl="1"/>
            <a:r>
              <a:rPr lang="en-US" altLang="en-US" sz="2000" dirty="0" smtClean="0"/>
              <a:t>Phone calls</a:t>
            </a:r>
          </a:p>
          <a:p>
            <a:pPr lvl="1"/>
            <a:r>
              <a:rPr lang="en-US" altLang="en-US" sz="2000" dirty="0" smtClean="0"/>
              <a:t>. . . .</a:t>
            </a:r>
          </a:p>
          <a:p>
            <a:r>
              <a:rPr lang="en-US" altLang="en-US" dirty="0" smtClean="0"/>
              <a:t>When estimating ideal days, assume:</a:t>
            </a:r>
          </a:p>
          <a:p>
            <a:pPr lvl="1"/>
            <a:r>
              <a:rPr lang="en-US" altLang="en-US" sz="2000" dirty="0" smtClean="0"/>
              <a:t>The story being estimated is the only thing you’ll work on</a:t>
            </a:r>
          </a:p>
          <a:p>
            <a:pPr lvl="1"/>
            <a:r>
              <a:rPr lang="en-US" altLang="en-US" sz="2000" dirty="0" smtClean="0"/>
              <a:t>Everything you need will be on hand when you start</a:t>
            </a:r>
          </a:p>
          <a:p>
            <a:pPr lvl="1"/>
            <a:r>
              <a:rPr lang="en-US" altLang="en-US" sz="2000" dirty="0" smtClean="0"/>
              <a:t>There will be no interruptions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203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Ideal days vs. Story points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333875"/>
          </a:xfrm>
        </p:spPr>
        <p:txBody>
          <a:bodyPr/>
          <a:lstStyle/>
          <a:p>
            <a:r>
              <a:rPr lang="en-US" altLang="en-US" dirty="0" smtClean="0"/>
              <a:t>Favoring story points:</a:t>
            </a:r>
          </a:p>
          <a:p>
            <a:pPr lvl="1"/>
            <a:r>
              <a:rPr lang="en-US" altLang="en-US" sz="2000" dirty="0" smtClean="0"/>
              <a:t>Help drive cross-functional behavior</a:t>
            </a:r>
          </a:p>
          <a:p>
            <a:pPr lvl="1"/>
            <a:r>
              <a:rPr lang="en-US" altLang="en-US" sz="2000" dirty="0" smtClean="0"/>
              <a:t>Do not decay (change based on experience)</a:t>
            </a:r>
          </a:p>
          <a:p>
            <a:pPr lvl="1"/>
            <a:r>
              <a:rPr lang="en-US" altLang="en-US" sz="2000" dirty="0" smtClean="0"/>
              <a:t>Are a pure measure of size (focus on feature, not person)</a:t>
            </a:r>
          </a:p>
          <a:p>
            <a:pPr lvl="1"/>
            <a:r>
              <a:rPr lang="en-US" altLang="en-US" sz="2000" dirty="0" smtClean="0"/>
              <a:t>Estimation is typically faster in the long run</a:t>
            </a:r>
          </a:p>
          <a:p>
            <a:pPr lvl="1"/>
            <a:r>
              <a:rPr lang="en-US" altLang="en-US" sz="2000" dirty="0" smtClean="0"/>
              <a:t>My ideal days are not your ideal days (focus on person and their speed </a:t>
            </a:r>
            <a:r>
              <a:rPr lang="en-US" altLang="en-US" sz="2000" dirty="0" smtClean="0">
                <a:sym typeface="Wingdings" panose="05000000000000000000" pitchFamily="2" charset="2"/>
              </a:rPr>
              <a:t>)</a:t>
            </a:r>
            <a:endParaRPr lang="en-US" altLang="en-US" sz="2000" dirty="0" smtClean="0"/>
          </a:p>
          <a:p>
            <a:r>
              <a:rPr lang="en-US" altLang="en-US" dirty="0" smtClean="0"/>
              <a:t>Favoring ideal days:</a:t>
            </a:r>
          </a:p>
          <a:p>
            <a:pPr lvl="1"/>
            <a:r>
              <a:rPr lang="en-US" altLang="en-US" sz="2000" dirty="0" smtClean="0"/>
              <a:t>Easier to explain outside of team</a:t>
            </a:r>
          </a:p>
          <a:p>
            <a:pPr lvl="1"/>
            <a:r>
              <a:rPr lang="en-US" altLang="en-US" sz="2000" dirty="0" smtClean="0"/>
              <a:t>Estimation is typically faster at first</a:t>
            </a:r>
          </a:p>
        </p:txBody>
      </p:sp>
    </p:spTree>
    <p:extLst>
      <p:ext uri="{BB962C8B-B14F-4D97-AF65-F5344CB8AC3E}">
        <p14:creationId xmlns:p14="http://schemas.microsoft.com/office/powerpoint/2010/main" val="424062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7709" y="152400"/>
            <a:ext cx="9008918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Deriving an estimate for a user story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8318" y="1572491"/>
            <a:ext cx="8763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Expert opinion</a:t>
            </a:r>
          </a:p>
          <a:p>
            <a:pPr lvl="1"/>
            <a:r>
              <a:rPr lang="en-US" altLang="en-US" sz="2000" dirty="0" smtClean="0"/>
              <a:t>Rely on gut feel based on (extensive) experience</a:t>
            </a:r>
          </a:p>
          <a:p>
            <a:pPr lvl="1"/>
            <a:r>
              <a:rPr lang="en-US" altLang="en-US" sz="2000" dirty="0" smtClean="0"/>
              <a:t>Disadvantage for agile:  need to consider all aspects of developing the user story, so one expert will likely not be enough</a:t>
            </a:r>
          </a:p>
          <a:p>
            <a:r>
              <a:rPr lang="en-US" altLang="en-US" dirty="0" smtClean="0"/>
              <a:t>Analogy</a:t>
            </a:r>
          </a:p>
          <a:p>
            <a:pPr lvl="1"/>
            <a:r>
              <a:rPr lang="en-US" altLang="en-US" sz="2000" dirty="0" smtClean="0"/>
              <a:t>Relative to (several) other user stories</a:t>
            </a:r>
          </a:p>
          <a:p>
            <a:pPr lvl="1"/>
            <a:r>
              <a:rPr lang="en-US" altLang="en-US" sz="2000" dirty="0" smtClean="0"/>
              <a:t>Triangulation:  little bigger than that “3” and a little smaller than that “8”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Disaggregation</a:t>
            </a:r>
          </a:p>
          <a:p>
            <a:pPr lvl="1"/>
            <a:r>
              <a:rPr lang="en-US" altLang="en-US" sz="2000" dirty="0" smtClean="0"/>
              <a:t>Break up into smaller, easier-to-estimate pieces/tasks.</a:t>
            </a:r>
          </a:p>
          <a:p>
            <a:pPr lvl="1"/>
            <a:r>
              <a:rPr lang="en-US" altLang="en-US" sz="2000" dirty="0" smtClean="0"/>
              <a:t>Need to make sure you don’t miss any tasks.</a:t>
            </a:r>
          </a:p>
          <a:p>
            <a:pPr lvl="1"/>
            <a:r>
              <a:rPr lang="en-US" altLang="en-US" sz="2000" dirty="0" smtClean="0"/>
              <a:t>Sanity check:  does the sum of all the parts make sense?</a:t>
            </a:r>
          </a:p>
          <a:p>
            <a:r>
              <a:rPr lang="en-US" altLang="en-US" dirty="0" smtClean="0"/>
              <a:t>Planning poker</a:t>
            </a:r>
          </a:p>
          <a:p>
            <a:pPr lvl="1"/>
            <a:r>
              <a:rPr lang="en-US" altLang="en-US" sz="2000" dirty="0" smtClean="0"/>
              <a:t>Combines expert opinion, analogy, disaggregation</a:t>
            </a:r>
          </a:p>
        </p:txBody>
      </p:sp>
    </p:spTree>
    <p:extLst>
      <p:ext uri="{BB962C8B-B14F-4D97-AF65-F5344CB8AC3E}">
        <p14:creationId xmlns:p14="http://schemas.microsoft.com/office/powerpoint/2010/main" val="391205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latin typeface="Times New Roman" panose="02020603050405020304" pitchFamily="18" charset="0"/>
              </a:rPr>
              <a:t>©  Laurie Williams 2007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4125"/>
            <a:ext cx="5046663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7432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3318" name="TextBox 3"/>
          <p:cNvSpPr txBox="1">
            <a:spLocks noChangeArrowheads="1"/>
          </p:cNvSpPr>
          <p:nvPr/>
        </p:nvSpPr>
        <p:spPr bwMode="auto">
          <a:xfrm>
            <a:off x="7772400" y="65500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©L. Williams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782" y="1111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Planning Poker</a:t>
            </a:r>
            <a:br>
              <a:rPr lang="en-US" altLang="en-US" dirty="0" smtClean="0"/>
            </a:br>
            <a:r>
              <a:rPr lang="en-US" altLang="en-US" dirty="0" smtClean="0"/>
              <a:t>(http://planningpoker.com)</a:t>
            </a:r>
          </a:p>
        </p:txBody>
      </p:sp>
    </p:spTree>
    <p:extLst>
      <p:ext uri="{BB962C8B-B14F-4D97-AF65-F5344CB8AC3E}">
        <p14:creationId xmlns:p14="http://schemas.microsoft.com/office/powerpoint/2010/main" val="163812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development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Many way to develop software</a:t>
            </a:r>
          </a:p>
          <a:p>
            <a:pPr lvl="1"/>
            <a:r>
              <a:rPr lang="en-US" sz="3200" dirty="0" smtClean="0"/>
              <a:t>Plan-driven / agile</a:t>
            </a:r>
          </a:p>
          <a:p>
            <a:pPr lvl="1"/>
            <a:r>
              <a:rPr lang="en-US" sz="3200" dirty="0" smtClean="0"/>
              <a:t>Centralized / distributed</a:t>
            </a:r>
          </a:p>
          <a:p>
            <a:pPr lvl="1"/>
            <a:r>
              <a:rPr lang="en-US" sz="3200" dirty="0" smtClean="0"/>
              <a:t>High math / low math</a:t>
            </a:r>
          </a:p>
          <a:p>
            <a:pPr lvl="1"/>
            <a:r>
              <a:rPr lang="en-US" sz="3200" dirty="0" smtClean="0"/>
              <a:t>Close / little interaction with customers</a:t>
            </a:r>
          </a:p>
          <a:p>
            <a:pPr lvl="1"/>
            <a:r>
              <a:rPr lang="en-US" sz="3200" dirty="0" smtClean="0"/>
              <a:t>Much testing / little testing</a:t>
            </a:r>
          </a:p>
          <a:p>
            <a:pPr lvl="1"/>
            <a:r>
              <a:rPr lang="en-US" sz="3200" dirty="0" smtClean="0"/>
              <a:t>Organize by architecture /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5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81445" y="76200"/>
            <a:ext cx="8229600" cy="1143000"/>
          </a:xfrm>
        </p:spPr>
        <p:txBody>
          <a:bodyPr/>
          <a:lstStyle/>
          <a:p>
            <a:r>
              <a:rPr lang="en-US" altLang="en-US" smtClean="0"/>
              <a:t>Playing Planning Poker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63236" y="1371600"/>
            <a:ext cx="8915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Include all players on the development team (but less than 10 people overall):</a:t>
            </a:r>
          </a:p>
          <a:p>
            <a:pPr lvl="1"/>
            <a:r>
              <a:rPr lang="en-US" altLang="en-US" sz="2000" dirty="0" smtClean="0"/>
              <a:t>Programmers</a:t>
            </a:r>
          </a:p>
          <a:p>
            <a:pPr lvl="1"/>
            <a:r>
              <a:rPr lang="en-US" altLang="en-US" sz="2000" dirty="0" smtClean="0"/>
              <a:t>Testers</a:t>
            </a:r>
          </a:p>
          <a:p>
            <a:pPr lvl="1"/>
            <a:r>
              <a:rPr lang="en-US" altLang="en-US" sz="2000" dirty="0" smtClean="0"/>
              <a:t>Database engineers</a:t>
            </a:r>
          </a:p>
          <a:p>
            <a:pPr lvl="1"/>
            <a:r>
              <a:rPr lang="en-US" altLang="en-US" sz="2000" dirty="0" smtClean="0"/>
              <a:t>Requirements analysts</a:t>
            </a:r>
          </a:p>
          <a:p>
            <a:pPr lvl="1"/>
            <a:r>
              <a:rPr lang="en-US" altLang="en-US" sz="2000" dirty="0" smtClean="0"/>
              <a:t>User interaction designers . . . </a:t>
            </a:r>
          </a:p>
          <a:p>
            <a:r>
              <a:rPr lang="en-US" altLang="en-US" dirty="0" smtClean="0"/>
              <a:t>Moderator (usually the product owner or analyst) reads the description and answers any questions</a:t>
            </a:r>
          </a:p>
          <a:p>
            <a:r>
              <a:rPr lang="en-US" altLang="en-US" dirty="0" smtClean="0"/>
              <a:t>Each estimator privately selects a card with their estimate</a:t>
            </a:r>
          </a:p>
          <a:p>
            <a:r>
              <a:rPr lang="en-US" altLang="en-US" dirty="0" smtClean="0"/>
              <a:t>All cards simultaneously turned over</a:t>
            </a:r>
          </a:p>
          <a:p>
            <a:r>
              <a:rPr lang="en-US" altLang="en-US" dirty="0" smtClean="0"/>
              <a:t>Re-estimate </a:t>
            </a:r>
          </a:p>
          <a:p>
            <a:r>
              <a:rPr lang="en-US" altLang="en-US" dirty="0" smtClean="0"/>
              <a:t>Repeat until converge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20" y="1943100"/>
            <a:ext cx="1431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76200" y="6611779"/>
            <a:ext cx="1371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387886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25582" y="66675"/>
            <a:ext cx="8229600" cy="1143000"/>
          </a:xfrm>
        </p:spPr>
        <p:txBody>
          <a:bodyPr/>
          <a:lstStyle/>
          <a:p>
            <a:r>
              <a:rPr lang="en-US" altLang="en-US" smtClean="0"/>
              <a:t>Coming up with the plan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8D3AA4-79EA-46AC-A8EF-3696B5CF1869}" type="slidenum">
              <a:rPr lang="en-US" altLang="en-US" b="0"/>
              <a:pPr/>
              <a:t>41</a:t>
            </a:fld>
            <a:endParaRPr lang="en-US" altLang="en-US" b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28600" y="1447800"/>
            <a:ext cx="1981200" cy="40386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685800" y="16002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Desired </a:t>
            </a:r>
          </a:p>
          <a:p>
            <a:r>
              <a:rPr lang="en-US" altLang="en-US"/>
              <a:t>Features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3400" y="2286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2514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667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4800" y="3352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505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3657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49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4648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4800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53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9144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5376" name="Straight Connector 27"/>
          <p:cNvCxnSpPr>
            <a:cxnSpLocks noChangeShapeType="1"/>
          </p:cNvCxnSpPr>
          <p:nvPr/>
        </p:nvCxnSpPr>
        <p:spPr bwMode="auto">
          <a:xfrm>
            <a:off x="2209800" y="4267200"/>
            <a:ext cx="990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60198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78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 dirty="0"/>
              <a:t>©L. Williams</a:t>
            </a:r>
          </a:p>
        </p:txBody>
      </p:sp>
      <p:pic>
        <p:nvPicPr>
          <p:cNvPr id="1537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10572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62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Velocity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3338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Velocity is a measure of a team’s rate of progress.</a:t>
            </a:r>
          </a:p>
          <a:p>
            <a:r>
              <a:rPr lang="en-US" altLang="en-US" dirty="0" smtClean="0"/>
              <a:t>Velocity is calculated by summing the number of story points assigned to each user story that the team </a:t>
            </a:r>
            <a:r>
              <a:rPr lang="en-US" altLang="en-US" u="sng" dirty="0" smtClean="0"/>
              <a:t>completed</a:t>
            </a:r>
            <a:r>
              <a:rPr lang="en-US" altLang="en-US" dirty="0" smtClean="0"/>
              <a:t> during the operation.  </a:t>
            </a:r>
          </a:p>
          <a:p>
            <a:r>
              <a:rPr lang="en-US" altLang="en-US" dirty="0" smtClean="0"/>
              <a:t>We assume that the team will produce in future iterations at the rate of their past average velocity.</a:t>
            </a:r>
          </a:p>
          <a:p>
            <a:pPr lvl="1"/>
            <a:r>
              <a:rPr lang="en-US" altLang="en-US" dirty="0" smtClean="0"/>
              <a:t>“</a:t>
            </a:r>
            <a:r>
              <a:rPr lang="en-US" altLang="en-US" sz="2400" dirty="0" smtClean="0"/>
              <a:t>Yesterday’s weather” </a:t>
            </a:r>
          </a:p>
          <a:p>
            <a:pPr lvl="1"/>
            <a:endParaRPr lang="en-US" altLang="en-US" sz="2400" dirty="0" smtClean="0"/>
          </a:p>
          <a:p>
            <a:pPr lvl="1">
              <a:buFontTx/>
              <a:buNone/>
            </a:pPr>
            <a:r>
              <a:rPr lang="en-US" altLang="en-US" sz="2400" dirty="0" smtClean="0"/>
              <a:t>http://agilesoftwaredevelopment.com/blog/pbielicki/predicting-team-velocity-yesterday-weather-method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74331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07373"/>
            <a:ext cx="8229600" cy="1143000"/>
          </a:xfrm>
        </p:spPr>
        <p:txBody>
          <a:bodyPr/>
          <a:lstStyle/>
          <a:p>
            <a:r>
              <a:rPr lang="en-US" altLang="en-US" smtClean="0"/>
              <a:t>Coming up with the plan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D3CADF-27B7-44FD-B165-F3203C3F8825}" type="slidenum">
              <a:rPr lang="en-US" altLang="en-US" b="0"/>
              <a:pPr/>
              <a:t>43</a:t>
            </a:fld>
            <a:endParaRPr lang="en-US" altLang="en-US" b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28600" y="1447800"/>
            <a:ext cx="1981200" cy="40386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685800" y="16002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Desired </a:t>
            </a:r>
          </a:p>
          <a:p>
            <a:r>
              <a:rPr lang="en-US" altLang="en-US"/>
              <a:t>Features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3400" y="2286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2514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667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4800" y="3352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505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3657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49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4648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4800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74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9144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7424" name="Straight Connector 27"/>
          <p:cNvCxnSpPr>
            <a:cxnSpLocks noChangeShapeType="1"/>
          </p:cNvCxnSpPr>
          <p:nvPr/>
        </p:nvCxnSpPr>
        <p:spPr bwMode="auto">
          <a:xfrm>
            <a:off x="2209800" y="4267200"/>
            <a:ext cx="990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60198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26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 dirty="0"/>
              <a:t>©L. Williams</a:t>
            </a:r>
          </a:p>
        </p:txBody>
      </p:sp>
      <p:pic>
        <p:nvPicPr>
          <p:cNvPr id="174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43400"/>
            <a:ext cx="10572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1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36418" y="152400"/>
            <a:ext cx="8229600" cy="1143000"/>
          </a:xfrm>
        </p:spPr>
        <p:txBody>
          <a:bodyPr/>
          <a:lstStyle/>
          <a:p>
            <a:r>
              <a:rPr lang="en-US" altLang="en-US" smtClean="0"/>
              <a:t>Prioritization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410075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Driven by customer, in conjunction with developer</a:t>
            </a:r>
          </a:p>
          <a:p>
            <a:r>
              <a:rPr lang="en-US" altLang="en-US" sz="2800" dirty="0" smtClean="0"/>
              <a:t>Choose features to fill up velocity of iteration, based on:</a:t>
            </a:r>
          </a:p>
          <a:p>
            <a:pPr lvl="1"/>
            <a:r>
              <a:rPr lang="en-US" altLang="en-US" sz="2400" dirty="0" smtClean="0"/>
              <a:t>Desirability of the feature to a broad base of </a:t>
            </a:r>
            <a:r>
              <a:rPr lang="en-US" altLang="en-US" sz="2400" dirty="0" smtClean="0"/>
              <a:t>customers or </a:t>
            </a:r>
            <a:r>
              <a:rPr lang="en-US" altLang="en-US" sz="2400" dirty="0" smtClean="0"/>
              <a:t>users</a:t>
            </a:r>
          </a:p>
          <a:p>
            <a:pPr lvl="1"/>
            <a:r>
              <a:rPr lang="en-US" altLang="en-US" sz="2400" dirty="0" smtClean="0"/>
              <a:t>Desirability of a feature to a small number of important customers or users</a:t>
            </a:r>
          </a:p>
          <a:p>
            <a:pPr lvl="1"/>
            <a:r>
              <a:rPr lang="en-US" altLang="en-US" sz="2400" dirty="0" smtClean="0"/>
              <a:t>The cohesiveness of the story in relation to other stories.   Example:</a:t>
            </a:r>
          </a:p>
          <a:p>
            <a:pPr lvl="2"/>
            <a:r>
              <a:rPr lang="en-US" altLang="en-US" sz="1800" dirty="0" smtClean="0"/>
              <a:t>“Zoom in” a high priority feature</a:t>
            </a:r>
          </a:p>
          <a:p>
            <a:pPr lvl="2"/>
            <a:r>
              <a:rPr lang="en-US" altLang="en-US" sz="1800" dirty="0" smtClean="0"/>
              <a:t>“Zoom out” not a high priority feature</a:t>
            </a:r>
          </a:p>
          <a:p>
            <a:pPr lvl="3"/>
            <a:r>
              <a:rPr lang="en-US" altLang="en-US" dirty="0" smtClean="0"/>
              <a:t>But it becomes one relative to “Zoom in”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5AB55F-F337-450B-A25F-D4D46FEB4E96}" type="slidenum">
              <a:rPr lang="en-US" altLang="en-US" b="0"/>
              <a:pPr/>
              <a:t>44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84852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Coming up with the plan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228600" y="1447800"/>
            <a:ext cx="1981200" cy="4038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685800" y="16002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Desired </a:t>
            </a:r>
          </a:p>
          <a:p>
            <a:r>
              <a:rPr lang="en-US" altLang="en-US"/>
              <a:t>Features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3400" y="2286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38200" y="2514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6670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04800" y="3352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505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3657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4958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46482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48006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94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9144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9471" name="Straight Connector 27"/>
          <p:cNvCxnSpPr>
            <a:cxnSpLocks noChangeShapeType="1"/>
          </p:cNvCxnSpPr>
          <p:nvPr/>
        </p:nvCxnSpPr>
        <p:spPr bwMode="auto">
          <a:xfrm>
            <a:off x="2209800" y="4267200"/>
            <a:ext cx="990600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60198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9473" name="TextBox 19"/>
          <p:cNvSpPr txBox="1">
            <a:spLocks noChangeArrowheads="1"/>
          </p:cNvSpPr>
          <p:nvPr/>
        </p:nvSpPr>
        <p:spPr bwMode="auto">
          <a:xfrm>
            <a:off x="3657600" y="3505200"/>
            <a:ext cx="14478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30 story points</a:t>
            </a:r>
          </a:p>
        </p:txBody>
      </p:sp>
      <p:sp>
        <p:nvSpPr>
          <p:cNvPr id="19474" name="TextBox 20"/>
          <p:cNvSpPr txBox="1">
            <a:spLocks noChangeArrowheads="1"/>
          </p:cNvSpPr>
          <p:nvPr/>
        </p:nvSpPr>
        <p:spPr bwMode="auto">
          <a:xfrm>
            <a:off x="6172200" y="3505200"/>
            <a:ext cx="1143000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 iterations</a:t>
            </a:r>
          </a:p>
        </p:txBody>
      </p:sp>
      <p:sp>
        <p:nvSpPr>
          <p:cNvPr id="19475" name="TextBox 21"/>
          <p:cNvSpPr txBox="1">
            <a:spLocks noChangeArrowheads="1"/>
          </p:cNvSpPr>
          <p:nvPr/>
        </p:nvSpPr>
        <p:spPr bwMode="auto">
          <a:xfrm>
            <a:off x="5486400" y="2209800"/>
            <a:ext cx="22098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 story points/two- week iteration</a:t>
            </a:r>
          </a:p>
        </p:txBody>
      </p:sp>
      <p:sp>
        <p:nvSpPr>
          <p:cNvPr id="19476" name="TextBox 23"/>
          <p:cNvSpPr txBox="1">
            <a:spLocks noChangeArrowheads="1"/>
          </p:cNvSpPr>
          <p:nvPr/>
        </p:nvSpPr>
        <p:spPr bwMode="auto">
          <a:xfrm>
            <a:off x="8229600" y="2590800"/>
            <a:ext cx="9144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October 30</a:t>
            </a:r>
          </a:p>
        </p:txBody>
      </p:sp>
      <p:sp>
        <p:nvSpPr>
          <p:cNvPr id="19477" name="TextBox 3"/>
          <p:cNvSpPr txBox="1">
            <a:spLocks noChangeArrowheads="1"/>
          </p:cNvSpPr>
          <p:nvPr/>
        </p:nvSpPr>
        <p:spPr bwMode="auto">
          <a:xfrm>
            <a:off x="228600" y="655002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b="0" dirty="0"/>
              <a:t>©L. Williams</a:t>
            </a:r>
          </a:p>
        </p:txBody>
      </p:sp>
    </p:spTree>
    <p:extLst>
      <p:ext uri="{BB962C8B-B14F-4D97-AF65-F5344CB8AC3E}">
        <p14:creationId xmlns:p14="http://schemas.microsoft.com/office/powerpoint/2010/main" val="12918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writes </a:t>
            </a:r>
            <a:r>
              <a:rPr lang="en-US" dirty="0" smtClean="0">
                <a:solidFill>
                  <a:schemeClr val="tx2"/>
                </a:solidFill>
              </a:rPr>
              <a:t>user stories</a:t>
            </a:r>
          </a:p>
          <a:p>
            <a:r>
              <a:rPr lang="en-US" dirty="0" smtClean="0"/>
              <a:t>Programmers estimate time to do each story</a:t>
            </a:r>
          </a:p>
          <a:p>
            <a:r>
              <a:rPr lang="en-US" dirty="0" smtClean="0"/>
              <a:t>If story is too big, customer splits it </a:t>
            </a:r>
          </a:p>
          <a:p>
            <a:r>
              <a:rPr lang="en-US" dirty="0" smtClean="0"/>
              <a:t>Customer chooses stories to match </a:t>
            </a:r>
            <a:r>
              <a:rPr lang="en-US" dirty="0" smtClean="0">
                <a:solidFill>
                  <a:schemeClr val="tx2"/>
                </a:solidFill>
              </a:rPr>
              <a:t>project velocity</a:t>
            </a:r>
          </a:p>
          <a:p>
            <a:r>
              <a:rPr lang="en-US" dirty="0" smtClean="0"/>
              <a:t>Project velocity is amount of work done in the previous iteration(s)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only worry about one iteration at a time</a:t>
            </a:r>
          </a:p>
          <a:p>
            <a:r>
              <a:rPr lang="en-US" dirty="0" smtClean="0"/>
              <a:t>Customer can plan as many iterations as desired, but can change future iterations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one feature (user story) at a time</a:t>
            </a:r>
          </a:p>
          <a:p>
            <a:r>
              <a:rPr lang="en-US" dirty="0" smtClean="0"/>
              <a:t>Don’t worry about future stories</a:t>
            </a:r>
          </a:p>
          <a:p>
            <a:r>
              <a:rPr lang="en-US" dirty="0" smtClean="0"/>
              <a:t>Make program as simple as possible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simplest thing that could possibly work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educated customer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93" y="2816052"/>
            <a:ext cx="7899607" cy="24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Waterfall </a:t>
            </a:r>
            <a:r>
              <a:rPr lang="en-US" altLang="en-US" dirty="0" smtClean="0"/>
              <a:t>process activities</a:t>
            </a:r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Requirements – what software should do</a:t>
            </a:r>
            <a:endParaRPr lang="en-US" altLang="en-US" dirty="0"/>
          </a:p>
          <a:p>
            <a:r>
              <a:rPr lang="en-US" altLang="en-US" dirty="0" smtClean="0"/>
              <a:t>Design – structure code into modules</a:t>
            </a:r>
            <a:endParaRPr lang="en-US" altLang="en-US" dirty="0"/>
          </a:p>
          <a:p>
            <a:r>
              <a:rPr lang="en-US" altLang="en-US" dirty="0" smtClean="0"/>
              <a:t>Implementation – hack code</a:t>
            </a:r>
            <a:endParaRPr lang="en-US" altLang="en-US" dirty="0"/>
          </a:p>
          <a:p>
            <a:r>
              <a:rPr lang="en-US" altLang="en-US" dirty="0" smtClean="0"/>
              <a:t>Integration – put modules together</a:t>
            </a:r>
            <a:endParaRPr lang="en-US" altLang="en-US" dirty="0"/>
          </a:p>
          <a:p>
            <a:r>
              <a:rPr lang="en-US" altLang="en-US" dirty="0" smtClean="0"/>
              <a:t>Testing – check if code works</a:t>
            </a:r>
            <a:endParaRPr lang="en-US" altLang="en-US" dirty="0"/>
          </a:p>
          <a:p>
            <a:r>
              <a:rPr lang="en-US" altLang="en-US" dirty="0" smtClean="0"/>
              <a:t>Maintenance – keep making changes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9560-CC6C-4DB3-8B1B-ADEEC6B4203B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4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works best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Educated </a:t>
            </a:r>
            <a:r>
              <a:rPr lang="en-US" dirty="0" smtClean="0">
                <a:solidFill>
                  <a:schemeClr val="tx2"/>
                </a:solidFill>
              </a:rPr>
              <a:t>customer on site</a:t>
            </a:r>
          </a:p>
          <a:p>
            <a:r>
              <a:rPr lang="en-US" dirty="0" smtClean="0"/>
              <a:t>Small team</a:t>
            </a:r>
          </a:p>
          <a:p>
            <a:r>
              <a:rPr lang="en-US" dirty="0" smtClean="0"/>
              <a:t>People who like to talk</a:t>
            </a:r>
          </a:p>
          <a:p>
            <a:r>
              <a:rPr lang="en-US" dirty="0" smtClean="0"/>
              <a:t>All in one room (including customer)</a:t>
            </a:r>
          </a:p>
          <a:p>
            <a:r>
              <a:rPr lang="en-US" dirty="0" smtClean="0"/>
              <a:t>Changing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327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and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code is as simple as it can be, adding a new feature tends to make it less simple</a:t>
            </a:r>
          </a:p>
          <a:p>
            <a:r>
              <a:rPr lang="en-US" dirty="0" smtClean="0"/>
              <a:t>To recover simplicity, you must </a:t>
            </a:r>
            <a:r>
              <a:rPr lang="en-US" dirty="0" err="1" smtClean="0">
                <a:solidFill>
                  <a:schemeClr val="tx2"/>
                </a:solidFill>
              </a:rPr>
              <a:t>refactor</a:t>
            </a:r>
            <a:r>
              <a:rPr lang="en-US" dirty="0" smtClean="0"/>
              <a:t> the code</a:t>
            </a:r>
          </a:p>
          <a:p>
            <a:r>
              <a:rPr lang="en-US" dirty="0" smtClean="0"/>
              <a:t>To refactor safely, you should have a rigorous set of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software has automated (unit) tests</a:t>
            </a:r>
          </a:p>
          <a:p>
            <a:r>
              <a:rPr lang="en-US" dirty="0" smtClean="0"/>
              <a:t>All tests pass, all the time</a:t>
            </a:r>
          </a:p>
          <a:p>
            <a:pPr lvl="1"/>
            <a:r>
              <a:rPr lang="en-US" dirty="0" smtClean="0"/>
              <a:t>Never check in broken code</a:t>
            </a:r>
          </a:p>
          <a:p>
            <a:r>
              <a:rPr lang="en-US" dirty="0" smtClean="0"/>
              <a:t>How to work on a task</a:t>
            </a:r>
          </a:p>
          <a:p>
            <a:pPr lvl="1"/>
            <a:r>
              <a:rPr lang="en-US" dirty="0" smtClean="0"/>
              <a:t>Get latest version of the code.  All tests pass.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chemeClr val="tx2"/>
                </a:solidFill>
              </a:rPr>
              <a:t>test first</a:t>
            </a:r>
            <a:r>
              <a:rPr lang="en-US" dirty="0" smtClean="0"/>
              <a:t>.  It fails.</a:t>
            </a:r>
          </a:p>
          <a:p>
            <a:pPr lvl="1"/>
            <a:r>
              <a:rPr lang="en-US" dirty="0" smtClean="0"/>
              <a:t>Write code to make test pass.  Now all tests pass.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Refactor</a:t>
            </a:r>
            <a:r>
              <a:rPr lang="en-US" dirty="0" smtClean="0"/>
              <a:t> (clean up)</a:t>
            </a:r>
          </a:p>
          <a:p>
            <a:pPr lvl="1"/>
            <a:r>
              <a:rPr lang="en-US" dirty="0" smtClean="0"/>
              <a:t>Check in your code</a:t>
            </a:r>
          </a:p>
        </p:txBody>
      </p:sp>
    </p:spTree>
    <p:extLst>
      <p:ext uri="{BB962C8B-B14F-4D97-AF65-F5344CB8AC3E}">
        <p14:creationId xmlns:p14="http://schemas.microsoft.com/office/powerpoint/2010/main" val="7092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A639-7FEE-4011-9DC1-47CC5484A7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One </a:t>
            </a:r>
            <a:r>
              <a:rPr lang="en-US" altLang="en-US" dirty="0"/>
              <a:t>key practice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Write </a:t>
            </a:r>
            <a:r>
              <a:rPr lang="en-US" altLang="en-US" dirty="0" smtClean="0">
                <a:solidFill>
                  <a:schemeClr val="tx2"/>
                </a:solidFill>
              </a:rPr>
              <a:t>tests first</a:t>
            </a:r>
            <a:r>
              <a:rPr lang="en-US" altLang="en-US" dirty="0" smtClean="0"/>
              <a:t>, </a:t>
            </a:r>
            <a:r>
              <a:rPr lang="en-US" altLang="en-US" dirty="0"/>
              <a:t>then write </a:t>
            </a:r>
            <a:r>
              <a:rPr lang="en-US" altLang="en-US" dirty="0" smtClean="0"/>
              <a:t>code</a:t>
            </a:r>
            <a:endParaRPr lang="en-US" altLang="en-US" dirty="0"/>
          </a:p>
          <a:p>
            <a:r>
              <a:rPr lang="en-US" altLang="en-US" dirty="0"/>
              <a:t>Various names</a:t>
            </a:r>
          </a:p>
          <a:p>
            <a:pPr lvl="1"/>
            <a:r>
              <a:rPr lang="en-US" altLang="en-US" dirty="0"/>
              <a:t>Test-first programming</a:t>
            </a:r>
          </a:p>
          <a:p>
            <a:pPr lvl="1"/>
            <a:r>
              <a:rPr lang="en-US" altLang="en-US" dirty="0"/>
              <a:t>Test-driven </a:t>
            </a:r>
            <a:r>
              <a:rPr lang="en-US" altLang="en-US" dirty="0" smtClean="0"/>
              <a:t>development</a:t>
            </a:r>
          </a:p>
          <a:p>
            <a:r>
              <a:rPr lang="en-US" altLang="en-US" dirty="0" smtClean="0"/>
              <a:t>Is it testing or designing?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Degree to which you stick to it for MP</a:t>
            </a:r>
            <a:r>
              <a:rPr lang="en-US" alt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61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test?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Improve quality - find bugs</a:t>
            </a:r>
          </a:p>
          <a:p>
            <a:r>
              <a:rPr lang="en-US" altLang="en-US" dirty="0"/>
              <a:t>Measure quality</a:t>
            </a:r>
          </a:p>
          <a:p>
            <a:pPr lvl="1"/>
            <a:r>
              <a:rPr lang="en-US" altLang="en-US" dirty="0"/>
              <a:t>Prove there are no bugs</a:t>
            </a:r>
            <a:r>
              <a:rPr lang="en-US" altLang="en-US" dirty="0" smtClean="0"/>
              <a:t>? (Is it possible?)</a:t>
            </a:r>
            <a:endParaRPr lang="en-US" altLang="en-US" dirty="0"/>
          </a:p>
          <a:p>
            <a:pPr lvl="1"/>
            <a:r>
              <a:rPr lang="en-US" altLang="en-US" dirty="0"/>
              <a:t>Determine if software is ready to be released</a:t>
            </a:r>
          </a:p>
          <a:p>
            <a:pPr lvl="1"/>
            <a:r>
              <a:rPr lang="en-US" altLang="en-US" dirty="0"/>
              <a:t>Determine what to work on</a:t>
            </a:r>
          </a:p>
          <a:p>
            <a:pPr lvl="1"/>
            <a:r>
              <a:rPr lang="en-US" altLang="en-US" dirty="0"/>
              <a:t>See if you made a mistake</a:t>
            </a:r>
          </a:p>
          <a:p>
            <a:r>
              <a:rPr lang="en-US" altLang="en-US" dirty="0"/>
              <a:t>Learn the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7D05-EA4D-4BED-9CD0-DA8C78CDBD54}" type="slidenum">
              <a:rPr lang="en-US" altLang="en-US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E30-DB46-4C08-B0B2-3EEFCA9FE49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test?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Run program with known inputs,</a:t>
            </a:r>
            <a:br>
              <a:rPr lang="en-US" altLang="en-US" dirty="0"/>
            </a:br>
            <a:r>
              <a:rPr lang="en-US" altLang="en-US" dirty="0"/>
              <a:t>check results</a:t>
            </a:r>
          </a:p>
          <a:p>
            <a:pPr lvl="1"/>
            <a:r>
              <a:rPr lang="en-US" altLang="en-US" dirty="0" smtClean="0"/>
              <a:t>Tests pass </a:t>
            </a:r>
            <a:r>
              <a:rPr lang="en-US" altLang="en-US" dirty="0"/>
              <a:t>or </a:t>
            </a:r>
            <a:r>
              <a:rPr lang="en-US" altLang="en-US" dirty="0" smtClean="0"/>
              <a:t>fail</a:t>
            </a:r>
            <a:endParaRPr lang="en-US" altLang="en-US" dirty="0"/>
          </a:p>
          <a:p>
            <a:r>
              <a:rPr lang="en-US" altLang="en-US" dirty="0"/>
              <a:t>Tests can document bugs</a:t>
            </a:r>
          </a:p>
          <a:p>
            <a:r>
              <a:rPr lang="en-US" altLang="en-US" dirty="0"/>
              <a:t>Tests can document code</a:t>
            </a:r>
          </a:p>
          <a:p>
            <a:r>
              <a:rPr lang="en-US" altLang="en-US" dirty="0"/>
              <a:t>Some terminology</a:t>
            </a:r>
          </a:p>
          <a:p>
            <a:pPr lvl="1"/>
            <a:r>
              <a:rPr lang="en-US" altLang="en-US" dirty="0"/>
              <a:t>Failure, </a:t>
            </a:r>
            <a:r>
              <a:rPr lang="en-US" altLang="en-US" dirty="0" smtClean="0"/>
              <a:t>error, fault</a:t>
            </a:r>
            <a:r>
              <a:rPr lang="en-US" altLang="en-US" dirty="0"/>
              <a:t>, oracle</a:t>
            </a:r>
          </a:p>
        </p:txBody>
      </p:sp>
    </p:spTree>
    <p:extLst>
      <p:ext uri="{BB962C8B-B14F-4D97-AF65-F5344CB8AC3E}">
        <p14:creationId xmlns:p14="http://schemas.microsoft.com/office/powerpoint/2010/main" val="5872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should test?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Developer?  Separate “quality assurance” group?</a:t>
            </a:r>
          </a:p>
          <a:p>
            <a:endParaRPr lang="en-US" altLang="en-US"/>
          </a:p>
          <a:p>
            <a:r>
              <a:rPr lang="en-US" altLang="en-US"/>
              <a:t>Programmer?  User? Someone with a degree in “testing”?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5A9-3019-4915-BDAD-09E67E3103ED}" type="slidenum">
              <a:rPr lang="en-US" altLang="en-US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4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EC1B-2F16-41A4-9338-54431DF3CC2E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write tests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During requirements analysis</a:t>
            </a:r>
          </a:p>
          <a:p>
            <a:r>
              <a:rPr lang="en-US" altLang="en-US"/>
              <a:t>During architectural design</a:t>
            </a:r>
          </a:p>
          <a:p>
            <a:r>
              <a:rPr lang="en-US" altLang="en-US"/>
              <a:t>During component design</a:t>
            </a:r>
          </a:p>
          <a:p>
            <a:r>
              <a:rPr lang="en-US" altLang="en-US"/>
              <a:t>During coding</a:t>
            </a:r>
          </a:p>
          <a:p>
            <a:r>
              <a:rPr lang="en-US" altLang="en-US"/>
              <a:t>After all coding</a:t>
            </a:r>
          </a:p>
        </p:txBody>
      </p:sp>
    </p:spTree>
    <p:extLst>
      <p:ext uri="{BB962C8B-B14F-4D97-AF65-F5344CB8AC3E}">
        <p14:creationId xmlns:p14="http://schemas.microsoft.com/office/powerpoint/2010/main" val="31045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practice:</a:t>
            </a:r>
          </a:p>
          <a:p>
            <a:pPr lvl="1"/>
            <a:r>
              <a:rPr lang="en-US" altLang="en-US"/>
              <a:t>Worry about testing after you build the system</a:t>
            </a:r>
          </a:p>
          <a:p>
            <a:r>
              <a:rPr lang="en-US" altLang="en-US"/>
              <a:t>Testers tradition:</a:t>
            </a:r>
          </a:p>
          <a:p>
            <a:pPr lvl="1"/>
            <a:r>
              <a:rPr lang="en-US" altLang="en-US"/>
              <a:t>Plan tests early, before code is written</a:t>
            </a:r>
          </a:p>
          <a:p>
            <a:r>
              <a:rPr lang="en-US" altLang="en-US"/>
              <a:t>XP:</a:t>
            </a:r>
          </a:p>
          <a:p>
            <a:pPr lvl="1"/>
            <a:r>
              <a:rPr lang="en-US" altLang="en-US"/>
              <a:t>Write tests early, before code is written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742C-7668-4E06-BA41-F3697406F596}" type="slidenum">
              <a:rPr lang="en-US" altLang="en-US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5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Testing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tests before code</a:t>
            </a:r>
          </a:p>
          <a:p>
            <a:r>
              <a:rPr lang="en-US" altLang="en-US" dirty="0"/>
              <a:t>A design technique, not a testing technique</a:t>
            </a:r>
          </a:p>
          <a:p>
            <a:r>
              <a:rPr lang="en-US" altLang="en-US" dirty="0"/>
              <a:t>Doesn’t find bugs, but eliminates them</a:t>
            </a:r>
          </a:p>
          <a:p>
            <a:r>
              <a:rPr lang="en-US" altLang="en-US" dirty="0"/>
              <a:t>Doesn’t measure quality, but improves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72B-E974-4FC7-A388-A4B83B3F7C32}" type="slidenum">
              <a:rPr lang="en-US" altLang="en-US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4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008981" y="2526928"/>
            <a:ext cx="1673224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Design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 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3ACD-1B05-4E4C-86F9-2B248A31C1C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Theoretical waterfall model</a:t>
            </a:r>
            <a:endParaRPr lang="en-US" altLang="en-US" dirty="0"/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36576" y="1637009"/>
            <a:ext cx="1673224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Requirements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dirty="0">
              <a:latin typeface="Arial" charset="0"/>
            </a:endParaRPr>
          </a:p>
        </p:txBody>
      </p:sp>
      <p:cxnSp>
        <p:nvCxnSpPr>
          <p:cNvPr id="187409" name="AutoShape 17"/>
          <p:cNvCxnSpPr>
            <a:cxnSpLocks noChangeShapeType="1"/>
            <a:stCxn id="187396" idx="3"/>
            <a:endCxn id="55" idx="0"/>
          </p:cNvCxnSpPr>
          <p:nvPr/>
        </p:nvCxnSpPr>
        <p:spPr bwMode="auto">
          <a:xfrm>
            <a:off x="2209800" y="2029424"/>
            <a:ext cx="635793" cy="49750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3" name="AutoShape 21"/>
          <p:cNvCxnSpPr>
            <a:cxnSpLocks noChangeShapeType="1"/>
            <a:stCxn id="66" idx="3"/>
            <a:endCxn id="67" idx="0"/>
          </p:cNvCxnSpPr>
          <p:nvPr/>
        </p:nvCxnSpPr>
        <p:spPr bwMode="auto">
          <a:xfrm>
            <a:off x="6869710" y="4907289"/>
            <a:ext cx="693140" cy="68676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4" name="AutoShape 22"/>
          <p:cNvCxnSpPr>
            <a:cxnSpLocks noChangeShapeType="1"/>
            <a:stCxn id="65" idx="3"/>
            <a:endCxn id="66" idx="0"/>
          </p:cNvCxnSpPr>
          <p:nvPr/>
        </p:nvCxnSpPr>
        <p:spPr bwMode="auto">
          <a:xfrm>
            <a:off x="5178607" y="3973210"/>
            <a:ext cx="654863" cy="54166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5" name="AutoShape 23"/>
          <p:cNvCxnSpPr>
            <a:cxnSpLocks noChangeShapeType="1"/>
            <a:stCxn id="55" idx="3"/>
            <a:endCxn id="65" idx="0"/>
          </p:cNvCxnSpPr>
          <p:nvPr/>
        </p:nvCxnSpPr>
        <p:spPr bwMode="auto">
          <a:xfrm>
            <a:off x="3682205" y="2919343"/>
            <a:ext cx="460162" cy="66145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3106127" y="3580795"/>
            <a:ext cx="2072480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Implementation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dirty="0">
              <a:latin typeface="Arial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797230" y="4514874"/>
            <a:ext cx="2072480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Integration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OR Testing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418959" y="5594049"/>
            <a:ext cx="2287782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Maintenance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kind of tests?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Programmer tests / non-programmer tests</a:t>
            </a:r>
          </a:p>
          <a:p>
            <a:r>
              <a:rPr lang="en-US" altLang="en-US"/>
              <a:t>Developer / Tester</a:t>
            </a:r>
          </a:p>
          <a:p>
            <a:r>
              <a:rPr lang="en-US" altLang="en-US"/>
              <a:t>Unit tests / Integration tests / Functional tests / System tests</a:t>
            </a:r>
          </a:p>
          <a:p>
            <a:r>
              <a:rPr lang="en-US" altLang="en-US"/>
              <a:t>Automated tests / Manual tests</a:t>
            </a:r>
          </a:p>
          <a:p>
            <a:r>
              <a:rPr lang="en-US" altLang="en-US"/>
              <a:t>Regression tests</a:t>
            </a:r>
          </a:p>
          <a:p>
            <a:r>
              <a:rPr lang="en-US" altLang="en-US"/>
              <a:t>Exploratory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854-0A9A-494E-BAD1-BF7AD5E1964F}" type="slidenum">
              <a:rPr lang="en-US" altLang="en-US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6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New bugs or old bugs?</a:t>
            </a:r>
            <a:endParaRPr lang="en-US" alt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Regression tests – test to make sure that everything that worked in the past still works</a:t>
            </a:r>
          </a:p>
          <a:p>
            <a:endParaRPr lang="en-US" altLang="en-US"/>
          </a:p>
          <a:p>
            <a:r>
              <a:rPr lang="en-US" altLang="en-US"/>
              <a:t>Exploratory testing – look for new bugs</a:t>
            </a:r>
          </a:p>
          <a:p>
            <a:pPr lvl="1"/>
            <a:r>
              <a:rPr lang="en-US" altLang="en-US"/>
              <a:t>Name also used to contrast scripted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8399-53D2-4F3A-A567-29574BAAE5AE}" type="slidenum">
              <a:rPr lang="en-US" altLang="en-US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8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8B0C-AB92-4DAD-9CCB-C52B3E3287D7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Regression </a:t>
            </a:r>
            <a:r>
              <a:rPr lang="en-US" altLang="en-US" dirty="0" smtClean="0"/>
              <a:t>tests: good</a:t>
            </a:r>
            <a:endParaRPr lang="en-US" alt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Should be automated</a:t>
            </a:r>
          </a:p>
          <a:p>
            <a:r>
              <a:rPr lang="en-US" altLang="en-US"/>
              <a:t>Set of tests that are rerun every time the software is changed</a:t>
            </a:r>
          </a:p>
          <a:p>
            <a:r>
              <a:rPr lang="en-US" altLang="en-US"/>
              <a:t>Makes sure that things that are fixed stay fixed</a:t>
            </a:r>
          </a:p>
          <a:p>
            <a:r>
              <a:rPr lang="en-US" altLang="en-US"/>
              <a:t>Each new bug results in an addition to the regression tests</a:t>
            </a:r>
          </a:p>
        </p:txBody>
      </p:sp>
    </p:spTree>
    <p:extLst>
      <p:ext uri="{BB962C8B-B14F-4D97-AF65-F5344CB8AC3E}">
        <p14:creationId xmlns:p14="http://schemas.microsoft.com/office/powerpoint/2010/main" val="23678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Regression </a:t>
            </a:r>
            <a:r>
              <a:rPr lang="en-US" altLang="en-US" dirty="0" smtClean="0"/>
              <a:t>tests: can be bad</a:t>
            </a:r>
            <a:endParaRPr lang="en-US" alt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take a long time to run</a:t>
            </a:r>
          </a:p>
          <a:p>
            <a:pPr lvl="1"/>
            <a:r>
              <a:rPr lang="en-US" altLang="en-US"/>
              <a:t>Select a subset</a:t>
            </a:r>
          </a:p>
          <a:p>
            <a:pPr lvl="1"/>
            <a:r>
              <a:rPr lang="en-US" altLang="en-US"/>
              <a:t>Remove obsolete tests</a:t>
            </a:r>
          </a:p>
          <a:p>
            <a:r>
              <a:rPr lang="en-US" altLang="en-US"/>
              <a:t>Can be expensive to maintain</a:t>
            </a:r>
          </a:p>
          <a:p>
            <a:pPr lvl="1"/>
            <a:r>
              <a:rPr lang="en-US" altLang="en-US"/>
              <a:t>Changes to program can invalidate tests</a:t>
            </a:r>
          </a:p>
          <a:p>
            <a:pPr lvl="1"/>
            <a:r>
              <a:rPr lang="en-US" altLang="en-US"/>
              <a:t>Fix or delete?</a:t>
            </a:r>
          </a:p>
          <a:p>
            <a:r>
              <a:rPr lang="en-US" altLang="en-US"/>
              <a:t>If it will never fail, why test 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5DE3-93DD-4D38-919C-D5B1596219C7}" type="slidenum">
              <a:rPr lang="en-US" altLang="en-US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6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kind of tests?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Manual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Good for exploratory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Good for testing GUI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Manual regression testing is BORING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Automatic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Test is a program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Test is created by a tool that records user actions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75F2-CB82-48A5-B9AB-59E6024BB627}" type="slidenum">
              <a:rPr lang="en-US" altLang="en-US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automation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Tests are code or scripts (which is code)</a:t>
            </a:r>
          </a:p>
          <a:p>
            <a:r>
              <a:rPr lang="en-US" altLang="en-US" dirty="0" smtClean="0"/>
              <a:t>Real projects can often have more </a:t>
            </a:r>
            <a:r>
              <a:rPr lang="en-US" altLang="en-US" dirty="0"/>
              <a:t>test code than production code</a:t>
            </a:r>
          </a:p>
          <a:p>
            <a:r>
              <a:rPr lang="en-US" altLang="en-US" dirty="0"/>
              <a:t>Test code is boring</a:t>
            </a:r>
          </a:p>
          <a:p>
            <a:pPr lvl="1"/>
            <a:r>
              <a:rPr lang="en-US" altLang="en-US" dirty="0"/>
              <a:t>Build some complex data values</a:t>
            </a:r>
          </a:p>
          <a:p>
            <a:pPr lvl="1"/>
            <a:r>
              <a:rPr lang="en-US" altLang="en-US" dirty="0"/>
              <a:t>Run a function</a:t>
            </a:r>
          </a:p>
          <a:p>
            <a:pPr lvl="1"/>
            <a:r>
              <a:rPr lang="en-US" altLang="en-US" dirty="0"/>
              <a:t>Check the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3F9-8354-4A58-804E-23E110D78707}" type="slidenum">
              <a:rPr lang="en-US" altLang="en-US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3BC-6933-4BDD-AF26-3DA526B04480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xUnit</a:t>
            </a:r>
            <a:r>
              <a:rPr lang="en-US" altLang="en-US" dirty="0" smtClean="0"/>
              <a:t> testing tools</a:t>
            </a:r>
            <a:endParaRPr lang="en-US" alt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Programmer’s testing </a:t>
            </a:r>
            <a:r>
              <a:rPr lang="en-US" altLang="en-US" dirty="0" smtClean="0"/>
              <a:t>tools</a:t>
            </a:r>
            <a:endParaRPr lang="en-US" altLang="en-US" dirty="0"/>
          </a:p>
          <a:p>
            <a:r>
              <a:rPr lang="en-US" altLang="en-US" dirty="0"/>
              <a:t>Automated testing!</a:t>
            </a:r>
          </a:p>
          <a:p>
            <a:r>
              <a:rPr lang="en-US" altLang="en-US" dirty="0"/>
              <a:t>Unit testing, but also integration testing and functional testing</a:t>
            </a:r>
          </a:p>
          <a:p>
            <a:r>
              <a:rPr lang="en-US" altLang="en-US" dirty="0"/>
              <a:t>Regression testing</a:t>
            </a:r>
          </a:p>
          <a:p>
            <a:endParaRPr lang="en-US" altLang="en-US" dirty="0"/>
          </a:p>
          <a:p>
            <a:r>
              <a:rPr lang="en-US" altLang="en-US" dirty="0" smtClean="0"/>
              <a:t>Test-first design</a:t>
            </a:r>
          </a:p>
          <a:p>
            <a:pPr marL="342900" lvl="1" indent="-342900">
              <a:buSzPct val="150000"/>
              <a:buFont typeface="Arial" pitchFamily="34" charset="0"/>
              <a:buChar char="□"/>
            </a:pPr>
            <a:r>
              <a:rPr lang="en-US" altLang="en-US" sz="3200" dirty="0"/>
              <a:t>Each </a:t>
            </a:r>
            <a:r>
              <a:rPr lang="en-US" altLang="en-US" sz="3200" dirty="0" smtClean="0"/>
              <a:t>code unit </a:t>
            </a:r>
            <a:r>
              <a:rPr lang="en-US" altLang="en-US" sz="3200" dirty="0"/>
              <a:t>requires several </a:t>
            </a:r>
            <a:r>
              <a:rPr lang="en-US" altLang="en-US" sz="3200" dirty="0" smtClean="0"/>
              <a:t>tests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722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Unit testing framework for Java</a:t>
            </a:r>
          </a:p>
          <a:p>
            <a:r>
              <a:rPr lang="en-US" altLang="en-US" dirty="0"/>
              <a:t>Test </a:t>
            </a:r>
            <a:r>
              <a:rPr lang="en-US" altLang="en-US" dirty="0" smtClean="0"/>
              <a:t>is </a:t>
            </a:r>
            <a:r>
              <a:rPr lang="en-US" altLang="en-US" dirty="0"/>
              <a:t>a method </a:t>
            </a:r>
            <a:r>
              <a:rPr lang="en-US" altLang="en-US" dirty="0" smtClean="0"/>
              <a:t>annotated with </a:t>
            </a:r>
            <a:r>
              <a:rPr lang="en-US" altLang="en-US" dirty="0" smtClean="0">
                <a:solidFill>
                  <a:schemeClr val="tx2"/>
                </a:solidFill>
              </a:rPr>
              <a:t>@Test </a:t>
            </a:r>
            <a:r>
              <a:rPr lang="en-US" altLang="en-US" dirty="0" smtClean="0"/>
              <a:t>(use </a:t>
            </a:r>
            <a:r>
              <a:rPr lang="en-US" altLang="en-US" dirty="0" err="1" smtClean="0">
                <a:solidFill>
                  <a:schemeClr val="tx2"/>
                </a:solidFill>
              </a:rPr>
              <a:t>JUnit</a:t>
            </a:r>
            <a:r>
              <a:rPr lang="en-US" altLang="en-US" dirty="0" smtClean="0">
                <a:solidFill>
                  <a:schemeClr val="tx2"/>
                </a:solidFill>
              </a:rPr>
              <a:t> 4</a:t>
            </a:r>
            <a:r>
              <a:rPr lang="en-US" altLang="en-US" dirty="0" smtClean="0"/>
              <a:t>, not </a:t>
            </a:r>
            <a:r>
              <a:rPr lang="en-US" altLang="en-US" dirty="0" err="1" smtClean="0"/>
              <a:t>JUnit</a:t>
            </a:r>
            <a:r>
              <a:rPr lang="en-US" altLang="en-US" dirty="0" smtClean="0"/>
              <a:t> 3), check </a:t>
            </a:r>
            <a:r>
              <a:rPr lang="en-US" altLang="en-US" dirty="0" smtClean="0">
                <a:solidFill>
                  <a:schemeClr val="tx2"/>
                </a:solidFill>
              </a:rPr>
              <a:t>assert</a:t>
            </a:r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Can extract common pieces into setup and teardown methods (@Before, @After)</a:t>
            </a:r>
          </a:p>
          <a:p>
            <a:r>
              <a:rPr lang="en-US" altLang="en-US" dirty="0" smtClean="0"/>
              <a:t>More on Wiki</a:t>
            </a:r>
            <a:endParaRPr lang="en-US" altLang="en-US" dirty="0"/>
          </a:p>
          <a:p>
            <a:r>
              <a:rPr lang="en-US" altLang="en-US" dirty="0" smtClean="0"/>
              <a:t>Please ask </a:t>
            </a:r>
            <a:r>
              <a:rPr lang="en-US" altLang="en-US" dirty="0"/>
              <a:t>TAs </a:t>
            </a:r>
            <a:r>
              <a:rPr lang="en-US" altLang="en-US" dirty="0" smtClean="0"/>
              <a:t>or instructors for help if needed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EB4-7136-47CD-9A97-A42D66045B18}" type="slidenum">
              <a:rPr lang="en-US" altLang="en-US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008981" y="2526928"/>
            <a:ext cx="1673224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Design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 Checking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3ACD-1B05-4E4C-86F9-2B248A31C1C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Modified waterfall model</a:t>
            </a:r>
            <a:endParaRPr lang="en-US" altLang="en-US" dirty="0"/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36576" y="1637009"/>
            <a:ext cx="1673224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Requirements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Analysis</a:t>
            </a:r>
            <a:endParaRPr lang="en-US" altLang="en-US" dirty="0">
              <a:latin typeface="Arial" charset="0"/>
            </a:endParaRPr>
          </a:p>
        </p:txBody>
      </p:sp>
      <p:cxnSp>
        <p:nvCxnSpPr>
          <p:cNvPr id="187409" name="AutoShape 17"/>
          <p:cNvCxnSpPr>
            <a:cxnSpLocks noChangeShapeType="1"/>
            <a:stCxn id="187396" idx="3"/>
            <a:endCxn id="55" idx="0"/>
          </p:cNvCxnSpPr>
          <p:nvPr/>
        </p:nvCxnSpPr>
        <p:spPr bwMode="auto">
          <a:xfrm>
            <a:off x="2209800" y="2029424"/>
            <a:ext cx="635793" cy="49750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0" name="AutoShape 18"/>
          <p:cNvCxnSpPr>
            <a:cxnSpLocks noChangeShapeType="1"/>
            <a:stCxn id="55" idx="1"/>
            <a:endCxn id="187396" idx="2"/>
          </p:cNvCxnSpPr>
          <p:nvPr/>
        </p:nvCxnSpPr>
        <p:spPr bwMode="auto">
          <a:xfrm rot="10800000">
            <a:off x="1373189" y="2421839"/>
            <a:ext cx="635793" cy="49750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1" name="AutoShape 19"/>
          <p:cNvCxnSpPr>
            <a:cxnSpLocks noChangeShapeType="1"/>
            <a:stCxn id="66" idx="1"/>
            <a:endCxn id="65" idx="2"/>
          </p:cNvCxnSpPr>
          <p:nvPr/>
        </p:nvCxnSpPr>
        <p:spPr bwMode="auto">
          <a:xfrm rot="10800000">
            <a:off x="4142368" y="4365625"/>
            <a:ext cx="654863" cy="54166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2" name="AutoShape 20"/>
          <p:cNvCxnSpPr>
            <a:cxnSpLocks noChangeShapeType="1"/>
            <a:stCxn id="67" idx="1"/>
            <a:endCxn id="66" idx="2"/>
          </p:cNvCxnSpPr>
          <p:nvPr/>
        </p:nvCxnSpPr>
        <p:spPr bwMode="auto">
          <a:xfrm rot="10800000">
            <a:off x="5833471" y="5299704"/>
            <a:ext cx="585489" cy="68676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3" name="AutoShape 21"/>
          <p:cNvCxnSpPr>
            <a:cxnSpLocks noChangeShapeType="1"/>
            <a:stCxn id="66" idx="3"/>
            <a:endCxn id="67" idx="0"/>
          </p:cNvCxnSpPr>
          <p:nvPr/>
        </p:nvCxnSpPr>
        <p:spPr bwMode="auto">
          <a:xfrm>
            <a:off x="6869710" y="4907289"/>
            <a:ext cx="693140" cy="68676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4" name="AutoShape 22"/>
          <p:cNvCxnSpPr>
            <a:cxnSpLocks noChangeShapeType="1"/>
            <a:stCxn id="65" idx="3"/>
            <a:endCxn id="66" idx="0"/>
          </p:cNvCxnSpPr>
          <p:nvPr/>
        </p:nvCxnSpPr>
        <p:spPr bwMode="auto">
          <a:xfrm>
            <a:off x="5178607" y="3973210"/>
            <a:ext cx="654863" cy="54166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5" name="AutoShape 23"/>
          <p:cNvCxnSpPr>
            <a:cxnSpLocks noChangeShapeType="1"/>
            <a:stCxn id="55" idx="3"/>
            <a:endCxn id="65" idx="0"/>
          </p:cNvCxnSpPr>
          <p:nvPr/>
        </p:nvCxnSpPr>
        <p:spPr bwMode="auto">
          <a:xfrm>
            <a:off x="3682205" y="2919343"/>
            <a:ext cx="460162" cy="66145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6" name="AutoShape 24"/>
          <p:cNvCxnSpPr>
            <a:cxnSpLocks noChangeShapeType="1"/>
            <a:stCxn id="65" idx="1"/>
            <a:endCxn id="55" idx="2"/>
          </p:cNvCxnSpPr>
          <p:nvPr/>
        </p:nvCxnSpPr>
        <p:spPr bwMode="auto">
          <a:xfrm rot="10800000">
            <a:off x="2845593" y="3311758"/>
            <a:ext cx="260534" cy="66145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3106127" y="3580795"/>
            <a:ext cx="2072480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Implementation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Unit Testing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797230" y="4514874"/>
            <a:ext cx="2072480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Integration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System Testing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418959" y="5594049"/>
            <a:ext cx="2287782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Maintenance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Regression Testing</a:t>
            </a: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F784-C3D6-45EF-AB6A-E23355071EF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eXtreme</a:t>
            </a:r>
            <a:r>
              <a:rPr lang="en-US" altLang="en-US" dirty="0" smtClean="0"/>
              <a:t> Programming (XP)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Radically different from waterfall</a:t>
            </a:r>
          </a:p>
          <a:p>
            <a:r>
              <a:rPr lang="en-US" altLang="en-US" dirty="0" smtClean="0"/>
              <a:t>Big ideas</a:t>
            </a:r>
          </a:p>
          <a:p>
            <a:pPr lvl="1"/>
            <a:r>
              <a:rPr lang="en-US" altLang="en-US" dirty="0" smtClean="0"/>
              <a:t>Don’t write much documentation</a:t>
            </a:r>
          </a:p>
          <a:p>
            <a:pPr lvl="2"/>
            <a:r>
              <a:rPr lang="en-US" altLang="en-US" dirty="0" smtClean="0"/>
              <a:t>Working code is the main written product</a:t>
            </a:r>
          </a:p>
          <a:p>
            <a:pPr lvl="1"/>
            <a:r>
              <a:rPr lang="en-US" altLang="en-US" dirty="0" smtClean="0"/>
              <a:t>Implement features one by one</a:t>
            </a:r>
          </a:p>
          <a:p>
            <a:pPr lvl="1"/>
            <a:r>
              <a:rPr lang="en-US" altLang="en-US" dirty="0" smtClean="0"/>
              <a:t>Release code frequently</a:t>
            </a:r>
          </a:p>
          <a:p>
            <a:pPr lvl="1"/>
            <a:r>
              <a:rPr lang="en-US" altLang="en-US" dirty="0" smtClean="0"/>
              <a:t>Work closely with the customer</a:t>
            </a:r>
          </a:p>
          <a:p>
            <a:pPr lvl="1"/>
            <a:r>
              <a:rPr lang="en-US" altLang="en-US" dirty="0" smtClean="0"/>
              <a:t>Communicate a lot with team members</a:t>
            </a:r>
          </a:p>
        </p:txBody>
      </p:sp>
    </p:spTree>
    <p:extLst>
      <p:ext uri="{BB962C8B-B14F-4D97-AF65-F5344CB8AC3E}">
        <p14:creationId xmlns:p14="http://schemas.microsoft.com/office/powerpoint/2010/main" val="32349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figure</a:t>
            </a:r>
            <a:endParaRPr lang="en-US" dirty="0"/>
          </a:p>
        </p:txBody>
      </p:sp>
      <p:pic>
        <p:nvPicPr>
          <p:cNvPr id="4" name="Content Placeholder 3" descr="kentbeck.jpg"/>
          <p:cNvPicPr>
            <a:picLocks noGrp="1" noChangeAspect="1"/>
          </p:cNvPicPr>
          <p:nvPr>
            <p:ph idx="1"/>
          </p:nvPr>
        </p:nvPicPr>
        <p:blipFill>
          <a:blip r:embed="rId2"/>
          <a:srcRect l="-58189" r="-58189"/>
          <a:stretch>
            <a:fillRect/>
          </a:stretch>
        </p:blipFill>
        <p:spPr>
          <a:xfrm>
            <a:off x="1826673" y="16002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824875" y="2278362"/>
            <a:ext cx="32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Kent Beck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87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2796</Words>
  <Application>Microsoft Office PowerPoint</Application>
  <PresentationFormat>On-screen Show (4:3)</PresentationFormat>
  <Paragraphs>530</Paragraphs>
  <Slides>67</Slides>
  <Notes>30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Matisse ITC</vt:lpstr>
      <vt:lpstr>Monotype Sorts</vt:lpstr>
      <vt:lpstr>Arial</vt:lpstr>
      <vt:lpstr>Calibri</vt:lpstr>
      <vt:lpstr>Comic Sans MS</vt:lpstr>
      <vt:lpstr>Times New Roman</vt:lpstr>
      <vt:lpstr>Wingdings</vt:lpstr>
      <vt:lpstr>Wingdings 2</vt:lpstr>
      <vt:lpstr>Office Theme</vt:lpstr>
      <vt:lpstr>CS427: Software Engineering I</vt:lpstr>
      <vt:lpstr>Previous lectures</vt:lpstr>
      <vt:lpstr>This lecture’s goals</vt:lpstr>
      <vt:lpstr>Software development processes</vt:lpstr>
      <vt:lpstr>Waterfall process activities</vt:lpstr>
      <vt:lpstr>Theoretical waterfall model</vt:lpstr>
      <vt:lpstr>Modified waterfall model</vt:lpstr>
      <vt:lpstr>eXtreme Programming (XP)</vt:lpstr>
      <vt:lpstr>Main figure</vt:lpstr>
      <vt:lpstr>XP: Some key practices</vt:lpstr>
      <vt:lpstr>XP is an iterative process</vt:lpstr>
      <vt:lpstr>Group Discussion: Pros/Cons in Team Work vs. Solo Work</vt:lpstr>
      <vt:lpstr>What Is Pair Programming?</vt:lpstr>
      <vt:lpstr>Pairs (should) rotate</vt:lpstr>
      <vt:lpstr>Pair Programming</vt:lpstr>
      <vt:lpstr>This is NOT Pair Programming</vt:lpstr>
      <vt:lpstr>The Benefits of Pair Programming</vt:lpstr>
      <vt:lpstr>Research Findings to Date</vt:lpstr>
      <vt:lpstr>Expected Benefits of Pair-Programming </vt:lpstr>
      <vt:lpstr>Issues: Partner Work</vt:lpstr>
      <vt:lpstr>Issues: Process</vt:lpstr>
      <vt:lpstr>How does this work?</vt:lpstr>
      <vt:lpstr>How does this work (part two)?</vt:lpstr>
      <vt:lpstr>Pairs means working together</vt:lpstr>
      <vt:lpstr>XP is an iterative process</vt:lpstr>
      <vt:lpstr>What are User Stories?</vt:lpstr>
      <vt:lpstr>Writing User Stories</vt:lpstr>
      <vt:lpstr>Format of a User Story</vt:lpstr>
      <vt:lpstr>Ex. Acceptance Test for a Story</vt:lpstr>
      <vt:lpstr>XP is an iterative process</vt:lpstr>
      <vt:lpstr>Estimating size:  concepts  </vt:lpstr>
      <vt:lpstr>Priorities</vt:lpstr>
      <vt:lpstr>Coming up with the plan</vt:lpstr>
      <vt:lpstr>Coming up with the plan</vt:lpstr>
      <vt:lpstr>Estimating story points</vt:lpstr>
      <vt:lpstr>Estimating ideal days</vt:lpstr>
      <vt:lpstr>Ideal days vs. Story points</vt:lpstr>
      <vt:lpstr>Deriving an estimate for a user story</vt:lpstr>
      <vt:lpstr>Planning Poker (http://planningpoker.com)</vt:lpstr>
      <vt:lpstr>Playing Planning Poker</vt:lpstr>
      <vt:lpstr>Coming up with the plan</vt:lpstr>
      <vt:lpstr>Velocity</vt:lpstr>
      <vt:lpstr>Coming up with the plan</vt:lpstr>
      <vt:lpstr>Prioritization</vt:lpstr>
      <vt:lpstr>Coming up with the plan</vt:lpstr>
      <vt:lpstr>Planning game</vt:lpstr>
      <vt:lpstr>Planning</vt:lpstr>
      <vt:lpstr>Simplicity</vt:lpstr>
      <vt:lpstr>Need educated customer</vt:lpstr>
      <vt:lpstr>XP works best when</vt:lpstr>
      <vt:lpstr>Unit tests and refactoring</vt:lpstr>
      <vt:lpstr>Working software</vt:lpstr>
      <vt:lpstr>One key practice</vt:lpstr>
      <vt:lpstr>Why test?</vt:lpstr>
      <vt:lpstr>What is a test?</vt:lpstr>
      <vt:lpstr>Who should test?</vt:lpstr>
      <vt:lpstr>When to write tests</vt:lpstr>
      <vt:lpstr>Timing</vt:lpstr>
      <vt:lpstr>XP Testing</vt:lpstr>
      <vt:lpstr>What kind of tests?</vt:lpstr>
      <vt:lpstr>New bugs or old bugs?</vt:lpstr>
      <vt:lpstr>Regression tests: good</vt:lpstr>
      <vt:lpstr>Regression tests: can be bad</vt:lpstr>
      <vt:lpstr>What kind of tests?</vt:lpstr>
      <vt:lpstr>Test automation</vt:lpstr>
      <vt:lpstr>xUnit testing tools</vt:lpstr>
      <vt:lpstr>JUnit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Xie</cp:lastModifiedBy>
  <cp:revision>93</cp:revision>
  <dcterms:created xsi:type="dcterms:W3CDTF">2006-08-16T00:00:00Z</dcterms:created>
  <dcterms:modified xsi:type="dcterms:W3CDTF">2014-09-09T17:13:40Z</dcterms:modified>
</cp:coreProperties>
</file>