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8" r:id="rId2"/>
    <p:sldId id="258" r:id="rId3"/>
    <p:sldId id="275" r:id="rId4"/>
    <p:sldId id="274" r:id="rId5"/>
  </p:sldIdLst>
  <p:sldSz cx="9144000" cy="6858000" type="screen4x3"/>
  <p:notesSz cx="6797675" cy="9926638"/>
  <p:embeddedFontLs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99">
          <p15:clr>
            <a:srgbClr val="A4A3A4"/>
          </p15:clr>
        </p15:guide>
        <p15:guide id="2" orient="horz" pos="1117">
          <p15:clr>
            <a:srgbClr val="A4A3A4"/>
          </p15:clr>
        </p15:guide>
        <p15:guide id="3" pos="2245">
          <p15:clr>
            <a:srgbClr val="A4A3A4"/>
          </p15:clr>
        </p15:guide>
        <p15:guide id="4" pos="4241">
          <p15:clr>
            <a:srgbClr val="A4A3A4"/>
          </p15:clr>
        </p15:guide>
        <p15:guide id="5" pos="5465">
          <p15:clr>
            <a:srgbClr val="A4A3A4"/>
          </p15:clr>
        </p15:guide>
        <p15:guide id="6" pos="2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27A"/>
    <a:srgbClr val="E1365E"/>
    <a:srgbClr val="F6A708"/>
    <a:srgbClr val="2FCAD1"/>
    <a:srgbClr val="993366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08" autoAdjust="0"/>
    <p:restoredTop sz="96026" autoAdjust="0"/>
  </p:normalViewPr>
  <p:slideViewPr>
    <p:cSldViewPr>
      <p:cViewPr>
        <p:scale>
          <a:sx n="119" d="100"/>
          <a:sy n="119" d="100"/>
        </p:scale>
        <p:origin x="-1134" y="-12"/>
      </p:cViewPr>
      <p:guideLst>
        <p:guide orient="horz" pos="799"/>
        <p:guide orient="horz" pos="1117"/>
        <p:guide pos="2245"/>
        <p:guide pos="4241"/>
        <p:guide pos="5465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2460" y="-78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2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EDDFF-5538-4C8D-BAFD-AA936BEBF637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5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428165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0626B-ADB6-45A2-8F31-7E8574FDF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606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530" y="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9FA17-5191-4EB2-B9E3-2894C068CD4E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42" y="4715271"/>
            <a:ext cx="5438792" cy="44672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221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530" y="9428221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993FF-3748-4716-8573-4EA45EA6E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2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963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550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150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020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6CCDF-C5BC-41FC-A147-D1E46CD68326}" type="datetimeFigureOut">
              <a:rPr lang="ko-KR" altLang="en-US" smtClean="0"/>
              <a:pPr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22924" y="1628800"/>
            <a:ext cx="5645419" cy="2124741"/>
            <a:chOff x="3755624" y="1664523"/>
            <a:chExt cx="5735596" cy="1931582"/>
          </a:xfrm>
        </p:grpSpPr>
        <p:sp>
          <p:nvSpPr>
            <p:cNvPr id="6" name="직사각형 5"/>
            <p:cNvSpPr/>
            <p:nvPr/>
          </p:nvSpPr>
          <p:spPr>
            <a:xfrm>
              <a:off x="3759864" y="1664523"/>
              <a:ext cx="5653958" cy="24882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K-Digital</a:t>
              </a:r>
              <a:endPara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28784" y="2005039"/>
              <a:ext cx="5662436" cy="755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ko-KR" altLang="en-US" sz="4800" b="1" spc="-2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42427A"/>
                  </a:solidFill>
                  <a:latin typeface="+mj-ea"/>
                  <a:ea typeface="+mj-ea"/>
                  <a:cs typeface="Arial" panose="020B0604020202020204" pitchFamily="34" charset="0"/>
                </a:rPr>
                <a:t>디지털</a:t>
              </a:r>
              <a:r>
                <a:rPr lang="en-US" altLang="ko-KR" sz="4800" b="1" spc="-2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42427A"/>
                  </a:solidFill>
                  <a:latin typeface="+mj-ea"/>
                  <a:ea typeface="+mj-ea"/>
                  <a:cs typeface="Arial" panose="020B0604020202020204" pitchFamily="34" charset="0"/>
                </a:rPr>
                <a:t> </a:t>
              </a:r>
              <a:r>
                <a:rPr lang="ko-KR" altLang="en-US" sz="4800" b="1" spc="-2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42427A"/>
                  </a:solidFill>
                  <a:latin typeface="+mj-ea"/>
                  <a:ea typeface="+mj-ea"/>
                  <a:cs typeface="Arial" panose="020B0604020202020204" pitchFamily="34" charset="0"/>
                </a:rPr>
                <a:t>핵심</a:t>
              </a:r>
              <a:endParaRPr lang="en-US" altLang="ko-KR" sz="4800" b="1" spc="-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42427A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3755624" y="3596105"/>
              <a:ext cx="5662437" cy="0"/>
            </a:xfrm>
            <a:custGeom>
              <a:avLst/>
              <a:gdLst>
                <a:gd name="connsiteX0" fmla="*/ 0 w 4218317"/>
                <a:gd name="connsiteY0" fmla="*/ 0 h 0"/>
                <a:gd name="connsiteX1" fmla="*/ 4218317 w 421831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18317">
                  <a:moveTo>
                    <a:pt x="0" y="0"/>
                  </a:moveTo>
                  <a:lnTo>
                    <a:pt x="4218317" y="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84153" y="2706845"/>
              <a:ext cx="5662436" cy="755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ko-KR" altLang="en-US" sz="4800" b="1" spc="-2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42427A"/>
                  </a:solidFill>
                  <a:latin typeface="+mj-ea"/>
                  <a:ea typeface="+mj-ea"/>
                  <a:cs typeface="Arial" panose="020B0604020202020204" pitchFamily="34" charset="0"/>
                </a:rPr>
                <a:t>실무인재 양성사업</a:t>
              </a:r>
              <a:endParaRPr lang="en-US" altLang="ko-KR" sz="4800" b="1" spc="-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42427A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5252" y="4093412"/>
            <a:ext cx="9001000" cy="1261884"/>
          </a:xfrm>
          <a:prstGeom prst="rect">
            <a:avLst/>
          </a:prstGeom>
          <a:noFill/>
          <a:ln>
            <a:solidFill>
              <a:srgbClr val="080808">
                <a:alpha val="0"/>
              </a:srgbClr>
            </a:solidFill>
          </a:ln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>
                <a:latin typeface="+mj-ea"/>
                <a:ea typeface="+mj-ea"/>
              </a:rPr>
              <a:t>온</a:t>
            </a:r>
            <a:r>
              <a:rPr lang="en-US" altLang="ko-KR" sz="3600" b="1" spc="-150" dirty="0">
                <a:latin typeface="+mj-ea"/>
                <a:ea typeface="+mj-ea"/>
              </a:rPr>
              <a:t>·</a:t>
            </a:r>
            <a:r>
              <a:rPr lang="ko-KR" altLang="en-US" sz="3600" b="1" spc="-150" dirty="0">
                <a:latin typeface="+mj-ea"/>
                <a:ea typeface="+mj-ea"/>
              </a:rPr>
              <a:t>오프 연계 </a:t>
            </a:r>
            <a:r>
              <a:rPr lang="en-US" altLang="ko-KR" sz="3600" b="1" spc="-150" dirty="0">
                <a:latin typeface="+mj-ea"/>
                <a:ea typeface="+mj-ea"/>
              </a:rPr>
              <a:t>AI</a:t>
            </a:r>
            <a:r>
              <a:rPr lang="ko-KR" altLang="en-US" sz="3600" b="1" spc="-150" dirty="0">
                <a:latin typeface="+mj-ea"/>
                <a:ea typeface="+mj-ea"/>
              </a:rPr>
              <a:t>활용 지능형 서비스 </a:t>
            </a:r>
            <a:r>
              <a:rPr lang="ko-KR" altLang="en-US" sz="3600" b="1" spc="-150" dirty="0" smtClean="0">
                <a:latin typeface="+mj-ea"/>
                <a:ea typeface="+mj-ea"/>
              </a:rPr>
              <a:t>개발</a:t>
            </a:r>
            <a:endParaRPr lang="en-US" altLang="ko-KR" sz="3600" b="1" spc="-150" dirty="0" smtClean="0">
              <a:latin typeface="+mj-ea"/>
              <a:ea typeface="+mj-ea"/>
            </a:endParaRPr>
          </a:p>
          <a:p>
            <a:pPr algn="ctr"/>
            <a:r>
              <a:rPr lang="ko-KR" altLang="en-US" sz="4000" b="1" spc="-150" dirty="0" smtClean="0">
                <a:latin typeface="+mj-ea"/>
                <a:ea typeface="+mj-ea"/>
              </a:rPr>
              <a:t>세미 프로젝트</a:t>
            </a:r>
            <a:r>
              <a:rPr lang="en-US" altLang="ko-KR" sz="4000" b="1" spc="-150" dirty="0" smtClean="0">
                <a:latin typeface="+mj-ea"/>
                <a:ea typeface="+mj-ea"/>
              </a:rPr>
              <a:t> </a:t>
            </a:r>
            <a:r>
              <a:rPr lang="ko-KR" altLang="en-US" sz="4000" b="1" spc="-150" dirty="0" smtClean="0">
                <a:latin typeface="+mj-ea"/>
                <a:ea typeface="+mj-ea"/>
              </a:rPr>
              <a:t>안내서</a:t>
            </a:r>
            <a:endParaRPr lang="ko-KR" altLang="en-US" sz="4000" b="1" spc="-150" dirty="0">
              <a:latin typeface="+mj-ea"/>
              <a:ea typeface="+mj-ea"/>
            </a:endParaRPr>
          </a:p>
        </p:txBody>
      </p:sp>
      <p:pic>
        <p:nvPicPr>
          <p:cNvPr id="11" name="그림 10"/>
          <p:cNvPicPr/>
          <p:nvPr/>
        </p:nvPicPr>
        <p:blipFill>
          <a:blip r:embed="rId3"/>
          <a:stretch>
            <a:fillRect/>
          </a:stretch>
        </p:blipFill>
        <p:spPr>
          <a:xfrm>
            <a:off x="395536" y="319725"/>
            <a:ext cx="1813560" cy="37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3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191450"/>
              </p:ext>
            </p:extLst>
          </p:nvPr>
        </p:nvGraphicFramePr>
        <p:xfrm>
          <a:off x="272643" y="1116527"/>
          <a:ext cx="8187789" cy="1285179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{17292A2E-F333-43FB-9621-5CBBE7FDCDCB}</a:tableStyleId>
              </a:tblPr>
              <a:tblGrid>
                <a:gridCol w="10032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527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5805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73786"/>
              </a:tblGrid>
              <a:tr h="3806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산출물</a:t>
                      </a:r>
                      <a:endParaRPr lang="ko-KR" altLang="en-US" sz="16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713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kern="1200" spc="-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일정</a:t>
                      </a:r>
                      <a:endParaRPr lang="en-US" altLang="ko-KR" sz="14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4/21(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화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)~4/23(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금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세미프로젝트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spc="-15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15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수행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프로젝트 </a:t>
                      </a:r>
                      <a:r>
                        <a:rPr lang="ko-KR" altLang="en-US" sz="1200" b="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기획안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발표자료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5734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4/23(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금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세미프로젝트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spc="-15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15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발표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+mj-lt"/>
                          <a:ea typeface="+mn-ea"/>
                        </a:rPr>
                        <a:t>프로젝트 발표자료</a:t>
                      </a:r>
                      <a:endParaRPr lang="ko-KR" altLang="en-US" sz="1200" b="0" dirty="0">
                        <a:latin typeface="+mj-lt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제목 1"/>
          <p:cNvSpPr txBox="1">
            <a:spLocks/>
          </p:cNvSpPr>
          <p:nvPr/>
        </p:nvSpPr>
        <p:spPr>
          <a:xfrm>
            <a:off x="360813" y="188640"/>
            <a:ext cx="2193229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>
                <a:solidFill>
                  <a:schemeClr val="tx2"/>
                </a:solidFill>
                <a:latin typeface="나눔바른펜" pitchFamily="50" charset="-127"/>
                <a:ea typeface="나눔바른펜" pitchFamily="50" charset="-127"/>
              </a:defRPr>
            </a:lvl1pPr>
          </a:lstStyle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일정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>
            <a:off x="250130" y="9807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>
            <a:off x="250130" y="63813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250130" y="2534707"/>
            <a:ext cx="36359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spc="-100" baseline="3000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FF0000"/>
                </a:solidFill>
                <a:latin typeface="+mj-lt"/>
                <a:ea typeface="삼성긴고딕OTF Regular" pitchFamily="34" charset="-127"/>
              </a:rPr>
              <a:t>*  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산출물은 기한 내 </a:t>
            </a:r>
            <a: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LC 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과제에 업로드 하시기 바랍니다</a:t>
            </a:r>
            <a: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pic>
        <p:nvPicPr>
          <p:cNvPr id="9" name="그림 8"/>
          <p:cNvPicPr/>
          <p:nvPr/>
        </p:nvPicPr>
        <p:blipFill>
          <a:blip r:embed="rId3"/>
          <a:stretch>
            <a:fillRect/>
          </a:stretch>
        </p:blipFill>
        <p:spPr>
          <a:xfrm>
            <a:off x="250130" y="6419028"/>
            <a:ext cx="1585566" cy="322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 bwMode="auto">
          <a:xfrm>
            <a:off x="250130" y="888062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>
            <a:off x="250130" y="63813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제목 1"/>
          <p:cNvSpPr txBox="1">
            <a:spLocks/>
          </p:cNvSpPr>
          <p:nvPr/>
        </p:nvSpPr>
        <p:spPr>
          <a:xfrm>
            <a:off x="360813" y="188640"/>
            <a:ext cx="2193229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>
                <a:solidFill>
                  <a:schemeClr val="tx2"/>
                </a:solidFill>
                <a:latin typeface="나눔바른펜" pitchFamily="50" charset="-127"/>
                <a:ea typeface="나눔바른펜" pitchFamily="50" charset="-127"/>
              </a:defRPr>
            </a:lvl1pPr>
          </a:lstStyle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 상세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/>
          <p:cNvPicPr/>
          <p:nvPr/>
        </p:nvPicPr>
        <p:blipFill>
          <a:blip r:embed="rId3"/>
          <a:stretch>
            <a:fillRect/>
          </a:stretch>
        </p:blipFill>
        <p:spPr>
          <a:xfrm>
            <a:off x="250130" y="6419028"/>
            <a:ext cx="1585566" cy="32234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999204"/>
              </p:ext>
            </p:extLst>
          </p:nvPr>
        </p:nvGraphicFramePr>
        <p:xfrm>
          <a:off x="540321" y="1412773"/>
          <a:ext cx="7848103" cy="4032067"/>
        </p:xfrm>
        <a:graphic>
          <a:graphicData uri="http://schemas.openxmlformats.org/drawingml/2006/table">
            <a:tbl>
              <a:tblPr/>
              <a:tblGrid>
                <a:gridCol w="1935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329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794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7606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구분</a:t>
                      </a: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평가점수</a:t>
                      </a:r>
                      <a:endParaRPr lang="ko-KR" altLang="en-US" sz="14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평가 내용</a:t>
                      </a: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아이디어</a:t>
                      </a: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20 %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 창의성 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시장성 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완성도 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실제 활용</a:t>
                      </a:r>
                      <a:r>
                        <a:rPr lang="ko-KR" altLang="en-US" sz="1400" b="1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 가능여부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 등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프로그래밍</a:t>
                      </a: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30 </a:t>
                      </a:r>
                      <a:r>
                        <a:rPr lang="en-US" altLang="ko-KR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%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구조 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코드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성능 등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프리젠테이션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20 </a:t>
                      </a:r>
                      <a:r>
                        <a:rPr lang="en-US" altLang="ko-KR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%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구성 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PT</a:t>
                      </a:r>
                      <a:r>
                        <a:rPr lang="en-US" altLang="ko-KR" sz="1400" b="1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i="0" u="none" strike="noStrike" kern="120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전달력</a:t>
                      </a:r>
                      <a:r>
                        <a:rPr lang="ko-KR" altLang="en-US" sz="1400" b="1" i="0" u="none" strike="noStrike" kern="12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등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PJT</a:t>
                      </a:r>
                      <a:r>
                        <a:rPr lang="ko-KR" altLang="en-US" sz="1400" b="1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수행력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30 </a:t>
                      </a:r>
                      <a:r>
                        <a:rPr lang="en-US" altLang="ko-KR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%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목표 달성도 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일정관리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역할분담</a:t>
                      </a:r>
                      <a:endParaRPr lang="en-US" altLang="ko-KR" sz="1400" b="1" i="0" u="none" strike="noStrike" kern="120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참여도 </a:t>
                      </a:r>
                      <a:r>
                        <a:rPr lang="en-US" altLang="ko-KR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기여도 </a:t>
                      </a:r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등</a:t>
                      </a: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92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 bwMode="auto">
          <a:xfrm>
            <a:off x="250130" y="9807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직선 연결선 6"/>
          <p:cNvCxnSpPr/>
          <p:nvPr/>
        </p:nvCxnSpPr>
        <p:spPr bwMode="auto">
          <a:xfrm>
            <a:off x="250130" y="63813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제목 1"/>
          <p:cNvSpPr txBox="1">
            <a:spLocks/>
          </p:cNvSpPr>
          <p:nvPr/>
        </p:nvSpPr>
        <p:spPr>
          <a:xfrm>
            <a:off x="360813" y="281306"/>
            <a:ext cx="4201791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>
                <a:solidFill>
                  <a:schemeClr val="tx2"/>
                </a:solidFill>
                <a:latin typeface="나눔바른펜" pitchFamily="50" charset="-127"/>
                <a:ea typeface="나눔바른펜" pitchFamily="50" charset="-127"/>
              </a:defRPr>
            </a:lvl1pPr>
          </a:lstStyle>
          <a:p>
            <a:r>
              <a:rPr lang="ko-KR" altLang="en-US" sz="3600" dirty="0" smtClean="0">
                <a:solidFill>
                  <a:srgbClr val="42427A"/>
                </a:solidFill>
                <a:latin typeface="+mn-ea"/>
                <a:ea typeface="+mn-ea"/>
              </a:rPr>
              <a:t>세미 프로젝트 개요</a:t>
            </a:r>
            <a:endParaRPr lang="ko-KR" altLang="en-US" sz="3600" dirty="0">
              <a:solidFill>
                <a:srgbClr val="42427A"/>
              </a:solidFill>
              <a:latin typeface="+mn-ea"/>
              <a:ea typeface="+mn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250130" y="6497441"/>
            <a:ext cx="1325814" cy="2743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0846" y="1016083"/>
            <a:ext cx="8551634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1. </a:t>
            </a:r>
            <a:r>
              <a:rPr lang="ko-KR" altLang="en-US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세미프로젝트의</a:t>
            </a: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 목적 </a:t>
            </a:r>
            <a:endParaRPr lang="en-US" altLang="ko-KR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   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-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기업의 개발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프레임워크를 이해하고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API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를 활용한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기능 구현 역량을 습득 구성</a:t>
            </a:r>
            <a:endParaRPr lang="en-US" altLang="ko-KR" sz="14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2. </a:t>
            </a: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프로젝트 진</a:t>
            </a: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행</a:t>
            </a: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 주요 기술 목표 </a:t>
            </a:r>
            <a:endParaRPr lang="en-US" altLang="ko-KR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+mn-ea"/>
            </a:endParaRPr>
          </a:p>
          <a:p>
            <a:pPr marL="180000" defTabSz="108000">
              <a:lnSpc>
                <a:spcPct val="150000"/>
              </a:lnSpc>
            </a:pPr>
            <a:r>
              <a:rPr lang="ko-KR" altLang="en-US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 </a:t>
            </a:r>
            <a:r>
              <a:rPr lang="en-US" altLang="ko-KR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- </a:t>
            </a:r>
            <a:r>
              <a:rPr lang="ko-KR" altLang="en-US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최신의 </a:t>
            </a:r>
            <a:r>
              <a:rPr lang="ko-KR" altLang="en-US" sz="1400" b="1" spc="-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웹서비스</a:t>
            </a:r>
            <a:r>
              <a:rPr lang="ko-KR" altLang="en-US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개발 </a:t>
            </a:r>
            <a:r>
              <a:rPr lang="ko-KR" altLang="en-US" sz="1400" b="1" spc="-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트렌드를</a:t>
            </a:r>
            <a:r>
              <a:rPr lang="ko-KR" altLang="en-US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활용한 </a:t>
            </a:r>
            <a:r>
              <a:rPr lang="ko-KR" altLang="en-US" sz="1400" b="1" spc="-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웹서비스</a:t>
            </a:r>
            <a:r>
              <a:rPr lang="ko-KR" altLang="en-US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개발</a:t>
            </a:r>
            <a:r>
              <a:rPr lang="en-US" altLang="ko-KR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</a:t>
            </a:r>
          </a:p>
          <a:p>
            <a:pPr marL="180000" defTabSz="108000">
              <a:lnSpc>
                <a:spcPct val="150000"/>
              </a:lnSpc>
            </a:pPr>
            <a:r>
              <a:rPr lang="en-US" altLang="ko-KR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- </a:t>
            </a:r>
            <a:r>
              <a:rPr lang="ko-KR" altLang="en-US" sz="1400" b="1" spc="-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웹서비스와</a:t>
            </a:r>
            <a:r>
              <a:rPr lang="ko-KR" altLang="en-US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Open API</a:t>
            </a:r>
            <a:r>
              <a:rPr lang="ko-KR" altLang="en-US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를 활용한 서비스 </a:t>
            </a:r>
            <a:r>
              <a:rPr lang="ko-KR" altLang="en-US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개발</a:t>
            </a:r>
            <a:endParaRPr lang="en-US" altLang="ko-KR" sz="1400" b="1" spc="-50" dirty="0" smtClean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 marL="180000" defTabSz="108000">
              <a:lnSpc>
                <a:spcPct val="150000"/>
              </a:lnSpc>
            </a:pPr>
            <a:endParaRPr lang="en-US" altLang="ko-KR" sz="8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3</a:t>
            </a:r>
            <a:r>
              <a:rPr lang="en-US" altLang="ko-KR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. </a:t>
            </a: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기획 방향 </a:t>
            </a:r>
            <a:endParaRPr lang="en-US" altLang="ko-KR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+mn-ea"/>
            </a:endParaRPr>
          </a:p>
          <a:p>
            <a:pPr marL="180000" defTabSz="108000">
              <a:lnSpc>
                <a:spcPct val="150000"/>
              </a:lnSpc>
            </a:pPr>
            <a:r>
              <a:rPr lang="ko-KR" altLang="en-US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 </a:t>
            </a:r>
            <a:r>
              <a:rPr lang="en-US" altLang="ko-KR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- </a:t>
            </a:r>
            <a:r>
              <a:rPr lang="ko-KR" altLang="en-US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지금까지 배운 내용을 모두 활용해보시기 바랍니다</a:t>
            </a:r>
            <a:r>
              <a:rPr lang="en-US" altLang="ko-KR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. </a:t>
            </a:r>
            <a:br>
              <a:rPr lang="en-US" altLang="ko-KR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</a:br>
            <a:r>
              <a:rPr lang="en-US" altLang="ko-KR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		  </a:t>
            </a:r>
            <a:r>
              <a:rPr lang="ko-KR" altLang="en-US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반드시 완성할 수 있는 프로젝트여야 여러분의 포트폴리오가 될 수 있습니다</a:t>
            </a:r>
            <a:r>
              <a:rPr lang="en-US" altLang="ko-KR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.</a:t>
            </a:r>
            <a:br>
              <a:rPr lang="en-US" altLang="ko-KR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</a:br>
            <a:r>
              <a:rPr lang="en-US" altLang="ko-KR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		  </a:t>
            </a:r>
            <a:r>
              <a:rPr lang="ko-KR" altLang="en-US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과도한 주제와 무리한 계획은 지양하시고</a:t>
            </a:r>
            <a:r>
              <a:rPr lang="en-US" altLang="ko-KR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달성 가능한 목표를 세우고 수행하세요</a:t>
            </a:r>
            <a:r>
              <a:rPr lang="en-US" altLang="ko-KR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.</a:t>
            </a:r>
          </a:p>
          <a:p>
            <a:pPr marL="180000" defTabSz="108000">
              <a:lnSpc>
                <a:spcPct val="150000"/>
              </a:lnSpc>
            </a:pPr>
            <a:endParaRPr lang="en-US" altLang="ko-KR" sz="800" b="1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4. </a:t>
            </a:r>
            <a:r>
              <a:rPr lang="ko-KR" altLang="en-US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세미프로젝트</a:t>
            </a: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 평가지표 </a:t>
            </a:r>
            <a:endParaRPr lang="en-US" altLang="ko-KR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  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-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아이디어의 창의성 </a:t>
            </a:r>
            <a:r>
              <a:rPr lang="en-US" altLang="ko-KR" sz="1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/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도출한 비즈니스 </a:t>
            </a:r>
            <a:r>
              <a:rPr lang="ko-KR" altLang="en-US" sz="14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인사이트의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유용성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/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현업연관성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등</a:t>
            </a:r>
            <a:endParaRPr lang="en-US" altLang="ko-KR" sz="1400" b="1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+mn-ea"/>
            </a:endParaRPr>
          </a:p>
          <a:p>
            <a:pPr marL="180000" defTabSz="108000">
              <a:lnSpc>
                <a:spcPct val="150000"/>
              </a:lnSpc>
            </a:pPr>
            <a:endParaRPr lang="en-US" altLang="ko-KR" sz="1400" b="1" spc="-5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+mn-ea"/>
            </a:endParaRPr>
          </a:p>
          <a:p>
            <a:pPr marL="180000" defTabSz="108000">
              <a:lnSpc>
                <a:spcPct val="150000"/>
              </a:lnSpc>
            </a:pP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 </a:t>
            </a:r>
            <a:endParaRPr lang="en-US" altLang="ko-KR" sz="14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84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4323</TotalTime>
  <Words>172</Words>
  <Application>Microsoft Office PowerPoint</Application>
  <PresentationFormat>화면 슬라이드 쇼(4:3)</PresentationFormat>
  <Paragraphs>56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굴림</vt:lpstr>
      <vt:lpstr>Arial</vt:lpstr>
      <vt:lpstr>삼성긴고딕OTF Regular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SEC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multicampus</dc:creator>
  <cp:lastModifiedBy>김영민</cp:lastModifiedBy>
  <cp:revision>280</cp:revision>
  <cp:lastPrinted>2017-10-30T03:51:52Z</cp:lastPrinted>
  <dcterms:created xsi:type="dcterms:W3CDTF">2013-10-04T08:08:19Z</dcterms:created>
  <dcterms:modified xsi:type="dcterms:W3CDTF">2021-04-19T11:32:08Z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\\26.2.118.83\Share\08.정부지원\☆ 4차산업혁명선도인력양성사업\＃4차 운영\[] 5기\24. (공통) 종합프로젝트\[4차 4기] 클라우드 과정_종합 프로젝트 안내서.pptx</vt:lpwstr>
  </property>
</Properties>
</file>