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2" r:id="rId4"/>
  </p:sldMasterIdLst>
  <p:notesMasterIdLst>
    <p:notesMasterId r:id="rId22"/>
  </p:notesMasterIdLst>
  <p:sldIdLst>
    <p:sldId id="266" r:id="rId5"/>
    <p:sldId id="257" r:id="rId6"/>
    <p:sldId id="259" r:id="rId7"/>
    <p:sldId id="275" r:id="rId8"/>
    <p:sldId id="261" r:id="rId9"/>
    <p:sldId id="276" r:id="rId10"/>
    <p:sldId id="262" r:id="rId11"/>
    <p:sldId id="264" r:id="rId12"/>
    <p:sldId id="274" r:id="rId13"/>
    <p:sldId id="265" r:id="rId14"/>
    <p:sldId id="268" r:id="rId15"/>
    <p:sldId id="269" r:id="rId16"/>
    <p:sldId id="278" r:id="rId17"/>
    <p:sldId id="271" r:id="rId18"/>
    <p:sldId id="272" r:id="rId19"/>
    <p:sldId id="273" r:id="rId20"/>
    <p:sldId id="277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413" dt="2021-03-22T22:47:57.994"/>
    <p1510:client id="{17DDEB61-0FA2-49F1-AA68-762B5C8FAB1C}" v="86" dt="2021-03-22T22:09:49.156"/>
    <p1510:client id="{26F5B33B-DDEC-F779-50BA-B4DEF3E712F8}" v="367" dt="2021-03-22T21:07:12.276"/>
    <p1510:client id="{4A7289C9-C05E-EEA5-1CB0-4A0B4A974935}" v="519" dt="2021-03-22T19:52:16.072"/>
    <p1510:client id="{9BBF7F4D-486F-4A3B-AFE8-A4E3B8CA3FD8}" vWet="2" dt="2021-03-22T19:52:51.476"/>
    <p1510:client id="{DF95BEFD-3A83-1F2A-138B-2A6555E868E1}" v="1094" dt="2021-03-22T22:05:52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6D980-5CE9-4676-AD65-31744D117888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53A01-768C-4E1A-A31A-1F1DD0D5B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241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F733-431D-44B2-AE21-FCFC49928591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4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A9A-A8F9-471D-B5C8-371ED99EE6AB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3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F933-9548-407D-9CF4-ED592EF948B8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13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1693-3041-4CBE-8AC8-261BA5D4E6F7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07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573B-8BB1-472C-8C05-A79F1E123727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8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F594-0622-41B0-9FE0-882A5C90DB87}" type="datetime1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2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F680-A6F9-46AD-8642-22C9B1E35A6A}" type="datetime1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1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04A-A579-485E-8858-7E5E0899144F}" type="datetime1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89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C5C6-7488-4503-84C9-2D3D342F9E8F}" type="datetime1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17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9991-99A9-452E-B3B7-A64368B695EE}" type="datetime1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6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22CF-75EF-447F-AE5C-382179670764}" type="datetime1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61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7729B-0563-4954-A3B6-D4EDB65B8B1F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3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488DB1-B8A6-4A35-ACCC-F6ADCC9F7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fr-FR" sz="4800">
                <a:solidFill>
                  <a:srgbClr val="FFFFFF"/>
                </a:solidFill>
                <a:cs typeface="Calibri Light"/>
              </a:rPr>
              <a:t>Zero to Hero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B22A0B-F84A-4723-9026-FC03C998F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fr-FR">
                <a:solidFill>
                  <a:srgbClr val="FFFFFF"/>
                </a:solidFill>
                <a:ea typeface="+mn-lt"/>
                <a:cs typeface="+mn-lt"/>
              </a:rPr>
              <a:t>Par Louis Brunet, Damiao Costa Santos et Baptiste Lacroix</a:t>
            </a:r>
          </a:p>
        </p:txBody>
      </p:sp>
    </p:spTree>
    <p:extLst>
      <p:ext uri="{BB962C8B-B14F-4D97-AF65-F5344CB8AC3E}">
        <p14:creationId xmlns:p14="http://schemas.microsoft.com/office/powerpoint/2010/main" val="260238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E6B0B1-9A03-42AD-9343-C1BC4042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Audio</a:t>
            </a: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165B2881-7BFE-492B-8302-05D9751CB847}"/>
              </a:ext>
            </a:extLst>
          </p:cNvPr>
          <p:cNvSpPr/>
          <p:nvPr/>
        </p:nvSpPr>
        <p:spPr>
          <a:xfrm>
            <a:off x="5913782" y="2293850"/>
            <a:ext cx="4572000" cy="695565"/>
          </a:xfrm>
          <a:custGeom>
            <a:avLst/>
            <a:gdLst>
              <a:gd name="connsiteX0" fmla="*/ 0 w 4572000"/>
              <a:gd name="connsiteY0" fmla="*/ 115930 h 695565"/>
              <a:gd name="connsiteX1" fmla="*/ 115930 w 4572000"/>
              <a:gd name="connsiteY1" fmla="*/ 0 h 695565"/>
              <a:gd name="connsiteX2" fmla="*/ 4456070 w 4572000"/>
              <a:gd name="connsiteY2" fmla="*/ 0 h 695565"/>
              <a:gd name="connsiteX3" fmla="*/ 4572000 w 4572000"/>
              <a:gd name="connsiteY3" fmla="*/ 115930 h 695565"/>
              <a:gd name="connsiteX4" fmla="*/ 4572000 w 4572000"/>
              <a:gd name="connsiteY4" fmla="*/ 579635 h 695565"/>
              <a:gd name="connsiteX5" fmla="*/ 4456070 w 4572000"/>
              <a:gd name="connsiteY5" fmla="*/ 695565 h 695565"/>
              <a:gd name="connsiteX6" fmla="*/ 115930 w 4572000"/>
              <a:gd name="connsiteY6" fmla="*/ 695565 h 695565"/>
              <a:gd name="connsiteX7" fmla="*/ 0 w 4572000"/>
              <a:gd name="connsiteY7" fmla="*/ 579635 h 695565"/>
              <a:gd name="connsiteX8" fmla="*/ 0 w 4572000"/>
              <a:gd name="connsiteY8" fmla="*/ 115930 h 695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" h="695565">
                <a:moveTo>
                  <a:pt x="0" y="115930"/>
                </a:moveTo>
                <a:cubicBezTo>
                  <a:pt x="0" y="51904"/>
                  <a:pt x="51904" y="0"/>
                  <a:pt x="115930" y="0"/>
                </a:cubicBezTo>
                <a:lnTo>
                  <a:pt x="4456070" y="0"/>
                </a:lnTo>
                <a:cubicBezTo>
                  <a:pt x="4520096" y="0"/>
                  <a:pt x="4572000" y="51904"/>
                  <a:pt x="4572000" y="115930"/>
                </a:cubicBezTo>
                <a:lnTo>
                  <a:pt x="4572000" y="579635"/>
                </a:lnTo>
                <a:cubicBezTo>
                  <a:pt x="4572000" y="643661"/>
                  <a:pt x="4520096" y="695565"/>
                  <a:pt x="4456070" y="695565"/>
                </a:cubicBezTo>
                <a:lnTo>
                  <a:pt x="115930" y="695565"/>
                </a:lnTo>
                <a:cubicBezTo>
                  <a:pt x="51904" y="695565"/>
                  <a:pt x="0" y="643661"/>
                  <a:pt x="0" y="579635"/>
                </a:cubicBezTo>
                <a:lnTo>
                  <a:pt x="0" y="11593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445" tIns="144445" rIns="144445" bIns="144445" numCol="1" spcCol="1270" anchor="ctr" anchorCtr="0">
            <a:noAutofit/>
          </a:bodyPr>
          <a:lstStyle/>
          <a:p>
            <a:pPr marL="0" lvl="0" indent="0" algn="l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900" kern="1200" dirty="0">
                <a:latin typeface="Calibri"/>
                <a:cs typeface="Calibri"/>
              </a:rPr>
              <a:t>Musiques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799A98EA-EECB-44E8-A21F-D3E6CE6A1E05}"/>
              </a:ext>
            </a:extLst>
          </p:cNvPr>
          <p:cNvSpPr/>
          <p:nvPr/>
        </p:nvSpPr>
        <p:spPr>
          <a:xfrm>
            <a:off x="5913782" y="3072935"/>
            <a:ext cx="4572000" cy="695565"/>
          </a:xfrm>
          <a:custGeom>
            <a:avLst/>
            <a:gdLst>
              <a:gd name="connsiteX0" fmla="*/ 0 w 4572000"/>
              <a:gd name="connsiteY0" fmla="*/ 115930 h 695565"/>
              <a:gd name="connsiteX1" fmla="*/ 115930 w 4572000"/>
              <a:gd name="connsiteY1" fmla="*/ 0 h 695565"/>
              <a:gd name="connsiteX2" fmla="*/ 4456070 w 4572000"/>
              <a:gd name="connsiteY2" fmla="*/ 0 h 695565"/>
              <a:gd name="connsiteX3" fmla="*/ 4572000 w 4572000"/>
              <a:gd name="connsiteY3" fmla="*/ 115930 h 695565"/>
              <a:gd name="connsiteX4" fmla="*/ 4572000 w 4572000"/>
              <a:gd name="connsiteY4" fmla="*/ 579635 h 695565"/>
              <a:gd name="connsiteX5" fmla="*/ 4456070 w 4572000"/>
              <a:gd name="connsiteY5" fmla="*/ 695565 h 695565"/>
              <a:gd name="connsiteX6" fmla="*/ 115930 w 4572000"/>
              <a:gd name="connsiteY6" fmla="*/ 695565 h 695565"/>
              <a:gd name="connsiteX7" fmla="*/ 0 w 4572000"/>
              <a:gd name="connsiteY7" fmla="*/ 579635 h 695565"/>
              <a:gd name="connsiteX8" fmla="*/ 0 w 4572000"/>
              <a:gd name="connsiteY8" fmla="*/ 115930 h 695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" h="695565">
                <a:moveTo>
                  <a:pt x="0" y="115930"/>
                </a:moveTo>
                <a:cubicBezTo>
                  <a:pt x="0" y="51904"/>
                  <a:pt x="51904" y="0"/>
                  <a:pt x="115930" y="0"/>
                </a:cubicBezTo>
                <a:lnTo>
                  <a:pt x="4456070" y="0"/>
                </a:lnTo>
                <a:cubicBezTo>
                  <a:pt x="4520096" y="0"/>
                  <a:pt x="4572000" y="51904"/>
                  <a:pt x="4572000" y="115930"/>
                </a:cubicBezTo>
                <a:lnTo>
                  <a:pt x="4572000" y="579635"/>
                </a:lnTo>
                <a:cubicBezTo>
                  <a:pt x="4572000" y="643661"/>
                  <a:pt x="4520096" y="695565"/>
                  <a:pt x="4456070" y="695565"/>
                </a:cubicBezTo>
                <a:lnTo>
                  <a:pt x="115930" y="695565"/>
                </a:lnTo>
                <a:cubicBezTo>
                  <a:pt x="51904" y="695565"/>
                  <a:pt x="0" y="643661"/>
                  <a:pt x="0" y="579635"/>
                </a:cubicBezTo>
                <a:lnTo>
                  <a:pt x="0" y="11593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445" tIns="144445" rIns="144445" bIns="144445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900" kern="1200" dirty="0">
                <a:latin typeface="Calibri"/>
                <a:cs typeface="Calibri"/>
              </a:rPr>
              <a:t>Effets sonores</a:t>
            </a: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B02DDA29-A7BF-4203-9A0D-F1C31B37C28B}"/>
              </a:ext>
            </a:extLst>
          </p:cNvPr>
          <p:cNvSpPr/>
          <p:nvPr/>
        </p:nvSpPr>
        <p:spPr>
          <a:xfrm>
            <a:off x="5913782" y="3852020"/>
            <a:ext cx="4572000" cy="695565"/>
          </a:xfrm>
          <a:custGeom>
            <a:avLst/>
            <a:gdLst>
              <a:gd name="connsiteX0" fmla="*/ 0 w 4572000"/>
              <a:gd name="connsiteY0" fmla="*/ 115930 h 695565"/>
              <a:gd name="connsiteX1" fmla="*/ 115930 w 4572000"/>
              <a:gd name="connsiteY1" fmla="*/ 0 h 695565"/>
              <a:gd name="connsiteX2" fmla="*/ 4456070 w 4572000"/>
              <a:gd name="connsiteY2" fmla="*/ 0 h 695565"/>
              <a:gd name="connsiteX3" fmla="*/ 4572000 w 4572000"/>
              <a:gd name="connsiteY3" fmla="*/ 115930 h 695565"/>
              <a:gd name="connsiteX4" fmla="*/ 4572000 w 4572000"/>
              <a:gd name="connsiteY4" fmla="*/ 579635 h 695565"/>
              <a:gd name="connsiteX5" fmla="*/ 4456070 w 4572000"/>
              <a:gd name="connsiteY5" fmla="*/ 695565 h 695565"/>
              <a:gd name="connsiteX6" fmla="*/ 115930 w 4572000"/>
              <a:gd name="connsiteY6" fmla="*/ 695565 h 695565"/>
              <a:gd name="connsiteX7" fmla="*/ 0 w 4572000"/>
              <a:gd name="connsiteY7" fmla="*/ 579635 h 695565"/>
              <a:gd name="connsiteX8" fmla="*/ 0 w 4572000"/>
              <a:gd name="connsiteY8" fmla="*/ 115930 h 695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" h="695565">
                <a:moveTo>
                  <a:pt x="0" y="115930"/>
                </a:moveTo>
                <a:cubicBezTo>
                  <a:pt x="0" y="51904"/>
                  <a:pt x="51904" y="0"/>
                  <a:pt x="115930" y="0"/>
                </a:cubicBezTo>
                <a:lnTo>
                  <a:pt x="4456070" y="0"/>
                </a:lnTo>
                <a:cubicBezTo>
                  <a:pt x="4520096" y="0"/>
                  <a:pt x="4572000" y="51904"/>
                  <a:pt x="4572000" y="115930"/>
                </a:cubicBezTo>
                <a:lnTo>
                  <a:pt x="4572000" y="579635"/>
                </a:lnTo>
                <a:cubicBezTo>
                  <a:pt x="4572000" y="643661"/>
                  <a:pt x="4520096" y="695565"/>
                  <a:pt x="4456070" y="695565"/>
                </a:cubicBezTo>
                <a:lnTo>
                  <a:pt x="115930" y="695565"/>
                </a:lnTo>
                <a:cubicBezTo>
                  <a:pt x="51904" y="695565"/>
                  <a:pt x="0" y="643661"/>
                  <a:pt x="0" y="579635"/>
                </a:cubicBezTo>
                <a:lnTo>
                  <a:pt x="0" y="11593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445" tIns="144445" rIns="144445" bIns="144445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900" kern="1200" dirty="0" err="1">
                <a:latin typeface="Calibri"/>
                <a:cs typeface="Calibri"/>
              </a:rPr>
              <a:t>AudioPlayer</a:t>
            </a:r>
            <a:endParaRPr lang="fr-FR" sz="2900" kern="12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0A164A3-BFA8-450A-AC79-C020BEA4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3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BC29A4-66C7-4AC3-9331-75C0438C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  <a:cs typeface="Calibri Light"/>
              </a:rPr>
              <a:t>Personnages</a:t>
            </a:r>
            <a:endParaRPr lang="fr-FR" sz="4000">
              <a:solidFill>
                <a:srgbClr val="FFFFFF"/>
              </a:solidFill>
            </a:endParaRPr>
          </a:p>
        </p:txBody>
      </p:sp>
      <p:pic>
        <p:nvPicPr>
          <p:cNvPr id="3" name="Image 3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8F536052-0DBB-494D-9DF9-A2E4D5122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017" y="1597111"/>
            <a:ext cx="4657967" cy="525616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99D80B-A34D-47F0-92F7-438764F1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31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40E92E-2652-48FF-8A4E-A3D51EEC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  <a:cs typeface="Calibri Light"/>
              </a:rPr>
              <a:t>Objets interactifs</a:t>
            </a:r>
            <a:endParaRPr lang="fr-FR" sz="4000">
              <a:solidFill>
                <a:srgbClr val="FFFFFF"/>
              </a:solidFill>
            </a:endParaRPr>
          </a:p>
        </p:txBody>
      </p:sp>
      <p:pic>
        <p:nvPicPr>
          <p:cNvPr id="5" name="Image 7">
            <a:extLst>
              <a:ext uri="{FF2B5EF4-FFF2-40B4-BE49-F238E27FC236}">
                <a16:creationId xmlns:a16="http://schemas.microsoft.com/office/drawing/2014/main" id="{6D05AC60-CC9A-457E-9E27-40E641D5F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142361"/>
            <a:ext cx="7705970" cy="3290816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D8A9337E-CD79-4523-A7DD-5AFE8861B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542" y="3569432"/>
            <a:ext cx="3156683" cy="3109057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4965EA47-65BE-4338-8BFD-FC17B289E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0" y="3632111"/>
            <a:ext cx="4335583" cy="307162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4ED12BC-E59E-4D38-AD38-9DC7251B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39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BC29A4-66C7-4AC3-9331-75C0438C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  <a:cs typeface="Calibri Light"/>
              </a:rPr>
              <a:t>Donjon</a:t>
            </a:r>
            <a:endParaRPr lang="fr-FR"/>
          </a:p>
        </p:txBody>
      </p:sp>
      <p:pic>
        <p:nvPicPr>
          <p:cNvPr id="4" name="Image 5" descr="Une image contenant texte, afficher, tableau de points, capture d’écran&#10;&#10;Description générée automatiquement">
            <a:extLst>
              <a:ext uri="{FF2B5EF4-FFF2-40B4-BE49-F238E27FC236}">
                <a16:creationId xmlns:a16="http://schemas.microsoft.com/office/drawing/2014/main" id="{BA51EFAE-169C-4D2C-974B-302CF679A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58" y="2181383"/>
            <a:ext cx="7045288" cy="3962975"/>
          </a:xfrm>
          <a:prstGeom prst="rect">
            <a:avLst/>
          </a:prstGeom>
        </p:spPr>
      </p:pic>
      <p:pic>
        <p:nvPicPr>
          <p:cNvPr id="5" name="Espace réservé du contenu 4" descr="Une image contenant texte, tableau de points, graphiques vectoriels&#10;&#10;Description générée automatiquement">
            <a:extLst>
              <a:ext uri="{FF2B5EF4-FFF2-40B4-BE49-F238E27FC236}">
                <a16:creationId xmlns:a16="http://schemas.microsoft.com/office/drawing/2014/main" id="{41E59D7F-29DD-4725-B44D-3DD12FC77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4621" y="2184685"/>
            <a:ext cx="3997831" cy="399783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BE1AD19-8816-4CDB-AA58-69806B542780}"/>
              </a:ext>
            </a:extLst>
          </p:cNvPr>
          <p:cNvSpPr txBox="1"/>
          <p:nvPr/>
        </p:nvSpPr>
        <p:spPr>
          <a:xfrm>
            <a:off x="7790985" y="1815790"/>
            <a:ext cx="3988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Générateur procédural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BB8BD87-D3A5-46CA-A4B9-9A6E23CF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39945E-B46B-48BE-AD9E-70A2F4FE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  <a:cs typeface="Calibri Light"/>
              </a:rPr>
              <a:t>Registres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EDEDF395-160A-400E-AB5E-97A5B4A3D79B}"/>
              </a:ext>
            </a:extLst>
          </p:cNvPr>
          <p:cNvSpPr/>
          <p:nvPr/>
        </p:nvSpPr>
        <p:spPr>
          <a:xfrm>
            <a:off x="4583958" y="667333"/>
            <a:ext cx="2176066" cy="316800"/>
          </a:xfrm>
          <a:custGeom>
            <a:avLst/>
            <a:gdLst>
              <a:gd name="connsiteX0" fmla="*/ 0 w 2176066"/>
              <a:gd name="connsiteY0" fmla="*/ 0 h 316800"/>
              <a:gd name="connsiteX1" fmla="*/ 2176066 w 2176066"/>
              <a:gd name="connsiteY1" fmla="*/ 0 h 316800"/>
              <a:gd name="connsiteX2" fmla="*/ 2176066 w 2176066"/>
              <a:gd name="connsiteY2" fmla="*/ 316800 h 316800"/>
              <a:gd name="connsiteX3" fmla="*/ 0 w 2176066"/>
              <a:gd name="connsiteY3" fmla="*/ 316800 h 316800"/>
              <a:gd name="connsiteX4" fmla="*/ 0 w 2176066"/>
              <a:gd name="connsiteY4" fmla="*/ 0 h 3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6066" h="316800">
                <a:moveTo>
                  <a:pt x="0" y="0"/>
                </a:moveTo>
                <a:lnTo>
                  <a:pt x="2176066" y="0"/>
                </a:lnTo>
                <a:lnTo>
                  <a:pt x="2176066" y="316800"/>
                </a:lnTo>
                <a:lnTo>
                  <a:pt x="0" y="316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44704" rIns="78232" bIns="44704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kern="1200" dirty="0" err="1">
                <a:latin typeface="Calibri Light" panose="020F0302020204030204"/>
              </a:rPr>
              <a:t>Weapons</a:t>
            </a:r>
            <a:endParaRPr lang="fr-FR" sz="1100" kern="1200" dirty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3E283FB8-E70F-46FA-B1ED-A7970D43791D}"/>
              </a:ext>
            </a:extLst>
          </p:cNvPr>
          <p:cNvSpPr/>
          <p:nvPr/>
        </p:nvSpPr>
        <p:spPr>
          <a:xfrm>
            <a:off x="4583958" y="984133"/>
            <a:ext cx="2176066" cy="5193539"/>
          </a:xfrm>
          <a:custGeom>
            <a:avLst/>
            <a:gdLst>
              <a:gd name="connsiteX0" fmla="*/ 0 w 2176066"/>
              <a:gd name="connsiteY0" fmla="*/ 0 h 5193539"/>
              <a:gd name="connsiteX1" fmla="*/ 2176066 w 2176066"/>
              <a:gd name="connsiteY1" fmla="*/ 0 h 5193539"/>
              <a:gd name="connsiteX2" fmla="*/ 2176066 w 2176066"/>
              <a:gd name="connsiteY2" fmla="*/ 5193539 h 5193539"/>
              <a:gd name="connsiteX3" fmla="*/ 0 w 2176066"/>
              <a:gd name="connsiteY3" fmla="*/ 5193539 h 5193539"/>
              <a:gd name="connsiteX4" fmla="*/ 0 w 2176066"/>
              <a:gd name="connsiteY4" fmla="*/ 0 h 519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6066" h="5193539">
                <a:moveTo>
                  <a:pt x="0" y="0"/>
                </a:moveTo>
                <a:lnTo>
                  <a:pt x="2176066" y="0"/>
                </a:lnTo>
                <a:lnTo>
                  <a:pt x="2176066" y="5193539"/>
                </a:lnTo>
                <a:lnTo>
                  <a:pt x="0" y="51935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58674" rIns="78232" bIns="88011" numCol="1" spcCol="1270" anchor="t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Name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Desc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 dirty="0" err="1">
                <a:latin typeface="Calibri Light" panose="020F0302020204030204"/>
              </a:rPr>
              <a:t>DamagesMin</a:t>
            </a:r>
            <a:endParaRPr lang="fr-FR" sz="1100" b="0" kern="1200" dirty="0">
              <a:latin typeface="Calibri Light" panose="020F0302020204030204"/>
            </a:endParaRP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DamagesMax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ProjectileType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ProjectileImagePath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ProjectileImageWidth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ProjectileImageHeight</a:t>
            </a:r>
            <a:endParaRPr lang="fr-FR" sz="1100" b="0" kern="1200"/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ProjectileSizeMin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ProjectileSizeMax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ProjectileSpeedMin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ProjectileSpeedMax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Cooldown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ChargeDuration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Rarity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Width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Height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Size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IsChargeable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Image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ImageWidth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ImageHeight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ChargingImage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ChargingImageWidth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ChargingImageHeight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CustomBehavior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Currency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b="0" kern="1200">
                <a:latin typeface="Calibri Light" panose="020F0302020204030204"/>
              </a:rPr>
              <a:t>Price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C59FF5CD-2DFE-4726-A4F5-DCE34F279F50}"/>
              </a:ext>
            </a:extLst>
          </p:cNvPr>
          <p:cNvSpPr/>
          <p:nvPr/>
        </p:nvSpPr>
        <p:spPr>
          <a:xfrm>
            <a:off x="7064674" y="667333"/>
            <a:ext cx="2176066" cy="316800"/>
          </a:xfrm>
          <a:custGeom>
            <a:avLst/>
            <a:gdLst>
              <a:gd name="connsiteX0" fmla="*/ 0 w 2176066"/>
              <a:gd name="connsiteY0" fmla="*/ 0 h 316800"/>
              <a:gd name="connsiteX1" fmla="*/ 2176066 w 2176066"/>
              <a:gd name="connsiteY1" fmla="*/ 0 h 316800"/>
              <a:gd name="connsiteX2" fmla="*/ 2176066 w 2176066"/>
              <a:gd name="connsiteY2" fmla="*/ 316800 h 316800"/>
              <a:gd name="connsiteX3" fmla="*/ 0 w 2176066"/>
              <a:gd name="connsiteY3" fmla="*/ 316800 h 316800"/>
              <a:gd name="connsiteX4" fmla="*/ 0 w 2176066"/>
              <a:gd name="connsiteY4" fmla="*/ 0 h 3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6066" h="316800">
                <a:moveTo>
                  <a:pt x="0" y="0"/>
                </a:moveTo>
                <a:lnTo>
                  <a:pt x="2176066" y="0"/>
                </a:lnTo>
                <a:lnTo>
                  <a:pt x="2176066" y="316800"/>
                </a:lnTo>
                <a:lnTo>
                  <a:pt x="0" y="316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44704" rIns="78232" bIns="44704" numCol="1" spcCol="1270" anchor="ctr" anchorCtr="0">
            <a:noAutofit/>
          </a:bodyPr>
          <a:lstStyle/>
          <a:p>
            <a:pPr marL="0" lvl="0" indent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kern="1200">
                <a:latin typeface="Calibri Light" panose="020F0302020204030204"/>
              </a:rPr>
              <a:t>Items</a:t>
            </a: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A60351F3-F01A-4936-A47D-C26329D42DBE}"/>
              </a:ext>
            </a:extLst>
          </p:cNvPr>
          <p:cNvSpPr/>
          <p:nvPr/>
        </p:nvSpPr>
        <p:spPr>
          <a:xfrm>
            <a:off x="7064674" y="984133"/>
            <a:ext cx="2176066" cy="5193539"/>
          </a:xfrm>
          <a:custGeom>
            <a:avLst/>
            <a:gdLst>
              <a:gd name="connsiteX0" fmla="*/ 0 w 2176066"/>
              <a:gd name="connsiteY0" fmla="*/ 0 h 5193539"/>
              <a:gd name="connsiteX1" fmla="*/ 2176066 w 2176066"/>
              <a:gd name="connsiteY1" fmla="*/ 0 h 5193539"/>
              <a:gd name="connsiteX2" fmla="*/ 2176066 w 2176066"/>
              <a:gd name="connsiteY2" fmla="*/ 5193539 h 5193539"/>
              <a:gd name="connsiteX3" fmla="*/ 0 w 2176066"/>
              <a:gd name="connsiteY3" fmla="*/ 5193539 h 5193539"/>
              <a:gd name="connsiteX4" fmla="*/ 0 w 2176066"/>
              <a:gd name="connsiteY4" fmla="*/ 0 h 519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6066" h="5193539">
                <a:moveTo>
                  <a:pt x="0" y="0"/>
                </a:moveTo>
                <a:lnTo>
                  <a:pt x="2176066" y="0"/>
                </a:lnTo>
                <a:lnTo>
                  <a:pt x="2176066" y="5193539"/>
                </a:lnTo>
                <a:lnTo>
                  <a:pt x="0" y="51935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58674" rIns="78232" bIns="88011" numCol="1" spcCol="1270" anchor="t" anchorCtr="0">
            <a:noAutofit/>
          </a:bodyPr>
          <a:lstStyle/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Name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Desc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Width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Height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Size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ActionClass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Image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AutoPickup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Currency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Price</a:t>
            </a: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3B89EB07-3934-4FB2-8420-C225C0E83EAB}"/>
              </a:ext>
            </a:extLst>
          </p:cNvPr>
          <p:cNvSpPr/>
          <p:nvPr/>
        </p:nvSpPr>
        <p:spPr>
          <a:xfrm>
            <a:off x="9545389" y="667333"/>
            <a:ext cx="2176066" cy="316800"/>
          </a:xfrm>
          <a:custGeom>
            <a:avLst/>
            <a:gdLst>
              <a:gd name="connsiteX0" fmla="*/ 0 w 2176066"/>
              <a:gd name="connsiteY0" fmla="*/ 0 h 316800"/>
              <a:gd name="connsiteX1" fmla="*/ 2176066 w 2176066"/>
              <a:gd name="connsiteY1" fmla="*/ 0 h 316800"/>
              <a:gd name="connsiteX2" fmla="*/ 2176066 w 2176066"/>
              <a:gd name="connsiteY2" fmla="*/ 316800 h 316800"/>
              <a:gd name="connsiteX3" fmla="*/ 0 w 2176066"/>
              <a:gd name="connsiteY3" fmla="*/ 316800 h 316800"/>
              <a:gd name="connsiteX4" fmla="*/ 0 w 2176066"/>
              <a:gd name="connsiteY4" fmla="*/ 0 h 3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6066" h="316800">
                <a:moveTo>
                  <a:pt x="0" y="0"/>
                </a:moveTo>
                <a:lnTo>
                  <a:pt x="2176066" y="0"/>
                </a:lnTo>
                <a:lnTo>
                  <a:pt x="2176066" y="316800"/>
                </a:lnTo>
                <a:lnTo>
                  <a:pt x="0" y="316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44704" rIns="78232" bIns="44704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kern="1200">
                <a:latin typeface="Calibri Light" panose="020F0302020204030204"/>
              </a:rPr>
              <a:t>Enemies</a:t>
            </a:r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870FA758-0B5C-4F5B-A400-C212727C53B2}"/>
              </a:ext>
            </a:extLst>
          </p:cNvPr>
          <p:cNvSpPr/>
          <p:nvPr/>
        </p:nvSpPr>
        <p:spPr>
          <a:xfrm>
            <a:off x="9545389" y="984133"/>
            <a:ext cx="2176066" cy="5193539"/>
          </a:xfrm>
          <a:custGeom>
            <a:avLst/>
            <a:gdLst>
              <a:gd name="connsiteX0" fmla="*/ 0 w 2176066"/>
              <a:gd name="connsiteY0" fmla="*/ 0 h 5193539"/>
              <a:gd name="connsiteX1" fmla="*/ 2176066 w 2176066"/>
              <a:gd name="connsiteY1" fmla="*/ 0 h 5193539"/>
              <a:gd name="connsiteX2" fmla="*/ 2176066 w 2176066"/>
              <a:gd name="connsiteY2" fmla="*/ 5193539 h 5193539"/>
              <a:gd name="connsiteX3" fmla="*/ 0 w 2176066"/>
              <a:gd name="connsiteY3" fmla="*/ 5193539 h 5193539"/>
              <a:gd name="connsiteX4" fmla="*/ 0 w 2176066"/>
              <a:gd name="connsiteY4" fmla="*/ 0 h 519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6066" h="5193539">
                <a:moveTo>
                  <a:pt x="0" y="0"/>
                </a:moveTo>
                <a:lnTo>
                  <a:pt x="2176066" y="0"/>
                </a:lnTo>
                <a:lnTo>
                  <a:pt x="2176066" y="5193539"/>
                </a:lnTo>
                <a:lnTo>
                  <a:pt x="0" y="51935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58674" rIns="78232" bIns="88011" numCol="1" spcCol="1270" anchor="t" anchorCtr="0">
            <a:noAutofit/>
          </a:bodyPr>
          <a:lstStyle/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Name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Desc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BaseHealth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MaxHealth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BaseDamages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MaxSpeed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JumpSpeed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FocusRange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Width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Height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Size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DoesFly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IdleImage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IdleImageWidth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IdleImageHeight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MoveImage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MoveImageWidth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MoveImageHeight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JumpImage</a:t>
            </a: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JumpImageWidth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JumpImageHeight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Weapons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Type</a:t>
            </a: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100" kern="1200">
                <a:latin typeface="Calibri Light" panose="020F0302020204030204"/>
              </a:rPr>
              <a:t>Color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41A20FD-02B7-4B51-91A6-8215B47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97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82046F-084C-4E01-B35D-9ADEB5D4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  <a:cs typeface="Calibri Light"/>
              </a:rPr>
              <a:t>Gestion des ressources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62AA4714-C32B-4111-A90B-B693013C5C6C}"/>
              </a:ext>
            </a:extLst>
          </p:cNvPr>
          <p:cNvSpPr/>
          <p:nvPr/>
        </p:nvSpPr>
        <p:spPr>
          <a:xfrm>
            <a:off x="6100141" y="2430936"/>
            <a:ext cx="5243179" cy="1654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2724"/>
                </a:lnTo>
                <a:lnTo>
                  <a:pt x="5243179" y="82724"/>
                </a:lnTo>
                <a:lnTo>
                  <a:pt x="5243179" y="16544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9" name="Forme libre : forme 58">
            <a:extLst>
              <a:ext uri="{FF2B5EF4-FFF2-40B4-BE49-F238E27FC236}">
                <a16:creationId xmlns:a16="http://schemas.microsoft.com/office/drawing/2014/main" id="{0C1CCF40-DF9C-480F-AF43-A7C94EC103C4}"/>
              </a:ext>
            </a:extLst>
          </p:cNvPr>
          <p:cNvSpPr/>
          <p:nvPr/>
        </p:nvSpPr>
        <p:spPr>
          <a:xfrm>
            <a:off x="6100141" y="2430936"/>
            <a:ext cx="4289874" cy="1654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2724"/>
                </a:lnTo>
                <a:lnTo>
                  <a:pt x="4289874" y="82724"/>
                </a:lnTo>
                <a:lnTo>
                  <a:pt x="4289874" y="16544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A1763237-2BCB-413D-AC45-ED04AA75E5CF}"/>
              </a:ext>
            </a:extLst>
          </p:cNvPr>
          <p:cNvSpPr/>
          <p:nvPr/>
        </p:nvSpPr>
        <p:spPr>
          <a:xfrm>
            <a:off x="9121567" y="2990314"/>
            <a:ext cx="118178" cy="36241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62413"/>
                </a:lnTo>
                <a:lnTo>
                  <a:pt x="118178" y="36241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1" name="Forme libre : forme 60">
            <a:extLst>
              <a:ext uri="{FF2B5EF4-FFF2-40B4-BE49-F238E27FC236}">
                <a16:creationId xmlns:a16="http://schemas.microsoft.com/office/drawing/2014/main" id="{D7BEDA1E-3B92-426D-A05D-EE4521996BB2}"/>
              </a:ext>
            </a:extLst>
          </p:cNvPr>
          <p:cNvSpPr/>
          <p:nvPr/>
        </p:nvSpPr>
        <p:spPr>
          <a:xfrm>
            <a:off x="6100141" y="2430936"/>
            <a:ext cx="3336568" cy="1654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2724"/>
                </a:lnTo>
                <a:lnTo>
                  <a:pt x="3336568" y="82724"/>
                </a:lnTo>
                <a:lnTo>
                  <a:pt x="3336568" y="16544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2" name="Forme libre : forme 61">
            <a:extLst>
              <a:ext uri="{FF2B5EF4-FFF2-40B4-BE49-F238E27FC236}">
                <a16:creationId xmlns:a16="http://schemas.microsoft.com/office/drawing/2014/main" id="{2623C855-B2CD-4CB5-A43E-61A6FB2714D6}"/>
              </a:ext>
            </a:extLst>
          </p:cNvPr>
          <p:cNvSpPr/>
          <p:nvPr/>
        </p:nvSpPr>
        <p:spPr>
          <a:xfrm>
            <a:off x="8168262" y="2990314"/>
            <a:ext cx="118178" cy="36241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62413"/>
                </a:lnTo>
                <a:lnTo>
                  <a:pt x="118178" y="36241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3" name="Forme libre : forme 62">
            <a:extLst>
              <a:ext uri="{FF2B5EF4-FFF2-40B4-BE49-F238E27FC236}">
                <a16:creationId xmlns:a16="http://schemas.microsoft.com/office/drawing/2014/main" id="{6C7DD619-513A-4CF8-87D4-0220ECE1D431}"/>
              </a:ext>
            </a:extLst>
          </p:cNvPr>
          <p:cNvSpPr/>
          <p:nvPr/>
        </p:nvSpPr>
        <p:spPr>
          <a:xfrm>
            <a:off x="6100141" y="2430936"/>
            <a:ext cx="2383263" cy="1654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2724"/>
                </a:lnTo>
                <a:lnTo>
                  <a:pt x="2383263" y="82724"/>
                </a:lnTo>
                <a:lnTo>
                  <a:pt x="2383263" y="16544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4" name="Forme libre : forme 63">
            <a:extLst>
              <a:ext uri="{FF2B5EF4-FFF2-40B4-BE49-F238E27FC236}">
                <a16:creationId xmlns:a16="http://schemas.microsoft.com/office/drawing/2014/main" id="{788398C0-883F-4EB7-8C72-F7D230ABA2D8}"/>
              </a:ext>
            </a:extLst>
          </p:cNvPr>
          <p:cNvSpPr/>
          <p:nvPr/>
        </p:nvSpPr>
        <p:spPr>
          <a:xfrm>
            <a:off x="6100141" y="2430936"/>
            <a:ext cx="1429958" cy="1654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2724"/>
                </a:lnTo>
                <a:lnTo>
                  <a:pt x="1429958" y="82724"/>
                </a:lnTo>
                <a:lnTo>
                  <a:pt x="1429958" y="16544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5" name="Forme libre : forme 64">
            <a:extLst>
              <a:ext uri="{FF2B5EF4-FFF2-40B4-BE49-F238E27FC236}">
                <a16:creationId xmlns:a16="http://schemas.microsoft.com/office/drawing/2014/main" id="{7E4CFBDC-E087-465F-A08A-99D4486EDCB6}"/>
              </a:ext>
            </a:extLst>
          </p:cNvPr>
          <p:cNvSpPr/>
          <p:nvPr/>
        </p:nvSpPr>
        <p:spPr>
          <a:xfrm>
            <a:off x="6261651" y="3549691"/>
            <a:ext cx="118178" cy="25999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99923"/>
                </a:lnTo>
                <a:lnTo>
                  <a:pt x="118178" y="259992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6" name="Forme libre : forme 65">
            <a:extLst>
              <a:ext uri="{FF2B5EF4-FFF2-40B4-BE49-F238E27FC236}">
                <a16:creationId xmlns:a16="http://schemas.microsoft.com/office/drawing/2014/main" id="{C0D806B2-41FB-4616-8B89-F1011CEC4EE1}"/>
              </a:ext>
            </a:extLst>
          </p:cNvPr>
          <p:cNvSpPr/>
          <p:nvPr/>
        </p:nvSpPr>
        <p:spPr>
          <a:xfrm>
            <a:off x="6261651" y="3549691"/>
            <a:ext cx="118178" cy="2040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40546"/>
                </a:lnTo>
                <a:lnTo>
                  <a:pt x="118178" y="204054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7" name="Forme libre : forme 66">
            <a:extLst>
              <a:ext uri="{FF2B5EF4-FFF2-40B4-BE49-F238E27FC236}">
                <a16:creationId xmlns:a16="http://schemas.microsoft.com/office/drawing/2014/main" id="{F331444D-F2BE-4AC5-8ACA-D72E690339B9}"/>
              </a:ext>
            </a:extLst>
          </p:cNvPr>
          <p:cNvSpPr/>
          <p:nvPr/>
        </p:nvSpPr>
        <p:spPr>
          <a:xfrm>
            <a:off x="6261651" y="3549691"/>
            <a:ext cx="118178" cy="148116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81168"/>
                </a:lnTo>
                <a:lnTo>
                  <a:pt x="118178" y="148116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8" name="Forme libre : forme 67">
            <a:extLst>
              <a:ext uri="{FF2B5EF4-FFF2-40B4-BE49-F238E27FC236}">
                <a16:creationId xmlns:a16="http://schemas.microsoft.com/office/drawing/2014/main" id="{BCC1721B-49A8-47E4-AE35-D3EDD6CC0729}"/>
              </a:ext>
            </a:extLst>
          </p:cNvPr>
          <p:cNvSpPr/>
          <p:nvPr/>
        </p:nvSpPr>
        <p:spPr>
          <a:xfrm>
            <a:off x="6261651" y="3549691"/>
            <a:ext cx="118178" cy="92179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21791"/>
                </a:lnTo>
                <a:lnTo>
                  <a:pt x="118178" y="92179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9" name="Forme libre : forme 68">
            <a:extLst>
              <a:ext uri="{FF2B5EF4-FFF2-40B4-BE49-F238E27FC236}">
                <a16:creationId xmlns:a16="http://schemas.microsoft.com/office/drawing/2014/main" id="{CE13113E-E331-4430-ACD9-9C4319DB646A}"/>
              </a:ext>
            </a:extLst>
          </p:cNvPr>
          <p:cNvSpPr/>
          <p:nvPr/>
        </p:nvSpPr>
        <p:spPr>
          <a:xfrm>
            <a:off x="6261651" y="3549691"/>
            <a:ext cx="118178" cy="36241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62413"/>
                </a:lnTo>
                <a:lnTo>
                  <a:pt x="118178" y="36241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0" name="Forme libre : forme 69">
            <a:extLst>
              <a:ext uri="{FF2B5EF4-FFF2-40B4-BE49-F238E27FC236}">
                <a16:creationId xmlns:a16="http://schemas.microsoft.com/office/drawing/2014/main" id="{E15DE081-AA78-40EB-AD41-130B70674208}"/>
              </a:ext>
            </a:extLst>
          </p:cNvPr>
          <p:cNvSpPr/>
          <p:nvPr/>
        </p:nvSpPr>
        <p:spPr>
          <a:xfrm>
            <a:off x="6531073" y="2990314"/>
            <a:ext cx="91440" cy="1654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654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1" name="Forme libre : forme 70">
            <a:extLst>
              <a:ext uri="{FF2B5EF4-FFF2-40B4-BE49-F238E27FC236}">
                <a16:creationId xmlns:a16="http://schemas.microsoft.com/office/drawing/2014/main" id="{948F6457-C216-4857-BF80-200CE564AB19}"/>
              </a:ext>
            </a:extLst>
          </p:cNvPr>
          <p:cNvSpPr/>
          <p:nvPr/>
        </p:nvSpPr>
        <p:spPr>
          <a:xfrm>
            <a:off x="6100141" y="2430936"/>
            <a:ext cx="476652" cy="1654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2724"/>
                </a:lnTo>
                <a:lnTo>
                  <a:pt x="476652" y="82724"/>
                </a:lnTo>
                <a:lnTo>
                  <a:pt x="476652" y="16544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2" name="Forme libre : forme 71">
            <a:extLst>
              <a:ext uri="{FF2B5EF4-FFF2-40B4-BE49-F238E27FC236}">
                <a16:creationId xmlns:a16="http://schemas.microsoft.com/office/drawing/2014/main" id="{D2062AF7-552B-40A6-8B80-EA9634DAC9B9}"/>
              </a:ext>
            </a:extLst>
          </p:cNvPr>
          <p:cNvSpPr/>
          <p:nvPr/>
        </p:nvSpPr>
        <p:spPr>
          <a:xfrm>
            <a:off x="5623488" y="2430936"/>
            <a:ext cx="476652" cy="1654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76652" y="0"/>
                </a:moveTo>
                <a:lnTo>
                  <a:pt x="476652" y="82724"/>
                </a:lnTo>
                <a:lnTo>
                  <a:pt x="0" y="82724"/>
                </a:lnTo>
                <a:lnTo>
                  <a:pt x="0" y="16544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3" name="Forme libre : forme 72">
            <a:extLst>
              <a:ext uri="{FF2B5EF4-FFF2-40B4-BE49-F238E27FC236}">
                <a16:creationId xmlns:a16="http://schemas.microsoft.com/office/drawing/2014/main" id="{9CBA227A-9B81-4F8E-9870-DCBFCB974C02}"/>
              </a:ext>
            </a:extLst>
          </p:cNvPr>
          <p:cNvSpPr/>
          <p:nvPr/>
        </p:nvSpPr>
        <p:spPr>
          <a:xfrm>
            <a:off x="4670182" y="2430936"/>
            <a:ext cx="1429958" cy="1654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429958" y="0"/>
                </a:moveTo>
                <a:lnTo>
                  <a:pt x="1429958" y="82724"/>
                </a:lnTo>
                <a:lnTo>
                  <a:pt x="0" y="82724"/>
                </a:lnTo>
                <a:lnTo>
                  <a:pt x="0" y="16544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4" name="Forme libre : forme 73">
            <a:extLst>
              <a:ext uri="{FF2B5EF4-FFF2-40B4-BE49-F238E27FC236}">
                <a16:creationId xmlns:a16="http://schemas.microsoft.com/office/drawing/2014/main" id="{A9DEDFB8-1F73-4CCD-8CA1-F4E6855F408B}"/>
              </a:ext>
            </a:extLst>
          </p:cNvPr>
          <p:cNvSpPr/>
          <p:nvPr/>
        </p:nvSpPr>
        <p:spPr>
          <a:xfrm>
            <a:off x="3716877" y="2430936"/>
            <a:ext cx="2383263" cy="1654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83263" y="0"/>
                </a:moveTo>
                <a:lnTo>
                  <a:pt x="2383263" y="82724"/>
                </a:lnTo>
                <a:lnTo>
                  <a:pt x="0" y="82724"/>
                </a:lnTo>
                <a:lnTo>
                  <a:pt x="0" y="16544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DCFC9703-50B5-40DE-8BE6-FFDF9067BD7C}"/>
              </a:ext>
            </a:extLst>
          </p:cNvPr>
          <p:cNvSpPr/>
          <p:nvPr/>
        </p:nvSpPr>
        <p:spPr>
          <a:xfrm>
            <a:off x="2448429" y="2990314"/>
            <a:ext cx="118178" cy="36241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62413"/>
                </a:lnTo>
                <a:lnTo>
                  <a:pt x="118178" y="36241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6" name="Forme libre : forme 75">
            <a:extLst>
              <a:ext uri="{FF2B5EF4-FFF2-40B4-BE49-F238E27FC236}">
                <a16:creationId xmlns:a16="http://schemas.microsoft.com/office/drawing/2014/main" id="{A7CF85C6-05B6-4007-8558-6B1356FE2F91}"/>
              </a:ext>
            </a:extLst>
          </p:cNvPr>
          <p:cNvSpPr/>
          <p:nvPr/>
        </p:nvSpPr>
        <p:spPr>
          <a:xfrm>
            <a:off x="2763572" y="2430936"/>
            <a:ext cx="3336568" cy="1654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336568" y="0"/>
                </a:moveTo>
                <a:lnTo>
                  <a:pt x="3336568" y="82724"/>
                </a:lnTo>
                <a:lnTo>
                  <a:pt x="0" y="82724"/>
                </a:lnTo>
                <a:lnTo>
                  <a:pt x="0" y="16544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7" name="Forme libre : forme 76">
            <a:extLst>
              <a:ext uri="{FF2B5EF4-FFF2-40B4-BE49-F238E27FC236}">
                <a16:creationId xmlns:a16="http://schemas.microsoft.com/office/drawing/2014/main" id="{F4C4C5E1-2F49-4C7D-BB3D-1D73721809EE}"/>
              </a:ext>
            </a:extLst>
          </p:cNvPr>
          <p:cNvSpPr/>
          <p:nvPr/>
        </p:nvSpPr>
        <p:spPr>
          <a:xfrm>
            <a:off x="1810266" y="2430936"/>
            <a:ext cx="4289874" cy="1654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289874" y="0"/>
                </a:moveTo>
                <a:lnTo>
                  <a:pt x="4289874" y="82724"/>
                </a:lnTo>
                <a:lnTo>
                  <a:pt x="0" y="82724"/>
                </a:lnTo>
                <a:lnTo>
                  <a:pt x="0" y="16544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8" name="Forme libre : forme 77">
            <a:extLst>
              <a:ext uri="{FF2B5EF4-FFF2-40B4-BE49-F238E27FC236}">
                <a16:creationId xmlns:a16="http://schemas.microsoft.com/office/drawing/2014/main" id="{2C544462-412D-48DD-BB3B-60CCF7148217}"/>
              </a:ext>
            </a:extLst>
          </p:cNvPr>
          <p:cNvSpPr/>
          <p:nvPr/>
        </p:nvSpPr>
        <p:spPr>
          <a:xfrm>
            <a:off x="541819" y="2990314"/>
            <a:ext cx="118178" cy="92179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21791"/>
                </a:lnTo>
                <a:lnTo>
                  <a:pt x="118178" y="92179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9" name="Forme libre : forme 78">
            <a:extLst>
              <a:ext uri="{FF2B5EF4-FFF2-40B4-BE49-F238E27FC236}">
                <a16:creationId xmlns:a16="http://schemas.microsoft.com/office/drawing/2014/main" id="{B05DD5E3-5174-4013-8C03-72D6F6771779}"/>
              </a:ext>
            </a:extLst>
          </p:cNvPr>
          <p:cNvSpPr/>
          <p:nvPr/>
        </p:nvSpPr>
        <p:spPr>
          <a:xfrm>
            <a:off x="541819" y="2990314"/>
            <a:ext cx="118178" cy="36241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62413"/>
                </a:lnTo>
                <a:lnTo>
                  <a:pt x="118178" y="362413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0" name="Forme libre : forme 79">
            <a:extLst>
              <a:ext uri="{FF2B5EF4-FFF2-40B4-BE49-F238E27FC236}">
                <a16:creationId xmlns:a16="http://schemas.microsoft.com/office/drawing/2014/main" id="{E3A21570-D7ED-42CB-872E-28360982BA3A}"/>
              </a:ext>
            </a:extLst>
          </p:cNvPr>
          <p:cNvSpPr/>
          <p:nvPr/>
        </p:nvSpPr>
        <p:spPr>
          <a:xfrm>
            <a:off x="856961" y="2430936"/>
            <a:ext cx="5243179" cy="1654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243179" y="0"/>
                </a:moveTo>
                <a:lnTo>
                  <a:pt x="5243179" y="82724"/>
                </a:lnTo>
                <a:lnTo>
                  <a:pt x="0" y="82724"/>
                </a:lnTo>
                <a:lnTo>
                  <a:pt x="0" y="16544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1" name="Forme libre : forme 80">
            <a:extLst>
              <a:ext uri="{FF2B5EF4-FFF2-40B4-BE49-F238E27FC236}">
                <a16:creationId xmlns:a16="http://schemas.microsoft.com/office/drawing/2014/main" id="{0822242B-24E4-491B-AE1E-B25F649A193F}"/>
              </a:ext>
            </a:extLst>
          </p:cNvPr>
          <p:cNvSpPr/>
          <p:nvPr/>
        </p:nvSpPr>
        <p:spPr>
          <a:xfrm>
            <a:off x="5706213" y="2037008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Assets</a:t>
            </a:r>
          </a:p>
        </p:txBody>
      </p:sp>
      <p:sp>
        <p:nvSpPr>
          <p:cNvPr id="82" name="Forme libre : forme 81">
            <a:extLst>
              <a:ext uri="{FF2B5EF4-FFF2-40B4-BE49-F238E27FC236}">
                <a16:creationId xmlns:a16="http://schemas.microsoft.com/office/drawing/2014/main" id="{81162BB8-ECE1-45D0-9096-ABFD43AEBED2}"/>
              </a:ext>
            </a:extLst>
          </p:cNvPr>
          <p:cNvSpPr/>
          <p:nvPr/>
        </p:nvSpPr>
        <p:spPr>
          <a:xfrm>
            <a:off x="463033" y="2596386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Audio</a:t>
            </a:r>
          </a:p>
        </p:txBody>
      </p:sp>
      <p:sp>
        <p:nvSpPr>
          <p:cNvPr id="83" name="Forme libre : forme 82">
            <a:extLst>
              <a:ext uri="{FF2B5EF4-FFF2-40B4-BE49-F238E27FC236}">
                <a16:creationId xmlns:a16="http://schemas.microsoft.com/office/drawing/2014/main" id="{FBBFEA69-CCF6-48A4-BEA7-438A9039FFA5}"/>
              </a:ext>
            </a:extLst>
          </p:cNvPr>
          <p:cNvSpPr/>
          <p:nvPr/>
        </p:nvSpPr>
        <p:spPr>
          <a:xfrm>
            <a:off x="659997" y="3155763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Music</a:t>
            </a:r>
          </a:p>
        </p:txBody>
      </p:sp>
      <p:sp>
        <p:nvSpPr>
          <p:cNvPr id="84" name="Forme libre : forme 83">
            <a:extLst>
              <a:ext uri="{FF2B5EF4-FFF2-40B4-BE49-F238E27FC236}">
                <a16:creationId xmlns:a16="http://schemas.microsoft.com/office/drawing/2014/main" id="{C6CE990C-7904-4B30-83C8-4CA3BAE41DEC}"/>
              </a:ext>
            </a:extLst>
          </p:cNvPr>
          <p:cNvSpPr/>
          <p:nvPr/>
        </p:nvSpPr>
        <p:spPr>
          <a:xfrm>
            <a:off x="659997" y="3715141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Sounds</a:t>
            </a:r>
          </a:p>
        </p:txBody>
      </p:sp>
      <p:sp>
        <p:nvSpPr>
          <p:cNvPr id="85" name="Forme libre : forme 84">
            <a:extLst>
              <a:ext uri="{FF2B5EF4-FFF2-40B4-BE49-F238E27FC236}">
                <a16:creationId xmlns:a16="http://schemas.microsoft.com/office/drawing/2014/main" id="{CE2D2C73-4DDB-48DE-A3B4-54D60A52F09F}"/>
              </a:ext>
            </a:extLst>
          </p:cNvPr>
          <p:cNvSpPr/>
          <p:nvPr/>
        </p:nvSpPr>
        <p:spPr>
          <a:xfrm>
            <a:off x="1416338" y="2596386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Fonts</a:t>
            </a:r>
          </a:p>
        </p:txBody>
      </p:sp>
      <p:sp>
        <p:nvSpPr>
          <p:cNvPr id="86" name="Forme libre : forme 85">
            <a:extLst>
              <a:ext uri="{FF2B5EF4-FFF2-40B4-BE49-F238E27FC236}">
                <a16:creationId xmlns:a16="http://schemas.microsoft.com/office/drawing/2014/main" id="{82F30C87-7F42-4DAF-AC16-48C5B6B24431}"/>
              </a:ext>
            </a:extLst>
          </p:cNvPr>
          <p:cNvSpPr/>
          <p:nvPr/>
        </p:nvSpPr>
        <p:spPr>
          <a:xfrm>
            <a:off x="2369644" y="2596386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Gui</a:t>
            </a:r>
          </a:p>
        </p:txBody>
      </p:sp>
      <p:sp>
        <p:nvSpPr>
          <p:cNvPr id="87" name="Forme libre : forme 86">
            <a:extLst>
              <a:ext uri="{FF2B5EF4-FFF2-40B4-BE49-F238E27FC236}">
                <a16:creationId xmlns:a16="http://schemas.microsoft.com/office/drawing/2014/main" id="{EA05785B-5705-492C-91F4-5926A8DBA585}"/>
              </a:ext>
            </a:extLst>
          </p:cNvPr>
          <p:cNvSpPr/>
          <p:nvPr/>
        </p:nvSpPr>
        <p:spPr>
          <a:xfrm>
            <a:off x="2566608" y="3155763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Minimap</a:t>
            </a:r>
          </a:p>
        </p:txBody>
      </p:sp>
      <p:sp>
        <p:nvSpPr>
          <p:cNvPr id="88" name="Forme libre : forme 87">
            <a:extLst>
              <a:ext uri="{FF2B5EF4-FFF2-40B4-BE49-F238E27FC236}">
                <a16:creationId xmlns:a16="http://schemas.microsoft.com/office/drawing/2014/main" id="{A2BF5A4D-DBE1-41EB-87D3-C426F33DF18F}"/>
              </a:ext>
            </a:extLst>
          </p:cNvPr>
          <p:cNvSpPr/>
          <p:nvPr/>
        </p:nvSpPr>
        <p:spPr>
          <a:xfrm>
            <a:off x="3322949" y="2596386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Items</a:t>
            </a:r>
          </a:p>
        </p:txBody>
      </p:sp>
      <p:sp>
        <p:nvSpPr>
          <p:cNvPr id="89" name="Forme libre : forme 88">
            <a:extLst>
              <a:ext uri="{FF2B5EF4-FFF2-40B4-BE49-F238E27FC236}">
                <a16:creationId xmlns:a16="http://schemas.microsoft.com/office/drawing/2014/main" id="{6459CA8D-DA5B-41AF-A99A-D129A002691F}"/>
              </a:ext>
            </a:extLst>
          </p:cNvPr>
          <p:cNvSpPr/>
          <p:nvPr/>
        </p:nvSpPr>
        <p:spPr>
          <a:xfrm>
            <a:off x="4276255" y="2596386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Light</a:t>
            </a:r>
          </a:p>
        </p:txBody>
      </p:sp>
      <p:sp>
        <p:nvSpPr>
          <p:cNvPr id="90" name="Forme libre : forme 89">
            <a:extLst>
              <a:ext uri="{FF2B5EF4-FFF2-40B4-BE49-F238E27FC236}">
                <a16:creationId xmlns:a16="http://schemas.microsoft.com/office/drawing/2014/main" id="{4E039083-C4A7-447D-9A18-36885C00CE15}"/>
              </a:ext>
            </a:extLst>
          </p:cNvPr>
          <p:cNvSpPr/>
          <p:nvPr/>
        </p:nvSpPr>
        <p:spPr>
          <a:xfrm>
            <a:off x="5229560" y="2596386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ParticleEffects</a:t>
            </a:r>
          </a:p>
        </p:txBody>
      </p:sp>
      <p:sp>
        <p:nvSpPr>
          <p:cNvPr id="91" name="Forme libre : forme 90">
            <a:extLst>
              <a:ext uri="{FF2B5EF4-FFF2-40B4-BE49-F238E27FC236}">
                <a16:creationId xmlns:a16="http://schemas.microsoft.com/office/drawing/2014/main" id="{1F1E29EA-CD40-4A4E-AA7D-6A0BF45FF8EA}"/>
              </a:ext>
            </a:extLst>
          </p:cNvPr>
          <p:cNvSpPr/>
          <p:nvPr/>
        </p:nvSpPr>
        <p:spPr>
          <a:xfrm>
            <a:off x="6182865" y="2596386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Rooms</a:t>
            </a:r>
          </a:p>
        </p:txBody>
      </p:sp>
      <p:sp>
        <p:nvSpPr>
          <p:cNvPr id="92" name="Forme libre : forme 91">
            <a:extLst>
              <a:ext uri="{FF2B5EF4-FFF2-40B4-BE49-F238E27FC236}">
                <a16:creationId xmlns:a16="http://schemas.microsoft.com/office/drawing/2014/main" id="{3A663403-6F6B-45AF-B6D1-A4E795FED675}"/>
              </a:ext>
            </a:extLst>
          </p:cNvPr>
          <p:cNvSpPr/>
          <p:nvPr/>
        </p:nvSpPr>
        <p:spPr>
          <a:xfrm>
            <a:off x="6182865" y="3155763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 dirty="0" err="1"/>
              <a:t>DungeonNormal</a:t>
            </a:r>
            <a:endParaRPr lang="fr-FR" sz="900" kern="1200" dirty="0"/>
          </a:p>
        </p:txBody>
      </p:sp>
      <p:sp>
        <p:nvSpPr>
          <p:cNvPr id="93" name="Forme libre : forme 92">
            <a:extLst>
              <a:ext uri="{FF2B5EF4-FFF2-40B4-BE49-F238E27FC236}">
                <a16:creationId xmlns:a16="http://schemas.microsoft.com/office/drawing/2014/main" id="{FC5C1437-15E2-4634-A3B2-C9546243DEF5}"/>
              </a:ext>
            </a:extLst>
          </p:cNvPr>
          <p:cNvSpPr/>
          <p:nvPr/>
        </p:nvSpPr>
        <p:spPr>
          <a:xfrm>
            <a:off x="6379829" y="3715141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Boss</a:t>
            </a:r>
          </a:p>
        </p:txBody>
      </p:sp>
      <p:sp>
        <p:nvSpPr>
          <p:cNvPr id="94" name="Forme libre : forme 93">
            <a:extLst>
              <a:ext uri="{FF2B5EF4-FFF2-40B4-BE49-F238E27FC236}">
                <a16:creationId xmlns:a16="http://schemas.microsoft.com/office/drawing/2014/main" id="{6DEDC36A-1245-4A84-9622-91F0588F6CBA}"/>
              </a:ext>
            </a:extLst>
          </p:cNvPr>
          <p:cNvSpPr/>
          <p:nvPr/>
        </p:nvSpPr>
        <p:spPr>
          <a:xfrm>
            <a:off x="6379829" y="4274518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Challenge</a:t>
            </a:r>
          </a:p>
        </p:txBody>
      </p:sp>
      <p:sp>
        <p:nvSpPr>
          <p:cNvPr id="95" name="Forme libre : forme 94">
            <a:extLst>
              <a:ext uri="{FF2B5EF4-FFF2-40B4-BE49-F238E27FC236}">
                <a16:creationId xmlns:a16="http://schemas.microsoft.com/office/drawing/2014/main" id="{CB12F6B5-B3FE-4263-8B38-B6CC82D78B05}"/>
              </a:ext>
            </a:extLst>
          </p:cNvPr>
          <p:cNvSpPr/>
          <p:nvPr/>
        </p:nvSpPr>
        <p:spPr>
          <a:xfrm>
            <a:off x="6379829" y="4833896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Normal</a:t>
            </a:r>
          </a:p>
        </p:txBody>
      </p:sp>
      <p:sp>
        <p:nvSpPr>
          <p:cNvPr id="96" name="Forme libre : forme 95">
            <a:extLst>
              <a:ext uri="{FF2B5EF4-FFF2-40B4-BE49-F238E27FC236}">
                <a16:creationId xmlns:a16="http://schemas.microsoft.com/office/drawing/2014/main" id="{FE637931-F73C-4F54-9032-78F02523A9C9}"/>
              </a:ext>
            </a:extLst>
          </p:cNvPr>
          <p:cNvSpPr/>
          <p:nvPr/>
        </p:nvSpPr>
        <p:spPr>
          <a:xfrm>
            <a:off x="6379829" y="5393273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Shop</a:t>
            </a:r>
          </a:p>
        </p:txBody>
      </p:sp>
      <p:sp>
        <p:nvSpPr>
          <p:cNvPr id="97" name="Forme libre : forme 96">
            <a:extLst>
              <a:ext uri="{FF2B5EF4-FFF2-40B4-BE49-F238E27FC236}">
                <a16:creationId xmlns:a16="http://schemas.microsoft.com/office/drawing/2014/main" id="{AA01453B-E877-43D7-8F7D-C61890EBC782}"/>
              </a:ext>
            </a:extLst>
          </p:cNvPr>
          <p:cNvSpPr/>
          <p:nvPr/>
        </p:nvSpPr>
        <p:spPr>
          <a:xfrm>
            <a:off x="6379829" y="5952651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Tall</a:t>
            </a:r>
          </a:p>
        </p:txBody>
      </p:sp>
      <p:sp>
        <p:nvSpPr>
          <p:cNvPr id="98" name="Forme libre : forme 97">
            <a:extLst>
              <a:ext uri="{FF2B5EF4-FFF2-40B4-BE49-F238E27FC236}">
                <a16:creationId xmlns:a16="http://schemas.microsoft.com/office/drawing/2014/main" id="{8DA2F6A1-2411-4723-B685-ADFDF9B16F0D}"/>
              </a:ext>
            </a:extLst>
          </p:cNvPr>
          <p:cNvSpPr/>
          <p:nvPr/>
        </p:nvSpPr>
        <p:spPr>
          <a:xfrm>
            <a:off x="7136171" y="2596386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Shop</a:t>
            </a:r>
          </a:p>
        </p:txBody>
      </p:sp>
      <p:sp>
        <p:nvSpPr>
          <p:cNvPr id="99" name="Forme libre : forme 98">
            <a:extLst>
              <a:ext uri="{FF2B5EF4-FFF2-40B4-BE49-F238E27FC236}">
                <a16:creationId xmlns:a16="http://schemas.microsoft.com/office/drawing/2014/main" id="{8CDC18FA-C870-487C-8F11-F887D4A85677}"/>
              </a:ext>
            </a:extLst>
          </p:cNvPr>
          <p:cNvSpPr/>
          <p:nvPr/>
        </p:nvSpPr>
        <p:spPr>
          <a:xfrm>
            <a:off x="8089476" y="2596386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Characters</a:t>
            </a:r>
          </a:p>
        </p:txBody>
      </p:sp>
      <p:sp>
        <p:nvSpPr>
          <p:cNvPr id="100" name="Forme libre : forme 99">
            <a:extLst>
              <a:ext uri="{FF2B5EF4-FFF2-40B4-BE49-F238E27FC236}">
                <a16:creationId xmlns:a16="http://schemas.microsoft.com/office/drawing/2014/main" id="{9BF23C76-627C-4E56-8BBC-96242209BE9E}"/>
              </a:ext>
            </a:extLst>
          </p:cNvPr>
          <p:cNvSpPr/>
          <p:nvPr/>
        </p:nvSpPr>
        <p:spPr>
          <a:xfrm>
            <a:off x="8286440" y="3155763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Player</a:t>
            </a:r>
          </a:p>
        </p:txBody>
      </p:sp>
      <p:sp>
        <p:nvSpPr>
          <p:cNvPr id="101" name="Forme libre : forme 100">
            <a:extLst>
              <a:ext uri="{FF2B5EF4-FFF2-40B4-BE49-F238E27FC236}">
                <a16:creationId xmlns:a16="http://schemas.microsoft.com/office/drawing/2014/main" id="{D3C4662F-C54C-421E-9DB4-992362F6A66A}"/>
              </a:ext>
            </a:extLst>
          </p:cNvPr>
          <p:cNvSpPr/>
          <p:nvPr/>
        </p:nvSpPr>
        <p:spPr>
          <a:xfrm>
            <a:off x="9042781" y="2596386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TileEntities</a:t>
            </a:r>
          </a:p>
        </p:txBody>
      </p:sp>
      <p:sp>
        <p:nvSpPr>
          <p:cNvPr id="102" name="Forme libre : forme 101">
            <a:extLst>
              <a:ext uri="{FF2B5EF4-FFF2-40B4-BE49-F238E27FC236}">
                <a16:creationId xmlns:a16="http://schemas.microsoft.com/office/drawing/2014/main" id="{C9DDE109-32AC-43B8-AB12-431D7CF49977}"/>
              </a:ext>
            </a:extLst>
          </p:cNvPr>
          <p:cNvSpPr/>
          <p:nvPr/>
        </p:nvSpPr>
        <p:spPr>
          <a:xfrm>
            <a:off x="9239745" y="3155763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Normal</a:t>
            </a:r>
          </a:p>
        </p:txBody>
      </p:sp>
      <p:sp>
        <p:nvSpPr>
          <p:cNvPr id="103" name="Forme libre : forme 102">
            <a:extLst>
              <a:ext uri="{FF2B5EF4-FFF2-40B4-BE49-F238E27FC236}">
                <a16:creationId xmlns:a16="http://schemas.microsoft.com/office/drawing/2014/main" id="{5AD4A2F2-950D-4B43-96C0-14A2F238C895}"/>
              </a:ext>
            </a:extLst>
          </p:cNvPr>
          <p:cNvSpPr/>
          <p:nvPr/>
        </p:nvSpPr>
        <p:spPr>
          <a:xfrm>
            <a:off x="9996087" y="2596386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Tilesets</a:t>
            </a:r>
          </a:p>
        </p:txBody>
      </p:sp>
      <p:sp>
        <p:nvSpPr>
          <p:cNvPr id="104" name="Forme libre : forme 103">
            <a:extLst>
              <a:ext uri="{FF2B5EF4-FFF2-40B4-BE49-F238E27FC236}">
                <a16:creationId xmlns:a16="http://schemas.microsoft.com/office/drawing/2014/main" id="{7CA0AB04-87E7-4731-8E95-0E7B78A11199}"/>
              </a:ext>
            </a:extLst>
          </p:cNvPr>
          <p:cNvSpPr/>
          <p:nvPr/>
        </p:nvSpPr>
        <p:spPr>
          <a:xfrm>
            <a:off x="10949392" y="2596386"/>
            <a:ext cx="787855" cy="393927"/>
          </a:xfrm>
          <a:custGeom>
            <a:avLst/>
            <a:gdLst>
              <a:gd name="connsiteX0" fmla="*/ 0 w 787855"/>
              <a:gd name="connsiteY0" fmla="*/ 0 h 393927"/>
              <a:gd name="connsiteX1" fmla="*/ 787855 w 787855"/>
              <a:gd name="connsiteY1" fmla="*/ 0 h 393927"/>
              <a:gd name="connsiteX2" fmla="*/ 787855 w 787855"/>
              <a:gd name="connsiteY2" fmla="*/ 393927 h 393927"/>
              <a:gd name="connsiteX3" fmla="*/ 0 w 787855"/>
              <a:gd name="connsiteY3" fmla="*/ 393927 h 393927"/>
              <a:gd name="connsiteX4" fmla="*/ 0 w 787855"/>
              <a:gd name="connsiteY4" fmla="*/ 0 h 39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55" h="393927">
                <a:moveTo>
                  <a:pt x="0" y="0"/>
                </a:moveTo>
                <a:lnTo>
                  <a:pt x="787855" y="0"/>
                </a:lnTo>
                <a:lnTo>
                  <a:pt x="787855" y="393927"/>
                </a:lnTo>
                <a:lnTo>
                  <a:pt x="0" y="3939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5715" rIns="5715" bIns="5715" numCol="1" spcCol="1270" anchor="ctr" anchorCtr="0">
            <a:noAutofit/>
          </a:bodyPr>
          <a:lstStyle/>
          <a:p>
            <a:pPr marL="0" lvl="0" indent="0"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900" kern="1200"/>
              <a:t>Weapons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3DF5BA-12E9-4283-B5AF-F0E7E631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9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1C6BFC-3AE1-460A-90E6-D48A57A0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Démonstration</a:t>
            </a:r>
            <a:endParaRPr lang="fr-FR">
              <a:ea typeface="+mj-ea"/>
              <a:cs typeface="+mj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D3DA6D7-A952-409E-87D1-47415E71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1C6BFC-3AE1-460A-90E6-D48A57A0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F5D8272-F18E-41B8-841C-B97E3470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4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0D2A91-E451-4E31-8C2B-4BBD3696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5F2A9E-CAE1-4859-B4B2-9C04339AB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sz="2000" b="1">
                <a:ea typeface="+mn-lt"/>
                <a:cs typeface="+mn-lt"/>
              </a:rPr>
              <a:t>Nom du projet :</a:t>
            </a:r>
            <a:r>
              <a:rPr lang="fr-FR" sz="2000">
                <a:ea typeface="+mn-lt"/>
                <a:cs typeface="+mn-lt"/>
              </a:rPr>
              <a:t> </a:t>
            </a:r>
            <a:r>
              <a:rPr lang="fr-FR" sz="2000" i="1">
                <a:ea typeface="+mn-lt"/>
                <a:cs typeface="+mn-lt"/>
              </a:rPr>
              <a:t>Zero to Hero</a:t>
            </a:r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r>
              <a:rPr lang="fr-FR" sz="2000" b="1">
                <a:ea typeface="+mn-lt"/>
                <a:cs typeface="+mn-lt"/>
              </a:rPr>
              <a:t>Type :</a:t>
            </a:r>
            <a:r>
              <a:rPr lang="fr-FR" sz="2000">
                <a:ea typeface="+mn-lt"/>
                <a:cs typeface="+mn-lt"/>
              </a:rPr>
              <a:t> </a:t>
            </a:r>
            <a:r>
              <a:rPr lang="fr-FR" sz="2000" i="1">
                <a:ea typeface="+mn-lt"/>
                <a:cs typeface="+mn-lt"/>
              </a:rPr>
              <a:t>Jeu vidéo</a:t>
            </a:r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r>
              <a:rPr lang="fr-FR" sz="2000" b="1">
                <a:ea typeface="+mn-lt"/>
                <a:cs typeface="+mn-lt"/>
              </a:rPr>
              <a:t>Membres :</a:t>
            </a:r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r>
              <a:rPr lang="fr-FR" sz="2000" i="1">
                <a:ea typeface="+mn-lt"/>
                <a:cs typeface="+mn-lt"/>
              </a:rPr>
              <a:t>Louis Brunet</a:t>
            </a:r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r>
              <a:rPr lang="fr-FR" sz="2000" i="1">
                <a:ea typeface="+mn-lt"/>
                <a:cs typeface="+mn-lt"/>
              </a:rPr>
              <a:t>Damiao Costa Santos</a:t>
            </a:r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r>
              <a:rPr lang="fr-FR" sz="2000" i="1">
                <a:ea typeface="+mn-lt"/>
                <a:cs typeface="+mn-lt"/>
              </a:rPr>
              <a:t>Baptiste Lacroix</a:t>
            </a:r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r>
              <a:rPr lang="fr-FR" sz="2000" b="1">
                <a:ea typeface="+mn-lt"/>
                <a:cs typeface="+mn-lt"/>
              </a:rPr>
              <a:t>Chef : </a:t>
            </a:r>
            <a:r>
              <a:rPr lang="fr-FR" sz="2000" i="1">
                <a:ea typeface="+mn-lt"/>
                <a:cs typeface="+mn-lt"/>
              </a:rPr>
              <a:t>Baptiste Lacroix</a:t>
            </a:r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r>
              <a:rPr lang="fr-FR" sz="2000" b="1">
                <a:ea typeface="+mn-lt"/>
                <a:cs typeface="+mn-lt"/>
              </a:rPr>
              <a:t>Tuteur : </a:t>
            </a:r>
            <a:r>
              <a:rPr lang="fr-FR" sz="2000" i="1">
                <a:ea typeface="+mn-lt"/>
                <a:cs typeface="+mn-lt"/>
              </a:rPr>
              <a:t>Luc Hernandez</a:t>
            </a:r>
            <a:endParaRPr lang="fr-FR" sz="2000">
              <a:cs typeface="Calibri" panose="020F0502020204030204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1BD662-7876-4644-AA31-06C1432F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19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0D2A91-E451-4E31-8C2B-4BBD3696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Présentation</a:t>
            </a:r>
            <a:endParaRPr lang="fr-FR" sz="40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1521" name="Image 7">
            <a:extLst>
              <a:ext uri="{FF2B5EF4-FFF2-40B4-BE49-F238E27FC236}">
                <a16:creationId xmlns:a16="http://schemas.microsoft.com/office/drawing/2014/main" id="{0286BBF6-00F3-425C-8471-03B21A80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35" y="2509466"/>
            <a:ext cx="5131088" cy="3406604"/>
          </a:xfrm>
          <a:prstGeom prst="rect">
            <a:avLst/>
          </a:prstGeom>
        </p:spPr>
      </p:pic>
      <p:pic>
        <p:nvPicPr>
          <p:cNvPr id="1522" name="Image 8" descr="Une image contenant texte, graphiques vectoriels&#10;&#10;Description générée automatiquement">
            <a:extLst>
              <a:ext uri="{FF2B5EF4-FFF2-40B4-BE49-F238E27FC236}">
                <a16:creationId xmlns:a16="http://schemas.microsoft.com/office/drawing/2014/main" id="{AE779BA4-1304-4BC8-A393-F140F584F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510644"/>
            <a:ext cx="5131087" cy="3412173"/>
          </a:xfrm>
          <a:prstGeom prst="rect">
            <a:avLst/>
          </a:prstGeom>
        </p:spPr>
      </p:pic>
      <p:sp>
        <p:nvSpPr>
          <p:cNvPr id="1523" name="ZoneTexte 1522">
            <a:extLst>
              <a:ext uri="{FF2B5EF4-FFF2-40B4-BE49-F238E27FC236}">
                <a16:creationId xmlns:a16="http://schemas.microsoft.com/office/drawing/2014/main" id="{ADA2F595-AD77-41E1-A278-172E2247E3C4}"/>
              </a:ext>
            </a:extLst>
          </p:cNvPr>
          <p:cNvSpPr txBox="1"/>
          <p:nvPr/>
        </p:nvSpPr>
        <p:spPr>
          <a:xfrm>
            <a:off x="607742" y="2131741"/>
            <a:ext cx="5122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b="1"/>
              <a:t>Roguelike</a:t>
            </a:r>
          </a:p>
        </p:txBody>
      </p:sp>
      <p:sp>
        <p:nvSpPr>
          <p:cNvPr id="1524" name="ZoneTexte 1523">
            <a:extLst>
              <a:ext uri="{FF2B5EF4-FFF2-40B4-BE49-F238E27FC236}">
                <a16:creationId xmlns:a16="http://schemas.microsoft.com/office/drawing/2014/main" id="{FD0031C0-803C-49C4-B2AC-1F890036B48D}"/>
              </a:ext>
            </a:extLst>
          </p:cNvPr>
          <p:cNvSpPr txBox="1"/>
          <p:nvPr/>
        </p:nvSpPr>
        <p:spPr>
          <a:xfrm>
            <a:off x="6344811" y="2135226"/>
            <a:ext cx="5131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b="1"/>
              <a:t>Platformer</a:t>
            </a:r>
            <a:endParaRPr lang="fr-FR" b="1">
              <a:cs typeface="Calibri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D83510C-AF48-4339-AE50-1B711C84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07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0D2A91-E451-4E31-8C2B-4BBD3696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Organisation du travail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47C0CDD7-B095-4230-91D6-CA886FAF4552}"/>
              </a:ext>
            </a:extLst>
          </p:cNvPr>
          <p:cNvSpPr/>
          <p:nvPr/>
        </p:nvSpPr>
        <p:spPr>
          <a:xfrm>
            <a:off x="754100" y="2310759"/>
            <a:ext cx="2781225" cy="1112490"/>
          </a:xfrm>
          <a:custGeom>
            <a:avLst/>
            <a:gdLst>
              <a:gd name="connsiteX0" fmla="*/ 0 w 2781225"/>
              <a:gd name="connsiteY0" fmla="*/ 0 h 1112490"/>
              <a:gd name="connsiteX1" fmla="*/ 2224980 w 2781225"/>
              <a:gd name="connsiteY1" fmla="*/ 0 h 1112490"/>
              <a:gd name="connsiteX2" fmla="*/ 2781225 w 2781225"/>
              <a:gd name="connsiteY2" fmla="*/ 556245 h 1112490"/>
              <a:gd name="connsiteX3" fmla="*/ 2224980 w 2781225"/>
              <a:gd name="connsiteY3" fmla="*/ 1112490 h 1112490"/>
              <a:gd name="connsiteX4" fmla="*/ 0 w 2781225"/>
              <a:gd name="connsiteY4" fmla="*/ 1112490 h 1112490"/>
              <a:gd name="connsiteX5" fmla="*/ 556245 w 2781225"/>
              <a:gd name="connsiteY5" fmla="*/ 556245 h 1112490"/>
              <a:gd name="connsiteX6" fmla="*/ 0 w 2781225"/>
              <a:gd name="connsiteY6" fmla="*/ 0 h 111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225" h="1112490">
                <a:moveTo>
                  <a:pt x="0" y="0"/>
                </a:moveTo>
                <a:lnTo>
                  <a:pt x="2224980" y="0"/>
                </a:lnTo>
                <a:lnTo>
                  <a:pt x="2781225" y="556245"/>
                </a:lnTo>
                <a:lnTo>
                  <a:pt x="2224980" y="1112490"/>
                </a:lnTo>
                <a:lnTo>
                  <a:pt x="0" y="1112490"/>
                </a:lnTo>
                <a:lnTo>
                  <a:pt x="556245" y="5562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4505" tIns="24130" rIns="556245" bIns="24130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800" kern="1200"/>
              <a:t>Louis</a:t>
            </a:r>
            <a:endParaRPr lang="en-US" sz="3800" kern="1200"/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349A516D-6F58-46EE-820F-782956866948}"/>
              </a:ext>
            </a:extLst>
          </p:cNvPr>
          <p:cNvSpPr/>
          <p:nvPr/>
        </p:nvSpPr>
        <p:spPr>
          <a:xfrm>
            <a:off x="3173766" y="2405321"/>
            <a:ext cx="2308417" cy="923366"/>
          </a:xfrm>
          <a:custGeom>
            <a:avLst/>
            <a:gdLst>
              <a:gd name="connsiteX0" fmla="*/ 0 w 2308417"/>
              <a:gd name="connsiteY0" fmla="*/ 0 h 923366"/>
              <a:gd name="connsiteX1" fmla="*/ 1846734 w 2308417"/>
              <a:gd name="connsiteY1" fmla="*/ 0 h 923366"/>
              <a:gd name="connsiteX2" fmla="*/ 2308417 w 2308417"/>
              <a:gd name="connsiteY2" fmla="*/ 461683 h 923366"/>
              <a:gd name="connsiteX3" fmla="*/ 1846734 w 2308417"/>
              <a:gd name="connsiteY3" fmla="*/ 923366 h 923366"/>
              <a:gd name="connsiteX4" fmla="*/ 0 w 2308417"/>
              <a:gd name="connsiteY4" fmla="*/ 923366 h 923366"/>
              <a:gd name="connsiteX5" fmla="*/ 461683 w 2308417"/>
              <a:gd name="connsiteY5" fmla="*/ 461683 h 923366"/>
              <a:gd name="connsiteX6" fmla="*/ 0 w 2308417"/>
              <a:gd name="connsiteY6" fmla="*/ 0 h 9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417" h="923366">
                <a:moveTo>
                  <a:pt x="0" y="0"/>
                </a:moveTo>
                <a:lnTo>
                  <a:pt x="1846734" y="0"/>
                </a:lnTo>
                <a:lnTo>
                  <a:pt x="2308417" y="461683"/>
                </a:lnTo>
                <a:lnTo>
                  <a:pt x="1846734" y="923366"/>
                </a:lnTo>
                <a:lnTo>
                  <a:pt x="0" y="923366"/>
                </a:lnTo>
                <a:lnTo>
                  <a:pt x="461683" y="4616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4543" tIns="11430" rIns="461683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/>
              <a:t>Moteur Physique</a:t>
            </a:r>
            <a:endParaRPr lang="en-US" sz="1800" kern="120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FD6DD5EE-F529-4AEE-ABBC-34D160F74F51}"/>
              </a:ext>
            </a:extLst>
          </p:cNvPr>
          <p:cNvSpPr/>
          <p:nvPr/>
        </p:nvSpPr>
        <p:spPr>
          <a:xfrm>
            <a:off x="5159005" y="2405321"/>
            <a:ext cx="2308417" cy="923366"/>
          </a:xfrm>
          <a:custGeom>
            <a:avLst/>
            <a:gdLst>
              <a:gd name="connsiteX0" fmla="*/ 0 w 2308417"/>
              <a:gd name="connsiteY0" fmla="*/ 0 h 923366"/>
              <a:gd name="connsiteX1" fmla="*/ 1846734 w 2308417"/>
              <a:gd name="connsiteY1" fmla="*/ 0 h 923366"/>
              <a:gd name="connsiteX2" fmla="*/ 2308417 w 2308417"/>
              <a:gd name="connsiteY2" fmla="*/ 461683 h 923366"/>
              <a:gd name="connsiteX3" fmla="*/ 1846734 w 2308417"/>
              <a:gd name="connsiteY3" fmla="*/ 923366 h 923366"/>
              <a:gd name="connsiteX4" fmla="*/ 0 w 2308417"/>
              <a:gd name="connsiteY4" fmla="*/ 923366 h 923366"/>
              <a:gd name="connsiteX5" fmla="*/ 461683 w 2308417"/>
              <a:gd name="connsiteY5" fmla="*/ 461683 h 923366"/>
              <a:gd name="connsiteX6" fmla="*/ 0 w 2308417"/>
              <a:gd name="connsiteY6" fmla="*/ 0 h 9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417" h="923366">
                <a:moveTo>
                  <a:pt x="0" y="0"/>
                </a:moveTo>
                <a:lnTo>
                  <a:pt x="1846734" y="0"/>
                </a:lnTo>
                <a:lnTo>
                  <a:pt x="2308417" y="461683"/>
                </a:lnTo>
                <a:lnTo>
                  <a:pt x="1846734" y="923366"/>
                </a:lnTo>
                <a:lnTo>
                  <a:pt x="0" y="923366"/>
                </a:lnTo>
                <a:lnTo>
                  <a:pt x="461683" y="4616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4543" tIns="11430" rIns="461683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/>
              <a:t>Joueur</a:t>
            </a:r>
            <a:endParaRPr lang="en-US" sz="1800" kern="120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6CA3E0AA-1DB2-4460-AF4B-EE84856D7CB1}"/>
              </a:ext>
            </a:extLst>
          </p:cNvPr>
          <p:cNvSpPr/>
          <p:nvPr/>
        </p:nvSpPr>
        <p:spPr>
          <a:xfrm>
            <a:off x="7144244" y="2405321"/>
            <a:ext cx="2308417" cy="923366"/>
          </a:xfrm>
          <a:custGeom>
            <a:avLst/>
            <a:gdLst>
              <a:gd name="connsiteX0" fmla="*/ 0 w 2308417"/>
              <a:gd name="connsiteY0" fmla="*/ 0 h 923366"/>
              <a:gd name="connsiteX1" fmla="*/ 1846734 w 2308417"/>
              <a:gd name="connsiteY1" fmla="*/ 0 h 923366"/>
              <a:gd name="connsiteX2" fmla="*/ 2308417 w 2308417"/>
              <a:gd name="connsiteY2" fmla="*/ 461683 h 923366"/>
              <a:gd name="connsiteX3" fmla="*/ 1846734 w 2308417"/>
              <a:gd name="connsiteY3" fmla="*/ 923366 h 923366"/>
              <a:gd name="connsiteX4" fmla="*/ 0 w 2308417"/>
              <a:gd name="connsiteY4" fmla="*/ 923366 h 923366"/>
              <a:gd name="connsiteX5" fmla="*/ 461683 w 2308417"/>
              <a:gd name="connsiteY5" fmla="*/ 461683 h 923366"/>
              <a:gd name="connsiteX6" fmla="*/ 0 w 2308417"/>
              <a:gd name="connsiteY6" fmla="*/ 0 h 9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417" h="923366">
                <a:moveTo>
                  <a:pt x="0" y="0"/>
                </a:moveTo>
                <a:lnTo>
                  <a:pt x="1846734" y="0"/>
                </a:lnTo>
                <a:lnTo>
                  <a:pt x="2308417" y="461683"/>
                </a:lnTo>
                <a:lnTo>
                  <a:pt x="1846734" y="923366"/>
                </a:lnTo>
                <a:lnTo>
                  <a:pt x="0" y="923366"/>
                </a:lnTo>
                <a:lnTo>
                  <a:pt x="461683" y="4616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4543" tIns="11430" rIns="461683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/>
              <a:t>Armes/Objets</a:t>
            </a:r>
            <a:endParaRPr lang="en-US" sz="1800" kern="1200"/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A3248B11-D43E-45D8-8ED0-79869D34770D}"/>
              </a:ext>
            </a:extLst>
          </p:cNvPr>
          <p:cNvSpPr/>
          <p:nvPr/>
        </p:nvSpPr>
        <p:spPr>
          <a:xfrm>
            <a:off x="9129483" y="2405321"/>
            <a:ext cx="2308417" cy="923366"/>
          </a:xfrm>
          <a:custGeom>
            <a:avLst/>
            <a:gdLst>
              <a:gd name="connsiteX0" fmla="*/ 0 w 2308417"/>
              <a:gd name="connsiteY0" fmla="*/ 0 h 923366"/>
              <a:gd name="connsiteX1" fmla="*/ 1846734 w 2308417"/>
              <a:gd name="connsiteY1" fmla="*/ 0 h 923366"/>
              <a:gd name="connsiteX2" fmla="*/ 2308417 w 2308417"/>
              <a:gd name="connsiteY2" fmla="*/ 461683 h 923366"/>
              <a:gd name="connsiteX3" fmla="*/ 1846734 w 2308417"/>
              <a:gd name="connsiteY3" fmla="*/ 923366 h 923366"/>
              <a:gd name="connsiteX4" fmla="*/ 0 w 2308417"/>
              <a:gd name="connsiteY4" fmla="*/ 923366 h 923366"/>
              <a:gd name="connsiteX5" fmla="*/ 461683 w 2308417"/>
              <a:gd name="connsiteY5" fmla="*/ 461683 h 923366"/>
              <a:gd name="connsiteX6" fmla="*/ 0 w 2308417"/>
              <a:gd name="connsiteY6" fmla="*/ 0 h 9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417" h="923366">
                <a:moveTo>
                  <a:pt x="0" y="0"/>
                </a:moveTo>
                <a:lnTo>
                  <a:pt x="1846734" y="0"/>
                </a:lnTo>
                <a:lnTo>
                  <a:pt x="2308417" y="461683"/>
                </a:lnTo>
                <a:lnTo>
                  <a:pt x="1846734" y="923366"/>
                </a:lnTo>
                <a:lnTo>
                  <a:pt x="0" y="923366"/>
                </a:lnTo>
                <a:lnTo>
                  <a:pt x="461683" y="4616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4543" tIns="11430" rIns="461683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/>
              <a:t>Menus </a:t>
            </a:r>
            <a:r>
              <a:rPr lang="fr-FR" sz="1800" i="1" kern="1200"/>
              <a:t>(travail de Bastien Barbieri)</a:t>
            </a:r>
            <a:endParaRPr lang="en-US" sz="1800" i="1" kern="1200"/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B7292DF8-1F6C-45E7-B611-09A789B250BD}"/>
              </a:ext>
            </a:extLst>
          </p:cNvPr>
          <p:cNvSpPr/>
          <p:nvPr/>
        </p:nvSpPr>
        <p:spPr>
          <a:xfrm>
            <a:off x="754100" y="3578998"/>
            <a:ext cx="2781225" cy="1112490"/>
          </a:xfrm>
          <a:custGeom>
            <a:avLst/>
            <a:gdLst>
              <a:gd name="connsiteX0" fmla="*/ 0 w 2781225"/>
              <a:gd name="connsiteY0" fmla="*/ 0 h 1112490"/>
              <a:gd name="connsiteX1" fmla="*/ 2224980 w 2781225"/>
              <a:gd name="connsiteY1" fmla="*/ 0 h 1112490"/>
              <a:gd name="connsiteX2" fmla="*/ 2781225 w 2781225"/>
              <a:gd name="connsiteY2" fmla="*/ 556245 h 1112490"/>
              <a:gd name="connsiteX3" fmla="*/ 2224980 w 2781225"/>
              <a:gd name="connsiteY3" fmla="*/ 1112490 h 1112490"/>
              <a:gd name="connsiteX4" fmla="*/ 0 w 2781225"/>
              <a:gd name="connsiteY4" fmla="*/ 1112490 h 1112490"/>
              <a:gd name="connsiteX5" fmla="*/ 556245 w 2781225"/>
              <a:gd name="connsiteY5" fmla="*/ 556245 h 1112490"/>
              <a:gd name="connsiteX6" fmla="*/ 0 w 2781225"/>
              <a:gd name="connsiteY6" fmla="*/ 0 h 111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225" h="1112490">
                <a:moveTo>
                  <a:pt x="0" y="0"/>
                </a:moveTo>
                <a:lnTo>
                  <a:pt x="2224980" y="0"/>
                </a:lnTo>
                <a:lnTo>
                  <a:pt x="2781225" y="556245"/>
                </a:lnTo>
                <a:lnTo>
                  <a:pt x="2224980" y="1112490"/>
                </a:lnTo>
                <a:lnTo>
                  <a:pt x="0" y="1112490"/>
                </a:lnTo>
                <a:lnTo>
                  <a:pt x="556245" y="5562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4505" tIns="24130" rIns="556245" bIns="24130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800" kern="1200"/>
              <a:t>Damiao</a:t>
            </a:r>
            <a:endParaRPr lang="en-US" sz="3800" kern="1200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E256B902-510E-4933-A0DC-D2C81E08FF63}"/>
              </a:ext>
            </a:extLst>
          </p:cNvPr>
          <p:cNvSpPr/>
          <p:nvPr/>
        </p:nvSpPr>
        <p:spPr>
          <a:xfrm>
            <a:off x="3173766" y="3673560"/>
            <a:ext cx="2308417" cy="923366"/>
          </a:xfrm>
          <a:custGeom>
            <a:avLst/>
            <a:gdLst>
              <a:gd name="connsiteX0" fmla="*/ 0 w 2308417"/>
              <a:gd name="connsiteY0" fmla="*/ 0 h 923366"/>
              <a:gd name="connsiteX1" fmla="*/ 1846734 w 2308417"/>
              <a:gd name="connsiteY1" fmla="*/ 0 h 923366"/>
              <a:gd name="connsiteX2" fmla="*/ 2308417 w 2308417"/>
              <a:gd name="connsiteY2" fmla="*/ 461683 h 923366"/>
              <a:gd name="connsiteX3" fmla="*/ 1846734 w 2308417"/>
              <a:gd name="connsiteY3" fmla="*/ 923366 h 923366"/>
              <a:gd name="connsiteX4" fmla="*/ 0 w 2308417"/>
              <a:gd name="connsiteY4" fmla="*/ 923366 h 923366"/>
              <a:gd name="connsiteX5" fmla="*/ 461683 w 2308417"/>
              <a:gd name="connsiteY5" fmla="*/ 461683 h 923366"/>
              <a:gd name="connsiteX6" fmla="*/ 0 w 2308417"/>
              <a:gd name="connsiteY6" fmla="*/ 0 h 9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417" h="923366">
                <a:moveTo>
                  <a:pt x="0" y="0"/>
                </a:moveTo>
                <a:lnTo>
                  <a:pt x="1846734" y="0"/>
                </a:lnTo>
                <a:lnTo>
                  <a:pt x="2308417" y="461683"/>
                </a:lnTo>
                <a:lnTo>
                  <a:pt x="1846734" y="923366"/>
                </a:lnTo>
                <a:lnTo>
                  <a:pt x="0" y="923366"/>
                </a:lnTo>
                <a:lnTo>
                  <a:pt x="461683" y="4616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4543" tIns="11430" rIns="461683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>
                <a:latin typeface="Calibri Light" panose="020F0302020204030204"/>
              </a:rPr>
              <a:t>Ennemis</a:t>
            </a:r>
            <a:endParaRPr lang="en-US" sz="1800" kern="1200"/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AE744EDC-0CE7-45DB-BB0E-3B294F27A570}"/>
              </a:ext>
            </a:extLst>
          </p:cNvPr>
          <p:cNvSpPr/>
          <p:nvPr/>
        </p:nvSpPr>
        <p:spPr>
          <a:xfrm>
            <a:off x="5159005" y="3673560"/>
            <a:ext cx="2308417" cy="923366"/>
          </a:xfrm>
          <a:custGeom>
            <a:avLst/>
            <a:gdLst>
              <a:gd name="connsiteX0" fmla="*/ 0 w 2308417"/>
              <a:gd name="connsiteY0" fmla="*/ 0 h 923366"/>
              <a:gd name="connsiteX1" fmla="*/ 1846734 w 2308417"/>
              <a:gd name="connsiteY1" fmla="*/ 0 h 923366"/>
              <a:gd name="connsiteX2" fmla="*/ 2308417 w 2308417"/>
              <a:gd name="connsiteY2" fmla="*/ 461683 h 923366"/>
              <a:gd name="connsiteX3" fmla="*/ 1846734 w 2308417"/>
              <a:gd name="connsiteY3" fmla="*/ 923366 h 923366"/>
              <a:gd name="connsiteX4" fmla="*/ 0 w 2308417"/>
              <a:gd name="connsiteY4" fmla="*/ 923366 h 923366"/>
              <a:gd name="connsiteX5" fmla="*/ 461683 w 2308417"/>
              <a:gd name="connsiteY5" fmla="*/ 461683 h 923366"/>
              <a:gd name="connsiteX6" fmla="*/ 0 w 2308417"/>
              <a:gd name="connsiteY6" fmla="*/ 0 h 9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417" h="923366">
                <a:moveTo>
                  <a:pt x="0" y="0"/>
                </a:moveTo>
                <a:lnTo>
                  <a:pt x="1846734" y="0"/>
                </a:lnTo>
                <a:lnTo>
                  <a:pt x="2308417" y="461683"/>
                </a:lnTo>
                <a:lnTo>
                  <a:pt x="1846734" y="923366"/>
                </a:lnTo>
                <a:lnTo>
                  <a:pt x="0" y="923366"/>
                </a:lnTo>
                <a:lnTo>
                  <a:pt x="461683" y="4616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4543" tIns="11430" rIns="461683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/>
              <a:t>Intelligence Artificielle</a:t>
            </a:r>
            <a:endParaRPr lang="en-US" sz="1800" kern="120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066B78D1-D7BB-4E1E-9794-A2B2F97E2328}"/>
              </a:ext>
            </a:extLst>
          </p:cNvPr>
          <p:cNvSpPr/>
          <p:nvPr/>
        </p:nvSpPr>
        <p:spPr>
          <a:xfrm>
            <a:off x="754100" y="4847237"/>
            <a:ext cx="2781225" cy="1112490"/>
          </a:xfrm>
          <a:custGeom>
            <a:avLst/>
            <a:gdLst>
              <a:gd name="connsiteX0" fmla="*/ 0 w 2781225"/>
              <a:gd name="connsiteY0" fmla="*/ 0 h 1112490"/>
              <a:gd name="connsiteX1" fmla="*/ 2224980 w 2781225"/>
              <a:gd name="connsiteY1" fmla="*/ 0 h 1112490"/>
              <a:gd name="connsiteX2" fmla="*/ 2781225 w 2781225"/>
              <a:gd name="connsiteY2" fmla="*/ 556245 h 1112490"/>
              <a:gd name="connsiteX3" fmla="*/ 2224980 w 2781225"/>
              <a:gd name="connsiteY3" fmla="*/ 1112490 h 1112490"/>
              <a:gd name="connsiteX4" fmla="*/ 0 w 2781225"/>
              <a:gd name="connsiteY4" fmla="*/ 1112490 h 1112490"/>
              <a:gd name="connsiteX5" fmla="*/ 556245 w 2781225"/>
              <a:gd name="connsiteY5" fmla="*/ 556245 h 1112490"/>
              <a:gd name="connsiteX6" fmla="*/ 0 w 2781225"/>
              <a:gd name="connsiteY6" fmla="*/ 0 h 111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225" h="1112490">
                <a:moveTo>
                  <a:pt x="0" y="0"/>
                </a:moveTo>
                <a:lnTo>
                  <a:pt x="2224980" y="0"/>
                </a:lnTo>
                <a:lnTo>
                  <a:pt x="2781225" y="556245"/>
                </a:lnTo>
                <a:lnTo>
                  <a:pt x="2224980" y="1112490"/>
                </a:lnTo>
                <a:lnTo>
                  <a:pt x="0" y="1112490"/>
                </a:lnTo>
                <a:lnTo>
                  <a:pt x="556245" y="5562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4505" tIns="24130" rIns="556245" bIns="24130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800" kern="1200"/>
              <a:t>Baptiste</a:t>
            </a:r>
            <a:endParaRPr lang="en-US" sz="3800" kern="120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79113B69-8A7A-4933-9CC1-8E29B8359401}"/>
              </a:ext>
            </a:extLst>
          </p:cNvPr>
          <p:cNvSpPr/>
          <p:nvPr/>
        </p:nvSpPr>
        <p:spPr>
          <a:xfrm>
            <a:off x="3173766" y="4941798"/>
            <a:ext cx="2308417" cy="923366"/>
          </a:xfrm>
          <a:custGeom>
            <a:avLst/>
            <a:gdLst>
              <a:gd name="connsiteX0" fmla="*/ 0 w 2308417"/>
              <a:gd name="connsiteY0" fmla="*/ 0 h 923366"/>
              <a:gd name="connsiteX1" fmla="*/ 1846734 w 2308417"/>
              <a:gd name="connsiteY1" fmla="*/ 0 h 923366"/>
              <a:gd name="connsiteX2" fmla="*/ 2308417 w 2308417"/>
              <a:gd name="connsiteY2" fmla="*/ 461683 h 923366"/>
              <a:gd name="connsiteX3" fmla="*/ 1846734 w 2308417"/>
              <a:gd name="connsiteY3" fmla="*/ 923366 h 923366"/>
              <a:gd name="connsiteX4" fmla="*/ 0 w 2308417"/>
              <a:gd name="connsiteY4" fmla="*/ 923366 h 923366"/>
              <a:gd name="connsiteX5" fmla="*/ 461683 w 2308417"/>
              <a:gd name="connsiteY5" fmla="*/ 461683 h 923366"/>
              <a:gd name="connsiteX6" fmla="*/ 0 w 2308417"/>
              <a:gd name="connsiteY6" fmla="*/ 0 h 9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417" h="923366">
                <a:moveTo>
                  <a:pt x="0" y="0"/>
                </a:moveTo>
                <a:lnTo>
                  <a:pt x="1846734" y="0"/>
                </a:lnTo>
                <a:lnTo>
                  <a:pt x="2308417" y="461683"/>
                </a:lnTo>
                <a:lnTo>
                  <a:pt x="1846734" y="923366"/>
                </a:lnTo>
                <a:lnTo>
                  <a:pt x="0" y="923366"/>
                </a:lnTo>
                <a:lnTo>
                  <a:pt x="461683" y="4616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4543" tIns="11430" rIns="461683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/>
              <a:t>Donjon</a:t>
            </a:r>
            <a:endParaRPr lang="en-US" sz="1800" kern="1200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02E06A04-5790-4D30-99EE-025DAC3B2F78}"/>
              </a:ext>
            </a:extLst>
          </p:cNvPr>
          <p:cNvSpPr/>
          <p:nvPr/>
        </p:nvSpPr>
        <p:spPr>
          <a:xfrm>
            <a:off x="5159005" y="4941798"/>
            <a:ext cx="2308417" cy="923366"/>
          </a:xfrm>
          <a:custGeom>
            <a:avLst/>
            <a:gdLst>
              <a:gd name="connsiteX0" fmla="*/ 0 w 2308417"/>
              <a:gd name="connsiteY0" fmla="*/ 0 h 923366"/>
              <a:gd name="connsiteX1" fmla="*/ 1846734 w 2308417"/>
              <a:gd name="connsiteY1" fmla="*/ 0 h 923366"/>
              <a:gd name="connsiteX2" fmla="*/ 2308417 w 2308417"/>
              <a:gd name="connsiteY2" fmla="*/ 461683 h 923366"/>
              <a:gd name="connsiteX3" fmla="*/ 1846734 w 2308417"/>
              <a:gd name="connsiteY3" fmla="*/ 923366 h 923366"/>
              <a:gd name="connsiteX4" fmla="*/ 0 w 2308417"/>
              <a:gd name="connsiteY4" fmla="*/ 923366 h 923366"/>
              <a:gd name="connsiteX5" fmla="*/ 461683 w 2308417"/>
              <a:gd name="connsiteY5" fmla="*/ 461683 h 923366"/>
              <a:gd name="connsiteX6" fmla="*/ 0 w 2308417"/>
              <a:gd name="connsiteY6" fmla="*/ 0 h 9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417" h="923366">
                <a:moveTo>
                  <a:pt x="0" y="0"/>
                </a:moveTo>
                <a:lnTo>
                  <a:pt x="1846734" y="0"/>
                </a:lnTo>
                <a:lnTo>
                  <a:pt x="2308417" y="461683"/>
                </a:lnTo>
                <a:lnTo>
                  <a:pt x="1846734" y="923366"/>
                </a:lnTo>
                <a:lnTo>
                  <a:pt x="0" y="923366"/>
                </a:lnTo>
                <a:lnTo>
                  <a:pt x="461683" y="4616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4543" tIns="11430" rIns="461683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/>
              <a:t>Registres</a:t>
            </a:r>
            <a:endParaRPr lang="en-US" sz="1800" kern="1200"/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FCBB5A60-CCF4-489C-B6F2-639334482ABF}"/>
              </a:ext>
            </a:extLst>
          </p:cNvPr>
          <p:cNvSpPr/>
          <p:nvPr/>
        </p:nvSpPr>
        <p:spPr>
          <a:xfrm>
            <a:off x="7144244" y="4941798"/>
            <a:ext cx="2308417" cy="923366"/>
          </a:xfrm>
          <a:custGeom>
            <a:avLst/>
            <a:gdLst>
              <a:gd name="connsiteX0" fmla="*/ 0 w 2308417"/>
              <a:gd name="connsiteY0" fmla="*/ 0 h 923366"/>
              <a:gd name="connsiteX1" fmla="*/ 1846734 w 2308417"/>
              <a:gd name="connsiteY1" fmla="*/ 0 h 923366"/>
              <a:gd name="connsiteX2" fmla="*/ 2308417 w 2308417"/>
              <a:gd name="connsiteY2" fmla="*/ 461683 h 923366"/>
              <a:gd name="connsiteX3" fmla="*/ 1846734 w 2308417"/>
              <a:gd name="connsiteY3" fmla="*/ 923366 h 923366"/>
              <a:gd name="connsiteX4" fmla="*/ 0 w 2308417"/>
              <a:gd name="connsiteY4" fmla="*/ 923366 h 923366"/>
              <a:gd name="connsiteX5" fmla="*/ 461683 w 2308417"/>
              <a:gd name="connsiteY5" fmla="*/ 461683 h 923366"/>
              <a:gd name="connsiteX6" fmla="*/ 0 w 2308417"/>
              <a:gd name="connsiteY6" fmla="*/ 0 h 9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417" h="923366">
                <a:moveTo>
                  <a:pt x="0" y="0"/>
                </a:moveTo>
                <a:lnTo>
                  <a:pt x="1846734" y="0"/>
                </a:lnTo>
                <a:lnTo>
                  <a:pt x="2308417" y="461683"/>
                </a:lnTo>
                <a:lnTo>
                  <a:pt x="1846734" y="923366"/>
                </a:lnTo>
                <a:lnTo>
                  <a:pt x="0" y="923366"/>
                </a:lnTo>
                <a:lnTo>
                  <a:pt x="461683" y="4616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4543" tIns="11430" rIns="461683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/>
              <a:t>Assets principaux</a:t>
            </a:r>
            <a:endParaRPr lang="en-US" sz="1800" kern="120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DDE488-D478-4547-85E5-33CDC4CA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22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3">
            <a:extLst>
              <a:ext uri="{FF2B5EF4-FFF2-40B4-BE49-F238E27FC236}">
                <a16:creationId xmlns:a16="http://schemas.microsoft.com/office/drawing/2014/main" id="{DD200EFD-5009-4314-ADDF-A96E46FD9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52" y="2408663"/>
            <a:ext cx="5224344" cy="26168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211B21-D925-410D-B082-8224771E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  <a:cs typeface="Calibri Light"/>
              </a:rPr>
              <a:t>Outils</a:t>
            </a:r>
            <a:endParaRPr lang="fr-FR"/>
          </a:p>
        </p:txBody>
      </p:sp>
      <p:pic>
        <p:nvPicPr>
          <p:cNvPr id="4" name="Image 19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95B706-F89B-46DB-95BA-6DB8CE278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971" y="4217019"/>
            <a:ext cx="2438400" cy="2438400"/>
          </a:xfrm>
          <a:prstGeom prst="rect">
            <a:avLst/>
          </a:prstGeom>
        </p:spPr>
      </p:pic>
      <p:pic>
        <p:nvPicPr>
          <p:cNvPr id="5" name="Image 21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CAA7876D-6D8B-4A21-B2D7-DBB298917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619" y="4055327"/>
            <a:ext cx="2743200" cy="2743200"/>
          </a:xfrm>
          <a:prstGeom prst="rect">
            <a:avLst/>
          </a:prstGeom>
        </p:spPr>
      </p:pic>
      <p:pic>
        <p:nvPicPr>
          <p:cNvPr id="6" name="Image 25">
            <a:extLst>
              <a:ext uri="{FF2B5EF4-FFF2-40B4-BE49-F238E27FC236}">
                <a16:creationId xmlns:a16="http://schemas.microsoft.com/office/drawing/2014/main" id="{AD1EC1A7-3EA9-4457-AE5C-F9821184A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971" y="118947"/>
            <a:ext cx="2438400" cy="2438400"/>
          </a:xfrm>
          <a:prstGeom prst="rect">
            <a:avLst/>
          </a:prstGeom>
        </p:spPr>
      </p:pic>
      <p:pic>
        <p:nvPicPr>
          <p:cNvPr id="7" name="Image 27">
            <a:extLst>
              <a:ext uri="{FF2B5EF4-FFF2-40B4-BE49-F238E27FC236}">
                <a16:creationId xmlns:a16="http://schemas.microsoft.com/office/drawing/2014/main" id="{21AA405C-BE0C-46B0-942E-A0A301897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8741" y="2788"/>
            <a:ext cx="3560956" cy="2670717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AC0278D-F18F-4701-9FD9-37D280FE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13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211B21-D925-410D-B082-8224771E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  <a:cs typeface="Calibri Light"/>
              </a:rPr>
              <a:t>libGDX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466BB872-EEF5-4B20-AA89-8BAB4C47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461" y="4565315"/>
            <a:ext cx="5388366" cy="2193625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281ADADB-7BCC-4652-981D-43D6D159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721" y="2189"/>
            <a:ext cx="3650591" cy="399357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05DE103-8BAC-4C27-8AE5-78089208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34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DF4214-4473-49F9-8EE8-14FD4370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Physique, collisions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26FF2A4-4971-4AB9-884F-CB844A09587F}"/>
              </a:ext>
            </a:extLst>
          </p:cNvPr>
          <p:cNvSpPr/>
          <p:nvPr/>
        </p:nvSpPr>
        <p:spPr>
          <a:xfrm>
            <a:off x="1373257" y="2126974"/>
            <a:ext cx="4190998" cy="4190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ctr"/>
            <a:r>
              <a:rPr lang="fr-FR" sz="2400" dirty="0">
                <a:cs typeface="Calibri"/>
              </a:rPr>
              <a:t>World</a:t>
            </a:r>
            <a:endParaRPr lang="fr-FR" sz="24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55EFA35-604E-4C0C-A8AD-5AC375D8B0FA}"/>
              </a:ext>
            </a:extLst>
          </p:cNvPr>
          <p:cNvSpPr/>
          <p:nvPr/>
        </p:nvSpPr>
        <p:spPr>
          <a:xfrm>
            <a:off x="6939170" y="2126974"/>
            <a:ext cx="4190998" cy="4190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ctr"/>
            <a:r>
              <a:rPr lang="fr-FR" sz="2400">
                <a:cs typeface="Calibri"/>
              </a:rPr>
              <a:t>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AAA6FA-A2F5-4CC8-A908-688A06457826}"/>
              </a:ext>
            </a:extLst>
          </p:cNvPr>
          <p:cNvSpPr/>
          <p:nvPr/>
        </p:nvSpPr>
        <p:spPr>
          <a:xfrm>
            <a:off x="2093844" y="3427343"/>
            <a:ext cx="911086" cy="646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Body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5CD041-3F8B-4781-984C-FFDAF4524CDD}"/>
              </a:ext>
            </a:extLst>
          </p:cNvPr>
          <p:cNvSpPr/>
          <p:nvPr/>
        </p:nvSpPr>
        <p:spPr>
          <a:xfrm rot="-5400000">
            <a:off x="3742084" y="4065104"/>
            <a:ext cx="1374911" cy="513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Body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3EC7FB-3773-475C-B9D5-A20412A26920}"/>
              </a:ext>
            </a:extLst>
          </p:cNvPr>
          <p:cNvSpPr/>
          <p:nvPr/>
        </p:nvSpPr>
        <p:spPr>
          <a:xfrm>
            <a:off x="2547732" y="4326421"/>
            <a:ext cx="1126433" cy="11264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Body</a:t>
            </a:r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1EF60A-BEDE-47D3-B678-0D84CF6E2148}"/>
              </a:ext>
            </a:extLst>
          </p:cNvPr>
          <p:cNvSpPr/>
          <p:nvPr/>
        </p:nvSpPr>
        <p:spPr>
          <a:xfrm>
            <a:off x="7589769" y="3427343"/>
            <a:ext cx="911086" cy="646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Actor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DE064F-FAF1-4F1D-A44C-3FC6A30ED3CF}"/>
              </a:ext>
            </a:extLst>
          </p:cNvPr>
          <p:cNvSpPr/>
          <p:nvPr/>
        </p:nvSpPr>
        <p:spPr>
          <a:xfrm rot="-5400000">
            <a:off x="9399933" y="4322278"/>
            <a:ext cx="1374911" cy="513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Actor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652DC37-9381-4E8B-9074-D2636906BBB5}"/>
              </a:ext>
            </a:extLst>
          </p:cNvPr>
          <p:cNvSpPr/>
          <p:nvPr/>
        </p:nvSpPr>
        <p:spPr>
          <a:xfrm>
            <a:off x="8072232" y="4221646"/>
            <a:ext cx="1126433" cy="11264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Actor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E95204-28AC-4B0A-9405-29606CE59ADC}"/>
              </a:ext>
            </a:extLst>
          </p:cNvPr>
          <p:cNvSpPr/>
          <p:nvPr/>
        </p:nvSpPr>
        <p:spPr>
          <a:xfrm>
            <a:off x="9142343" y="3208268"/>
            <a:ext cx="1587361" cy="436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Actor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04EF22-1176-4F60-9924-643381B56F81}"/>
              </a:ext>
            </a:extLst>
          </p:cNvPr>
          <p:cNvSpPr/>
          <p:nvPr/>
        </p:nvSpPr>
        <p:spPr>
          <a:xfrm>
            <a:off x="2722493" y="5627618"/>
            <a:ext cx="1587361" cy="436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Body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55D110-0086-459D-8DC4-96CF83B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2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D8501C-0CD3-4342-A134-33380F38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  <a:cs typeface="Calibri Light"/>
              </a:rPr>
              <a:t>Menu</a:t>
            </a:r>
            <a:endParaRPr lang="fr-FR"/>
          </a:p>
        </p:txBody>
      </p:sp>
      <p:pic>
        <p:nvPicPr>
          <p:cNvPr id="6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267420C-9D27-4060-AAA6-1654C7FB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1" y="1598845"/>
            <a:ext cx="4400550" cy="2473265"/>
          </a:xfrm>
          <a:prstGeom prst="rect">
            <a:avLst/>
          </a:prstGeom>
        </p:spPr>
      </p:pic>
      <p:pic>
        <p:nvPicPr>
          <p:cNvPr id="1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DC6361-B2D1-4B64-AE28-D093A78DF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348" y="1604450"/>
            <a:ext cx="2743200" cy="2068968"/>
          </a:xfrm>
          <a:prstGeom prst="rect">
            <a:avLst/>
          </a:prstGeom>
        </p:spPr>
      </p:pic>
      <p:pic>
        <p:nvPicPr>
          <p:cNvPr id="3" name="Image 3">
            <a:extLst>
              <a:ext uri="{FF2B5EF4-FFF2-40B4-BE49-F238E27FC236}">
                <a16:creationId xmlns:a16="http://schemas.microsoft.com/office/drawing/2014/main" id="{D4B05C20-4505-4A95-832F-86169F7CA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277" y="1595716"/>
            <a:ext cx="4834054" cy="2701551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E29E3CCA-810D-4C84-B6FD-5D69E946A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097" y="4100151"/>
            <a:ext cx="4720917" cy="2639323"/>
          </a:xfrm>
          <a:prstGeom prst="rect">
            <a:avLst/>
          </a:prstGeom>
        </p:spPr>
      </p:pic>
      <p:pic>
        <p:nvPicPr>
          <p:cNvPr id="7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7A58876-061B-4818-B50C-17B140A54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648" y="4071854"/>
            <a:ext cx="4724400" cy="266137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64242A-6B98-4A4C-BD78-47C6071E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8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D8501C-0CD3-4342-A134-33380F38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  <a:cs typeface="Calibri Light"/>
              </a:rPr>
              <a:t>Préférences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ADBE304-9078-474A-AB9B-FBDE8223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011" y="2051499"/>
            <a:ext cx="7278028" cy="409314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287DE04-6F97-4CA2-BB3F-20A7D450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5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E091A5E5E7B4AA622A92C07E58AE7" ma:contentTypeVersion="2" ma:contentTypeDescription="Crée un document." ma:contentTypeScope="" ma:versionID="c514a7d9b9ea24b74ceae03684a17bc2">
  <xsd:schema xmlns:xsd="http://www.w3.org/2001/XMLSchema" xmlns:xs="http://www.w3.org/2001/XMLSchema" xmlns:p="http://schemas.microsoft.com/office/2006/metadata/properties" xmlns:ns3="4ef4cbeb-43fa-404b-8fe5-226c2f4e15db" targetNamespace="http://schemas.microsoft.com/office/2006/metadata/properties" ma:root="true" ma:fieldsID="b0ab4f55603f644438fcccf20c31e500" ns3:_="">
    <xsd:import namespace="4ef4cbeb-43fa-404b-8fe5-226c2f4e15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f4cbeb-43fa-404b-8fe5-226c2f4e15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D2EE6B-FDC0-4C5B-B9EC-67720EB7BC2B}">
  <ds:schemaRefs>
    <ds:schemaRef ds:uri="4ef4cbeb-43fa-404b-8fe5-226c2f4e15d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C3413C9-F8FE-4896-B2D1-E5F40C58CD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C707F2-3080-4BB0-B472-73010D4E191E}">
  <ds:schemaRefs>
    <ds:schemaRef ds:uri="4ef4cbeb-43fa-404b-8fe5-226c2f4e15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210</Words>
  <Application>Microsoft Office PowerPoint</Application>
  <PresentationFormat>Grand écran</PresentationFormat>
  <Paragraphs>159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Zero to Hero</vt:lpstr>
      <vt:lpstr>Présentation</vt:lpstr>
      <vt:lpstr>Présentation</vt:lpstr>
      <vt:lpstr>Organisation du travail</vt:lpstr>
      <vt:lpstr>Outils</vt:lpstr>
      <vt:lpstr>libGDX</vt:lpstr>
      <vt:lpstr>Physique, collisions</vt:lpstr>
      <vt:lpstr>Menu</vt:lpstr>
      <vt:lpstr>Préférences</vt:lpstr>
      <vt:lpstr>Audio</vt:lpstr>
      <vt:lpstr>Personnages</vt:lpstr>
      <vt:lpstr>Objets interactifs</vt:lpstr>
      <vt:lpstr>Donjon</vt:lpstr>
      <vt:lpstr>Registres</vt:lpstr>
      <vt:lpstr>Gestion des ressources</vt:lpstr>
      <vt:lpstr>Démonstration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lacroix</dc:creator>
  <cp:lastModifiedBy>baptiste lacroix</cp:lastModifiedBy>
  <cp:revision>22</cp:revision>
  <dcterms:created xsi:type="dcterms:W3CDTF">2021-03-22T18:31:07Z</dcterms:created>
  <dcterms:modified xsi:type="dcterms:W3CDTF">2021-03-23T08:08:18Z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0x0101003C8E091A5E5E7B4AA622A92C07E58AE7</vt:lpwstr>
  </property>
</Properties>
</file>