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handoutMasterIdLst>
    <p:handoutMasterId r:id="rId21"/>
  </p:handoutMasterIdLst>
  <p:sldIdLst>
    <p:sldId id="283" r:id="rId2"/>
    <p:sldId id="284" r:id="rId3"/>
    <p:sldId id="286" r:id="rId4"/>
    <p:sldId id="289" r:id="rId5"/>
    <p:sldId id="288" r:id="rId6"/>
    <p:sldId id="290" r:id="rId7"/>
    <p:sldId id="292" r:id="rId8"/>
    <p:sldId id="291" r:id="rId9"/>
    <p:sldId id="297" r:id="rId10"/>
    <p:sldId id="296" r:id="rId11"/>
    <p:sldId id="300" r:id="rId12"/>
    <p:sldId id="298" r:id="rId13"/>
    <p:sldId id="299" r:id="rId14"/>
    <p:sldId id="314" r:id="rId15"/>
    <p:sldId id="301" r:id="rId16"/>
    <p:sldId id="308" r:id="rId17"/>
    <p:sldId id="306" r:id="rId18"/>
    <p:sldId id="307" r:id="rId19"/>
  </p:sldIdLst>
  <p:sldSz cx="9144000" cy="6858000" type="screen4x3"/>
  <p:notesSz cx="6865938" cy="9998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74">
          <p15:clr>
            <a:srgbClr val="A4A3A4"/>
          </p15:clr>
        </p15:guide>
        <p15:guide id="2" orient="horz" pos="1008">
          <p15:clr>
            <a:srgbClr val="A4A3A4"/>
          </p15:clr>
        </p15:guide>
        <p15:guide id="3" pos="2881">
          <p15:clr>
            <a:srgbClr val="A4A3A4"/>
          </p15:clr>
        </p15:guide>
        <p15:guide id="4" pos="343">
          <p15:clr>
            <a:srgbClr val="A4A3A4"/>
          </p15:clr>
        </p15:guide>
        <p15:guide id="5" pos="5414">
          <p15:clr>
            <a:srgbClr val="A4A3A4"/>
          </p15:clr>
        </p15:guide>
      </p15:sldGuideLst>
    </p:ext>
    <p:ext uri="{2D200454-40CA-4A62-9FC3-DE9A4176ACB9}">
      <p15:notesGuideLst xmlns:p15="http://schemas.microsoft.com/office/powerpoint/2012/main">
        <p15:guide id="1" orient="horz" pos="3149" userDrawn="1">
          <p15:clr>
            <a:srgbClr val="A4A3A4"/>
          </p15:clr>
        </p15:guide>
        <p15:guide id="2" pos="216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B3C455-724A-46B3-9901-DA70BFFA4495}" v="1" dt="2021-11-17T17:51:12.182"/>
  </p1510:revLst>
</p1510:revInfo>
</file>

<file path=ppt/tableStyles.xml><?xml version="1.0" encoding="utf-8"?>
<a:tblStyleLst xmlns:a="http://schemas.openxmlformats.org/drawingml/2006/main" def="{DD3E4D24-59C8-4E92-AF60-1BB1E4F4EC29}">
  <a:tblStyle styleId="{DD3E4D24-59C8-4E92-AF60-1BB1E4F4EC29}" styleName="Edwards">
    <a:wholeTbl>
      <a:tcTxStyle>
        <a:fontRef idx="minor"/>
        <a:srgbClr val="000000"/>
      </a:tcTxStyle>
      <a:tcStyle>
        <a:tcBdr>
          <a:left>
            <a:ln>
              <a:noFill/>
            </a:ln>
          </a:left>
          <a:right>
            <a:ln>
              <a:noFill/>
            </a:ln>
          </a:right>
          <a:top>
            <a:ln w="6350">
              <a:solidFill>
                <a:srgbClr val="505759"/>
              </a:solidFill>
            </a:ln>
          </a:top>
          <a:bottom>
            <a:ln w="6350">
              <a:solidFill>
                <a:srgbClr val="505759"/>
              </a:solidFill>
            </a:ln>
          </a:bottom>
          <a:insideH>
            <a:ln w="6350">
              <a:solidFill>
                <a:srgbClr val="505759"/>
              </a:solidFill>
            </a:ln>
          </a:insideH>
          <a:insideV>
            <a:ln>
              <a:noFill/>
            </a:ln>
          </a:insideV>
        </a:tcBdr>
        <a:fill>
          <a:noFill/>
        </a:fill>
      </a:tcStyle>
    </a:wholeTbl>
    <a:band1H>
      <a:tcStyle>
        <a:tcBdr/>
        <a:fill>
          <a:solidFill>
            <a:srgbClr val="D1D1D1"/>
          </a:solidFill>
        </a:fill>
      </a:tcStyle>
    </a:band1H>
    <a:band2H>
      <a:tcStyle>
        <a:tcBdr/>
        <a:fill>
          <a:noFill/>
        </a:fill>
      </a:tcStyle>
    </a:band2H>
    <a:band1V>
      <a:tcStyle>
        <a:tcBdr/>
        <a:fill>
          <a:solidFill>
            <a:srgbClr val="D1D1D1"/>
          </a:solidFill>
        </a:fill>
      </a:tcStyle>
    </a:band1V>
    <a:band2V>
      <a:tcStyle>
        <a:tcBdr/>
        <a:fill>
          <a:noFill/>
        </a:fill>
      </a:tcStyle>
    </a:band2V>
    <a:lastCol>
      <a:tcStyle>
        <a:tcBdr/>
        <a:fill>
          <a:solidFill>
            <a:srgbClr val="D1D1D1"/>
          </a:solidFill>
        </a:fill>
      </a:tcStyle>
    </a:lastCol>
    <a:firstCol>
      <a:tcStyle>
        <a:tcBdr/>
        <a:fill>
          <a:solidFill>
            <a:srgbClr val="D1D1D1"/>
          </a:solidFill>
        </a:fill>
      </a:tcStyle>
    </a:firstCol>
    <a:lastRow>
      <a:tcTxStyle b="on">
        <a:fontRef idx="minor"/>
        <a:srgbClr val="000000"/>
      </a:tcTxStyle>
      <a:tcStyle>
        <a:tcBdr>
          <a:top>
            <a:ln w="15875">
              <a:solidFill>
                <a:srgbClr val="505759"/>
              </a:solidFill>
            </a:ln>
          </a:top>
          <a:bottom>
            <a:ln>
              <a:noFill/>
            </a:ln>
          </a:bottom>
        </a:tcBdr>
        <a:fill>
          <a:noFill/>
        </a:fill>
      </a:tcStyle>
    </a:lastRow>
    <a:firstRow>
      <a:tcTxStyle b="on">
        <a:fontRef idx="minor"/>
        <a:srgbClr val="FFFFFF"/>
      </a:tcTxStyle>
      <a:tcStyle>
        <a:tcBdr>
          <a:top>
            <a:ln>
              <a:noFill/>
            </a:ln>
          </a:top>
          <a:bottom>
            <a:ln>
              <a:noFill/>
            </a:ln>
          </a:bottom>
        </a:tcBdr>
        <a:fill>
          <a:solidFill>
            <a:srgbClr val="505759"/>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Objects="1">
      <p:cViewPr varScale="1">
        <p:scale>
          <a:sx n="83" d="100"/>
          <a:sy n="83" d="100"/>
        </p:scale>
        <p:origin x="1478" y="77"/>
      </p:cViewPr>
      <p:guideLst>
        <p:guide orient="horz" pos="3974"/>
        <p:guide orient="horz" pos="1008"/>
        <p:guide pos="2881"/>
        <p:guide pos="343"/>
        <p:guide pos="5414"/>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1" d="100"/>
          <a:sy n="111" d="100"/>
        </p:scale>
        <p:origin x="-5120" y="-120"/>
      </p:cViewPr>
      <p:guideLst>
        <p:guide orient="horz" pos="3149"/>
        <p:guide pos="216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microsoft.com/office/2016/11/relationships/changesInfo" Target="changesInfos/changesInfo1.xml" /><Relationship Id="rId3" Type="http://schemas.openxmlformats.org/officeDocument/2006/relationships/slide" Target="slides/slide2.xml" /><Relationship Id="rId21" Type="http://schemas.openxmlformats.org/officeDocument/2006/relationships/handoutMaster" Target="handoutMasters/handout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 Id="rId27" Type="http://schemas.microsoft.com/office/2015/10/relationships/revisionInfo" Target="revisionInfo.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is BOUVIER" userId="868565aee1b87bc8" providerId="LiveId" clId="{6A2CDF5E-A36C-E94F-A1DB-A5BB0F55A4BB}"/>
    <pc:docChg chg="modSld">
      <pc:chgData name="Louis BOUVIER" userId="868565aee1b87bc8" providerId="LiveId" clId="{6A2CDF5E-A36C-E94F-A1DB-A5BB0F55A4BB}" dt="2021-11-18T07:05:52.002" v="0" actId="20577"/>
      <pc:docMkLst>
        <pc:docMk/>
      </pc:docMkLst>
      <pc:sldChg chg="modNotesTx">
        <pc:chgData name="Louis BOUVIER" userId="868565aee1b87bc8" providerId="LiveId" clId="{6A2CDF5E-A36C-E94F-A1DB-A5BB0F55A4BB}" dt="2021-11-18T07:05:52.002" v="0" actId="20577"/>
        <pc:sldMkLst>
          <pc:docMk/>
          <pc:sldMk cId="3411517592" sldId="286"/>
        </pc:sldMkLst>
      </pc:sldChg>
    </pc:docChg>
  </pc:docChgLst>
  <pc:docChgLst>
    <pc:chgData name="Louis BOUVIER" userId="868565aee1b87bc8" providerId="LiveId" clId="{A4B3C455-724A-46B3-9901-DA70BFFA4495}"/>
    <pc:docChg chg="modSld">
      <pc:chgData name="Louis BOUVIER" userId="868565aee1b87bc8" providerId="LiveId" clId="{A4B3C455-724A-46B3-9901-DA70BFFA4495}" dt="2021-11-17T17:51:12.182" v="0" actId="122"/>
      <pc:docMkLst>
        <pc:docMk/>
      </pc:docMkLst>
      <pc:sldChg chg="modSp">
        <pc:chgData name="Louis BOUVIER" userId="868565aee1b87bc8" providerId="LiveId" clId="{A4B3C455-724A-46B3-9901-DA70BFFA4495}" dt="2021-11-17T17:51:12.182" v="0" actId="122"/>
        <pc:sldMkLst>
          <pc:docMk/>
          <pc:sldMk cId="417817198" sldId="290"/>
        </pc:sldMkLst>
        <pc:spChg chg="mod">
          <ac:chgData name="Louis BOUVIER" userId="868565aee1b87bc8" providerId="LiveId" clId="{A4B3C455-724A-46B3-9901-DA70BFFA4495}" dt="2021-11-17T17:51:12.182" v="0" actId="122"/>
          <ac:spMkLst>
            <pc:docMk/>
            <pc:sldMk cId="417817198" sldId="290"/>
            <ac:spMk id="398345"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4.wmf" /></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 /></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 /><Relationship Id="rId1" Type="http://schemas.openxmlformats.org/officeDocument/2006/relationships/image" Target="../media/image14.wmf"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5240" cy="499904"/>
          </a:xfrm>
          <a:prstGeom prst="rect">
            <a:avLst/>
          </a:prstGeom>
        </p:spPr>
        <p:txBody>
          <a:bodyPr vert="horz" lIns="96359" tIns="48180" rIns="96359" bIns="48180" rtlCol="0"/>
          <a:lstStyle>
            <a:lvl1pPr algn="l">
              <a:defRPr sz="1300"/>
            </a:lvl1pPr>
          </a:lstStyle>
          <a:p>
            <a:endParaRPr lang="en-US" dirty="0">
              <a:latin typeface="Arial"/>
            </a:endParaRPr>
          </a:p>
        </p:txBody>
      </p:sp>
      <p:sp>
        <p:nvSpPr>
          <p:cNvPr id="3" name="Date Placeholder 2"/>
          <p:cNvSpPr>
            <a:spLocks noGrp="1"/>
          </p:cNvSpPr>
          <p:nvPr>
            <p:ph type="dt" sz="quarter" idx="1"/>
          </p:nvPr>
        </p:nvSpPr>
        <p:spPr>
          <a:xfrm>
            <a:off x="3889109" y="0"/>
            <a:ext cx="2975240" cy="499904"/>
          </a:xfrm>
          <a:prstGeom prst="rect">
            <a:avLst/>
          </a:prstGeom>
        </p:spPr>
        <p:txBody>
          <a:bodyPr vert="horz" lIns="96359" tIns="48180" rIns="96359" bIns="48180" rtlCol="0"/>
          <a:lstStyle>
            <a:lvl1pPr algn="r">
              <a:defRPr sz="1300"/>
            </a:lvl1pPr>
          </a:lstStyle>
          <a:p>
            <a:fld id="{2006CADB-3CA9-FF41-B8D2-FD4740AB41D0}" type="datetimeFigureOut">
              <a:rPr lang="en-US" smtClean="0">
                <a:latin typeface="Arial"/>
              </a:rPr>
              <a:pPr/>
              <a:t>11/18/2021</a:t>
            </a:fld>
            <a:endParaRPr lang="en-US" dirty="0">
              <a:latin typeface="Arial"/>
            </a:endParaRPr>
          </a:p>
        </p:txBody>
      </p:sp>
      <p:sp>
        <p:nvSpPr>
          <p:cNvPr id="4" name="Footer Placeholder 3"/>
          <p:cNvSpPr>
            <a:spLocks noGrp="1"/>
          </p:cNvSpPr>
          <p:nvPr>
            <p:ph type="ftr" sz="quarter" idx="2"/>
          </p:nvPr>
        </p:nvSpPr>
        <p:spPr>
          <a:xfrm>
            <a:off x="0" y="9496436"/>
            <a:ext cx="2975240" cy="499904"/>
          </a:xfrm>
          <a:prstGeom prst="rect">
            <a:avLst/>
          </a:prstGeom>
        </p:spPr>
        <p:txBody>
          <a:bodyPr vert="horz" lIns="96359" tIns="48180" rIns="96359" bIns="48180" rtlCol="0" anchor="b"/>
          <a:lstStyle>
            <a:lvl1pPr algn="l">
              <a:defRPr sz="1300"/>
            </a:lvl1pPr>
          </a:lstStyle>
          <a:p>
            <a:endParaRPr lang="en-US" dirty="0">
              <a:latin typeface="Arial"/>
            </a:endParaRPr>
          </a:p>
        </p:txBody>
      </p:sp>
      <p:sp>
        <p:nvSpPr>
          <p:cNvPr id="5" name="Slide Number Placeholder 4"/>
          <p:cNvSpPr>
            <a:spLocks noGrp="1"/>
          </p:cNvSpPr>
          <p:nvPr>
            <p:ph type="sldNum" sz="quarter" idx="3"/>
          </p:nvPr>
        </p:nvSpPr>
        <p:spPr>
          <a:xfrm>
            <a:off x="3889109" y="9496436"/>
            <a:ext cx="2975240" cy="499904"/>
          </a:xfrm>
          <a:prstGeom prst="rect">
            <a:avLst/>
          </a:prstGeom>
        </p:spPr>
        <p:txBody>
          <a:bodyPr vert="horz" lIns="96359" tIns="48180" rIns="96359" bIns="48180" rtlCol="0" anchor="b"/>
          <a:lstStyle>
            <a:lvl1pPr algn="r">
              <a:defRPr sz="1300"/>
            </a:lvl1pPr>
          </a:lstStyle>
          <a:p>
            <a:fld id="{D9F5B3C3-3362-7841-B0BA-B01E7CF2A151}" type="slidenum">
              <a:rPr lang="en-US" smtClean="0">
                <a:latin typeface="Arial"/>
              </a:rPr>
              <a:pPr/>
              <a:t>‹N°›</a:t>
            </a:fld>
            <a:endParaRPr lang="en-US" dirty="0">
              <a:latin typeface="Arial"/>
            </a:endParaRPr>
          </a:p>
        </p:txBody>
      </p:sp>
    </p:spTree>
    <p:extLst>
      <p:ext uri="{BB962C8B-B14F-4D97-AF65-F5344CB8AC3E}">
        <p14:creationId xmlns:p14="http://schemas.microsoft.com/office/powerpoint/2010/main" val="1599064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5240" cy="499904"/>
          </a:xfrm>
          <a:prstGeom prst="rect">
            <a:avLst/>
          </a:prstGeom>
        </p:spPr>
        <p:txBody>
          <a:bodyPr vert="horz" lIns="96359" tIns="48180" rIns="96359" bIns="48180" rtlCol="0"/>
          <a:lstStyle>
            <a:lvl1pPr algn="l">
              <a:defRPr sz="1300">
                <a:latin typeface="Arial"/>
              </a:defRPr>
            </a:lvl1pPr>
          </a:lstStyle>
          <a:p>
            <a:endParaRPr lang="en-US" dirty="0"/>
          </a:p>
        </p:txBody>
      </p:sp>
      <p:sp>
        <p:nvSpPr>
          <p:cNvPr id="3" name="Date Placeholder 2"/>
          <p:cNvSpPr>
            <a:spLocks noGrp="1"/>
          </p:cNvSpPr>
          <p:nvPr>
            <p:ph type="dt" idx="1"/>
          </p:nvPr>
        </p:nvSpPr>
        <p:spPr>
          <a:xfrm>
            <a:off x="3889109" y="0"/>
            <a:ext cx="2975240" cy="499904"/>
          </a:xfrm>
          <a:prstGeom prst="rect">
            <a:avLst/>
          </a:prstGeom>
        </p:spPr>
        <p:txBody>
          <a:bodyPr vert="horz" lIns="96359" tIns="48180" rIns="96359" bIns="48180" rtlCol="0"/>
          <a:lstStyle>
            <a:lvl1pPr algn="r">
              <a:defRPr sz="1300">
                <a:latin typeface="Arial"/>
              </a:defRPr>
            </a:lvl1pPr>
          </a:lstStyle>
          <a:p>
            <a:fld id="{55B06DB5-DAEC-D24B-8162-5BC872FB42BD}" type="datetimeFigureOut">
              <a:rPr lang="en-US" smtClean="0"/>
              <a:pPr/>
              <a:t>11/18/2021</a:t>
            </a:fld>
            <a:endParaRPr lang="en-US" dirty="0"/>
          </a:p>
        </p:txBody>
      </p:sp>
      <p:sp>
        <p:nvSpPr>
          <p:cNvPr id="4" name="Slide Image Placeholder 3"/>
          <p:cNvSpPr>
            <a:spLocks noGrp="1" noRot="1" noChangeAspect="1"/>
          </p:cNvSpPr>
          <p:nvPr>
            <p:ph type="sldImg" idx="2"/>
          </p:nvPr>
        </p:nvSpPr>
        <p:spPr>
          <a:xfrm>
            <a:off x="933450" y="749300"/>
            <a:ext cx="4999038" cy="3749675"/>
          </a:xfrm>
          <a:prstGeom prst="rect">
            <a:avLst/>
          </a:prstGeom>
          <a:noFill/>
          <a:ln w="12700">
            <a:solidFill>
              <a:prstClr val="black"/>
            </a:solidFill>
          </a:ln>
        </p:spPr>
        <p:txBody>
          <a:bodyPr vert="horz" lIns="96359" tIns="48180" rIns="96359" bIns="48180" rtlCol="0" anchor="ctr"/>
          <a:lstStyle/>
          <a:p>
            <a:endParaRPr lang="en-US" dirty="0"/>
          </a:p>
        </p:txBody>
      </p:sp>
      <p:sp>
        <p:nvSpPr>
          <p:cNvPr id="5" name="Notes Placeholder 4"/>
          <p:cNvSpPr>
            <a:spLocks noGrp="1"/>
          </p:cNvSpPr>
          <p:nvPr>
            <p:ph type="body" sz="quarter" idx="3"/>
          </p:nvPr>
        </p:nvSpPr>
        <p:spPr>
          <a:xfrm>
            <a:off x="381441" y="4749086"/>
            <a:ext cx="6103056" cy="4499134"/>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496436"/>
            <a:ext cx="2975240" cy="499904"/>
          </a:xfrm>
          <a:prstGeom prst="rect">
            <a:avLst/>
          </a:prstGeom>
        </p:spPr>
        <p:txBody>
          <a:bodyPr vert="horz" lIns="96359" tIns="48180" rIns="96359" bIns="48180" rtlCol="0" anchor="b"/>
          <a:lstStyle>
            <a:lvl1pPr algn="l">
              <a:defRPr sz="1300">
                <a:latin typeface="Arial"/>
              </a:defRPr>
            </a:lvl1pPr>
          </a:lstStyle>
          <a:p>
            <a:endParaRPr lang="en-US" dirty="0"/>
          </a:p>
        </p:txBody>
      </p:sp>
      <p:sp>
        <p:nvSpPr>
          <p:cNvPr id="7" name="Slide Number Placeholder 6"/>
          <p:cNvSpPr>
            <a:spLocks noGrp="1"/>
          </p:cNvSpPr>
          <p:nvPr>
            <p:ph type="sldNum" sz="quarter" idx="5"/>
          </p:nvPr>
        </p:nvSpPr>
        <p:spPr>
          <a:xfrm>
            <a:off x="3889109" y="9496436"/>
            <a:ext cx="2975240" cy="499904"/>
          </a:xfrm>
          <a:prstGeom prst="rect">
            <a:avLst/>
          </a:prstGeom>
        </p:spPr>
        <p:txBody>
          <a:bodyPr vert="horz" lIns="96359" tIns="48180" rIns="96359" bIns="48180" rtlCol="0" anchor="b"/>
          <a:lstStyle>
            <a:lvl1pPr algn="r">
              <a:defRPr sz="1300">
                <a:latin typeface="Arial"/>
              </a:defRPr>
            </a:lvl1pPr>
          </a:lstStyle>
          <a:p>
            <a:fld id="{04A3E607-94AB-4840-8C00-2935C684FD76}" type="slidenum">
              <a:rPr lang="en-US" smtClean="0"/>
              <a:pPr/>
              <a:t>‹N°›</a:t>
            </a:fld>
            <a:endParaRPr lang="en-US" dirty="0"/>
          </a:p>
        </p:txBody>
      </p:sp>
    </p:spTree>
    <p:extLst>
      <p:ext uri="{BB962C8B-B14F-4D97-AF65-F5344CB8AC3E}">
        <p14:creationId xmlns:p14="http://schemas.microsoft.com/office/powerpoint/2010/main" val="16584817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8.xml" /><Relationship Id="rId2" Type="http://schemas.openxmlformats.org/officeDocument/2006/relationships/notesMaster" Target="../notesMasters/notesMaster1.xml" /><Relationship Id="rId1" Type="http://schemas.openxmlformats.org/officeDocument/2006/relationships/tags" Target="../tags/tag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3" name="Rectangle 3"/>
          <p:cNvSpPr>
            <a:spLocks noGrp="1" noChangeArrowheads="1"/>
          </p:cNvSpPr>
          <p:nvPr>
            <p:ph type="body" idx="1"/>
          </p:nvPr>
        </p:nvSpPr>
        <p:spPr bwMode="auto"/>
        <p:txBody>
          <a:bodyPr wrap="square" numCol="1" anchor="t" anchorCtr="0" compatLnSpc="1">
            <a:prstTxWarp prst="textNoShape">
              <a:avLst/>
            </a:prstTxWarp>
          </a:bodyPr>
          <a:lstStyle/>
          <a:p>
            <a:pPr eaLnBrk="1" hangingPunct="1">
              <a:defRPr/>
            </a:pPr>
            <a:r>
              <a:rPr lang="fr-FR" noProof="0" dirty="0">
                <a:solidFill>
                  <a:schemeClr val="accent2"/>
                </a:solidFill>
                <a:latin typeface="Arial" pitchFamily="34" charset="0"/>
              </a:rPr>
              <a:t>Connaissant l'algorithme APCO (</a:t>
            </a:r>
            <a:r>
              <a:rPr lang="fr-FR" noProof="0" dirty="0" err="1">
                <a:solidFill>
                  <a:schemeClr val="accent2"/>
                </a:solidFill>
                <a:latin typeface="Arial" pitchFamily="34" charset="0"/>
              </a:rPr>
              <a:t>Arterial</a:t>
            </a:r>
            <a:r>
              <a:rPr lang="fr-FR" noProof="0" dirty="0">
                <a:solidFill>
                  <a:schemeClr val="accent2"/>
                </a:solidFill>
                <a:latin typeface="Arial" pitchFamily="34" charset="0"/>
              </a:rPr>
              <a:t> Pressure </a:t>
            </a:r>
            <a:r>
              <a:rPr lang="fr-FR" noProof="0" dirty="0" err="1">
                <a:solidFill>
                  <a:schemeClr val="accent2"/>
                </a:solidFill>
                <a:latin typeface="Arial" pitchFamily="34" charset="0"/>
              </a:rPr>
              <a:t>Cardiac</a:t>
            </a:r>
            <a:r>
              <a:rPr lang="fr-FR" noProof="0" dirty="0">
                <a:solidFill>
                  <a:schemeClr val="accent2"/>
                </a:solidFill>
                <a:latin typeface="Arial" pitchFamily="34" charset="0"/>
              </a:rPr>
              <a:t> Output) utilisé avec le capteur </a:t>
            </a:r>
            <a:r>
              <a:rPr lang="fr-FR" noProof="0" dirty="0" err="1">
                <a:solidFill>
                  <a:schemeClr val="accent2"/>
                </a:solidFill>
                <a:latin typeface="Arial" pitchFamily="34" charset="0"/>
              </a:rPr>
              <a:t>FloTrac</a:t>
            </a:r>
            <a:r>
              <a:rPr lang="fr-FR" noProof="0" dirty="0">
                <a:solidFill>
                  <a:schemeClr val="accent2"/>
                </a:solidFill>
                <a:latin typeface="Arial" pitchFamily="34" charset="0"/>
              </a:rPr>
              <a:t>, nous devons considérer les composants du volume d'éjection systolique (VES). L'algorithme </a:t>
            </a:r>
            <a:r>
              <a:rPr lang="fr-FR" noProof="0" dirty="0" err="1">
                <a:solidFill>
                  <a:schemeClr val="accent2"/>
                </a:solidFill>
                <a:latin typeface="Arial" pitchFamily="34" charset="0"/>
              </a:rPr>
              <a:t>FloTrac</a:t>
            </a:r>
            <a:r>
              <a:rPr lang="fr-FR" noProof="0" dirty="0">
                <a:solidFill>
                  <a:schemeClr val="accent2"/>
                </a:solidFill>
                <a:latin typeface="Arial" pitchFamily="34" charset="0"/>
              </a:rPr>
              <a:t> fait appel au calcul de la valeur </a:t>
            </a:r>
            <a:r>
              <a:rPr kumimoji="1" lang="fr-FR" altLang="ja-JP" noProof="0" dirty="0" err="1">
                <a:effectDag name="">
                  <a:cont type="tree" name="">
                    <a:effect ref="fillLine"/>
                    <a:outerShdw dist="38100" dir="13500000" algn="br">
                      <a:srgbClr val="FFF4EB"/>
                    </a:outerShdw>
                  </a:cont>
                  <a:cont type="tree" name="">
                    <a:effect ref="fillLine"/>
                    <a:outerShdw dist="38100" dir="2700000" algn="tl">
                      <a:srgbClr val="716963"/>
                    </a:outerShdw>
                  </a:cont>
                  <a:effect ref="fillLine"/>
                </a:effectDag>
                <a:latin typeface="Arial" charset="0"/>
              </a:rPr>
              <a:t>σAP</a:t>
            </a:r>
            <a:r>
              <a:rPr kumimoji="1" lang="fr-FR" altLang="ja-JP" noProof="0" dirty="0">
                <a:effectDag name="">
                  <a:cont type="tree" name="">
                    <a:effect ref="fillLine"/>
                    <a:outerShdw dist="38100" dir="13500000" algn="br">
                      <a:srgbClr val="FFF4EB"/>
                    </a:outerShdw>
                  </a:cont>
                  <a:cont type="tree" name="">
                    <a:effect ref="fillLine"/>
                    <a:outerShdw dist="38100" dir="2700000" algn="tl">
                      <a:srgbClr val="716963"/>
                    </a:outerShdw>
                  </a:cont>
                  <a:effect ref="fillLine"/>
                </a:effectDag>
                <a:latin typeface="Arial" charset="0"/>
              </a:rPr>
              <a:t> (écart type de la pression artérielle) multipliée par le facteur X (khi). </a:t>
            </a:r>
          </a:p>
          <a:p>
            <a:pPr>
              <a:defRPr/>
            </a:pPr>
            <a:endParaRPr lang="fr-FR" noProof="0" dirty="0">
              <a:solidFill>
                <a:schemeClr val="accent2"/>
              </a:solidFill>
              <a:latin typeface="Arial" pitchFamily="34" charset="0"/>
            </a:endParaRPr>
          </a:p>
          <a:p>
            <a:pPr>
              <a:defRPr/>
            </a:pPr>
            <a:r>
              <a:rPr lang="fr-FR" noProof="0" dirty="0">
                <a:solidFill>
                  <a:schemeClr val="accent2"/>
                </a:solidFill>
                <a:latin typeface="Arial" pitchFamily="34" charset="0"/>
              </a:rPr>
              <a:t>Voici, ci-dessous, l'explication de la valeur </a:t>
            </a:r>
            <a:r>
              <a:rPr kumimoji="1" lang="fr-FR" altLang="ja-JP" noProof="0" dirty="0" err="1">
                <a:effectDag name="">
                  <a:cont type="tree" name="">
                    <a:effect ref="fillLine"/>
                    <a:outerShdw dist="38100" dir="13500000" algn="br">
                      <a:srgbClr val="FFF4EB"/>
                    </a:outerShdw>
                  </a:cont>
                  <a:cont type="tree" name="">
                    <a:effect ref="fillLine"/>
                    <a:outerShdw dist="38100" dir="2700000" algn="tl">
                      <a:srgbClr val="716963"/>
                    </a:outerShdw>
                  </a:cont>
                  <a:effect ref="fillLine"/>
                </a:effectDag>
                <a:latin typeface="Arial" charset="0"/>
              </a:rPr>
              <a:t>σAP</a:t>
            </a:r>
            <a:r>
              <a:rPr kumimoji="1" lang="fr-FR" altLang="ja-JP" noProof="0" dirty="0">
                <a:effectDag name="">
                  <a:cont type="tree" name="">
                    <a:effect ref="fillLine"/>
                    <a:outerShdw dist="38100" dir="13500000" algn="br">
                      <a:srgbClr val="FFF4EB"/>
                    </a:outerShdw>
                  </a:cont>
                  <a:cont type="tree" name="">
                    <a:effect ref="fillLine"/>
                    <a:outerShdw dist="38100" dir="2700000" algn="tl">
                      <a:srgbClr val="716963"/>
                    </a:outerShdw>
                  </a:cont>
                  <a:effect ref="fillLine"/>
                </a:effectDag>
                <a:latin typeface="Arial" charset="0"/>
              </a:rPr>
              <a:t> (écart type de la pression artérielle).</a:t>
            </a:r>
            <a:endParaRPr lang="fr-FR" noProof="0" dirty="0">
              <a:solidFill>
                <a:schemeClr val="accent2"/>
              </a:solidFill>
              <a:latin typeface="Arial" pitchFamily="34" charset="0"/>
            </a:endParaRPr>
          </a:p>
          <a:p>
            <a:pPr>
              <a:defRPr/>
            </a:pPr>
            <a:endParaRPr lang="fr-FR" noProof="0" dirty="0">
              <a:solidFill>
                <a:schemeClr val="accent2"/>
              </a:solidFill>
              <a:latin typeface="Arial" pitchFamily="34" charset="0"/>
            </a:endParaRPr>
          </a:p>
          <a:p>
            <a:pPr>
              <a:defRPr/>
            </a:pPr>
            <a:r>
              <a:rPr lang="fr-FR" noProof="0" dirty="0">
                <a:solidFill>
                  <a:schemeClr val="accent2"/>
                </a:solidFill>
                <a:latin typeface="Arial" pitchFamily="34" charset="0"/>
              </a:rPr>
              <a:t>Ce graphique illustre la relation entre un volume d'éjection systolique et une pression artérielle différentielle qui varie, dans</a:t>
            </a:r>
            <a:r>
              <a:rPr lang="fr-FR" baseline="0" noProof="0" dirty="0">
                <a:solidFill>
                  <a:schemeClr val="accent2"/>
                </a:solidFill>
                <a:latin typeface="Arial" pitchFamily="34" charset="0"/>
              </a:rPr>
              <a:t> le cadre </a:t>
            </a:r>
            <a:r>
              <a:rPr lang="fr-FR" noProof="0" dirty="0">
                <a:solidFill>
                  <a:schemeClr val="accent2"/>
                </a:solidFill>
                <a:latin typeface="Arial" pitchFamily="34" charset="0"/>
              </a:rPr>
              <a:t>d'un système vasculaire constant. </a:t>
            </a:r>
          </a:p>
          <a:p>
            <a:pPr>
              <a:defRPr/>
            </a:pPr>
            <a:r>
              <a:rPr lang="fr-FR" noProof="0" dirty="0">
                <a:solidFill>
                  <a:schemeClr val="accent2"/>
                </a:solidFill>
                <a:latin typeface="Arial" pitchFamily="34" charset="0"/>
              </a:rPr>
              <a:t>L'écart type de la pression différentielle est un simple outil statistique utilisé dans l'algorithme pour évaluer quantitativement l'amplitude de la pression différentielle, corrélée avec un volume d'éjection systolique estimé.</a:t>
            </a:r>
          </a:p>
          <a:p>
            <a:pPr>
              <a:defRPr/>
            </a:pPr>
            <a:r>
              <a:rPr lang="fr-FR" noProof="0" dirty="0">
                <a:solidFill>
                  <a:schemeClr val="accent2"/>
                </a:solidFill>
                <a:latin typeface="Arial" pitchFamily="34" charset="0"/>
              </a:rPr>
              <a:t>Sachant que le système vasculaire d'une personne n'est pas constant, une évaluation du tonus vasculaire doit être prise en compte dans le calcul car elle affectera la relation entre pression différentielle et volume d'éjection systolique.</a:t>
            </a:r>
          </a:p>
          <a:p>
            <a:pPr>
              <a:defRPr/>
            </a:pPr>
            <a:r>
              <a:rPr lang="fr-FR" noProof="0" dirty="0">
                <a:solidFill>
                  <a:schemeClr val="accent2"/>
                </a:solidFill>
                <a:latin typeface="Arial" pitchFamily="34" charset="0"/>
              </a:rPr>
              <a:t>L'écart type (</a:t>
            </a:r>
            <a:r>
              <a:rPr lang="fr-FR" noProof="0" dirty="0" err="1">
                <a:solidFill>
                  <a:schemeClr val="accent2"/>
                </a:solidFill>
                <a:latin typeface="Arial" pitchFamily="34" charset="0"/>
              </a:rPr>
              <a:t>sd</a:t>
            </a:r>
            <a:r>
              <a:rPr lang="fr-FR" noProof="0" dirty="0">
                <a:solidFill>
                  <a:schemeClr val="accent2"/>
                </a:solidFill>
                <a:latin typeface="Arial" pitchFamily="34" charset="0"/>
              </a:rPr>
              <a:t>(AP), ou évaluation quantitative, de ces points de données est proportionnel à la pression différentielle, elle-même proportionnelle au volume d'éjection systolique. Aussi, une diminution du volume d'éjection systolique entraîne une diminution de l'écart type et de la pression </a:t>
            </a:r>
            <a:r>
              <a:rPr lang="fr-FR" noProof="0">
                <a:solidFill>
                  <a:schemeClr val="accent2"/>
                </a:solidFill>
                <a:latin typeface="Arial" pitchFamily="34" charset="0"/>
              </a:rPr>
              <a:t>différentielle.</a:t>
            </a:r>
            <a:endParaRPr lang="fr-FR" noProof="0" dirty="0">
              <a:solidFill>
                <a:schemeClr val="accent2"/>
              </a:solidFill>
              <a:latin typeface="Arial" pitchFamily="34" charset="0"/>
            </a:endParaRPr>
          </a:p>
        </p:txBody>
      </p:sp>
    </p:spTree>
    <p:extLst>
      <p:ext uri="{BB962C8B-B14F-4D97-AF65-F5344CB8AC3E}">
        <p14:creationId xmlns:p14="http://schemas.microsoft.com/office/powerpoint/2010/main" val="1035175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99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fr-FR" altLang="ja-JP" noProof="0" dirty="0">
                <a:latin typeface="Arial" charset="0"/>
              </a:rPr>
              <a:t>Le tonus vasculaire détermine des changements subtils dans la forme de la courbe artérielle.</a:t>
            </a:r>
          </a:p>
          <a:p>
            <a:pPr eaLnBrk="1" hangingPunct="1">
              <a:spcBef>
                <a:spcPct val="0"/>
              </a:spcBef>
            </a:pPr>
            <a:endParaRPr lang="fr-FR" altLang="ja-JP" noProof="0" dirty="0">
              <a:latin typeface="Arial" charset="0"/>
            </a:endParaRPr>
          </a:p>
          <a:p>
            <a:pPr eaLnBrk="1" hangingPunct="1">
              <a:spcBef>
                <a:spcPct val="0"/>
              </a:spcBef>
            </a:pPr>
            <a:r>
              <a:rPr lang="fr-FR" altLang="ja-JP" noProof="0" dirty="0">
                <a:latin typeface="Arial" charset="0"/>
              </a:rPr>
              <a:t>La moyenne, ou valeur PAM, fournit une indication de l’augmentation ou de la diminution de</a:t>
            </a:r>
            <a:r>
              <a:rPr lang="fr-FR" altLang="ja-JP" baseline="0" noProof="0" dirty="0">
                <a:latin typeface="Arial" charset="0"/>
              </a:rPr>
              <a:t> la </a:t>
            </a:r>
            <a:r>
              <a:rPr lang="fr-FR" altLang="ja-JP" noProof="0" dirty="0">
                <a:latin typeface="Arial" charset="0"/>
              </a:rPr>
              <a:t>résistance.</a:t>
            </a:r>
          </a:p>
          <a:p>
            <a:pPr eaLnBrk="1" hangingPunct="1">
              <a:spcBef>
                <a:spcPct val="0"/>
              </a:spcBef>
            </a:pPr>
            <a:r>
              <a:rPr lang="fr-FR" altLang="ja-JP" noProof="0" dirty="0">
                <a:latin typeface="Arial" charset="0"/>
              </a:rPr>
              <a:t>Le coefficient d'asymétrie, ou la symétrie des données, est souvent associé à la rigidité du système vasculaire du patient. Le coefficient d’asymétrie correspond à l'angle ou à la pente que présente la partie montante de la courbe.</a:t>
            </a:r>
          </a:p>
          <a:p>
            <a:pPr eaLnBrk="1" hangingPunct="1">
              <a:spcBef>
                <a:spcPct val="0"/>
              </a:spcBef>
            </a:pPr>
            <a:r>
              <a:rPr lang="fr-FR" altLang="ja-JP" noProof="0" dirty="0">
                <a:latin typeface="Arial" charset="0"/>
              </a:rPr>
              <a:t>Le coefficient d'aplatissement correspond à la mesure dans laquelle une courbe est plate et large, et dans laquelle la distribution des données est plate ou en pic.</a:t>
            </a:r>
            <a:r>
              <a:rPr lang="fr-FR" altLang="ja-JP" baseline="0" noProof="0" dirty="0">
                <a:latin typeface="Arial" charset="0"/>
              </a:rPr>
              <a:t> Il </a:t>
            </a:r>
            <a:r>
              <a:rPr lang="fr-FR" altLang="ja-JP" noProof="0" dirty="0">
                <a:latin typeface="Arial" charset="0"/>
              </a:rPr>
              <a:t>fournit également une indication quant à la nature du système vasculaire associé. Les gros vaisseaux auront une distribution plus plate que les vaisseaux périphériques. Si la forme change, le calcul mathématique change, offrant une évaluation en temps réel des changements affectant le tonus vasculaire.</a:t>
            </a:r>
          </a:p>
          <a:p>
            <a:pPr eaLnBrk="1" hangingPunct="1">
              <a:spcBef>
                <a:spcPct val="0"/>
              </a:spcBef>
            </a:pPr>
            <a:endParaRPr lang="fr-FR" altLang="ja-JP" noProof="0" dirty="0">
              <a:latin typeface="Arial" charset="0"/>
            </a:endParaRPr>
          </a:p>
          <a:p>
            <a:pPr eaLnBrk="1" hangingPunct="1">
              <a:spcBef>
                <a:spcPct val="0"/>
              </a:spcBef>
            </a:pPr>
            <a:endParaRPr lang="fr-FR" altLang="ja-JP" noProof="0" dirty="0">
              <a:latin typeface="Arial" charset="0"/>
            </a:endParaRPr>
          </a:p>
        </p:txBody>
      </p:sp>
    </p:spTree>
    <p:extLst>
      <p:ext uri="{BB962C8B-B14F-4D97-AF65-F5344CB8AC3E}">
        <p14:creationId xmlns:p14="http://schemas.microsoft.com/office/powerpoint/2010/main" val="1073765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915" name="Rectangle 3"/>
          <p:cNvSpPr>
            <a:spLocks noGrp="1" noChangeArrowheads="1"/>
          </p:cNvSpPr>
          <p:nvPr>
            <p:ph type="body" idx="1"/>
          </p:nvPr>
        </p:nvSpPr>
        <p:spPr bwMode="auto">
          <a:noFill/>
        </p:spPr>
        <p:txBody>
          <a:bodyPr wrap="square" numCol="1" anchor="t" anchorCtr="0" compatLnSpc="1">
            <a:prstTxWarp prst="textNoShape">
              <a:avLst/>
            </a:prstTxWarp>
            <a:normAutofit lnSpcReduction="10000"/>
          </a:bodyPr>
          <a:lstStyle/>
          <a:p>
            <a:pPr eaLnBrk="1" hangingPunct="1">
              <a:spcBef>
                <a:spcPct val="0"/>
              </a:spcBef>
            </a:pPr>
            <a:r>
              <a:rPr lang="fr-FR" noProof="0" dirty="0"/>
              <a:t>Nous pouvons à présent examiner l'élément de calcul du facteur Khi.  Le facteur Khi est une opération mathématique unique d'Edwards. Elle permet de calculer la compliance vasculaire d'un patient et les effets que le tonus vasculaire de ce patient est susceptible de produire sur le calcul du débit cardiaque. </a:t>
            </a:r>
          </a:p>
          <a:p>
            <a:pPr eaLnBrk="1" hangingPunct="1">
              <a:spcBef>
                <a:spcPct val="0"/>
              </a:spcBef>
            </a:pPr>
            <a:r>
              <a:rPr lang="fr-FR" noProof="0" dirty="0"/>
              <a:t> </a:t>
            </a:r>
          </a:p>
          <a:p>
            <a:pPr eaLnBrk="1" hangingPunct="1">
              <a:spcBef>
                <a:spcPct val="0"/>
              </a:spcBef>
            </a:pPr>
            <a:r>
              <a:rPr lang="fr-FR" noProof="0" dirty="0"/>
              <a:t>Le premier élément du facteur Khi est la compliance.</a:t>
            </a:r>
          </a:p>
          <a:p>
            <a:pPr eaLnBrk="1" hangingPunct="1">
              <a:spcBef>
                <a:spcPct val="0"/>
              </a:spcBef>
            </a:pPr>
            <a:r>
              <a:rPr lang="fr-FR" noProof="0" dirty="0" err="1"/>
              <a:t>Langewouters</a:t>
            </a:r>
            <a:r>
              <a:rPr lang="fr-FR" noProof="0" dirty="0"/>
              <a:t> a mené une étude sur 35 aortes de cadavres et a conclu que </a:t>
            </a:r>
            <a:r>
              <a:rPr kumimoji="1" lang="fr-FR" altLang="ja-JP" noProof="0" dirty="0">
                <a:latin typeface="Arial" charset="0"/>
              </a:rPr>
              <a:t>l'âge, le sexe* et la valeur BSA sont corrélés à la compliance des gros vaisseaux sanguins, et sont utilisés pour fournir une "estimation grossière" de la compliance vasculaire d'un patient donné.</a:t>
            </a:r>
          </a:p>
          <a:p>
            <a:pPr eaLnBrk="1" hangingPunct="1">
              <a:spcBef>
                <a:spcPct val="0"/>
              </a:spcBef>
            </a:pPr>
            <a:endParaRPr lang="fr-FR" noProof="0" dirty="0"/>
          </a:p>
          <a:p>
            <a:pPr eaLnBrk="1" hangingPunct="1">
              <a:spcBef>
                <a:spcPct val="0"/>
              </a:spcBef>
            </a:pPr>
            <a:endParaRPr lang="fr-FR" noProof="0" dirty="0"/>
          </a:p>
          <a:p>
            <a:pPr eaLnBrk="1" hangingPunct="1">
              <a:spcBef>
                <a:spcPct val="0"/>
              </a:spcBef>
            </a:pPr>
            <a:r>
              <a:rPr lang="fr-FR" noProof="0" dirty="0"/>
              <a:t>Sachant que le système vasculaire d'une personne n'est pas constant, une évaluation de la compliance vasculaire doit être prise en compte car elle affectera la relation entre pression différentielle et volume d'éjection systolique. Le dispositif </a:t>
            </a:r>
            <a:r>
              <a:rPr lang="fr-FR" noProof="0" dirty="0" err="1"/>
              <a:t>FloTrac</a:t>
            </a:r>
            <a:r>
              <a:rPr lang="fr-FR" noProof="0" dirty="0"/>
              <a:t> utilise son algorithme pour tenir compte des changements au niveau de la compliance vasculaire.</a:t>
            </a:r>
          </a:p>
          <a:p>
            <a:pPr eaLnBrk="1" hangingPunct="1">
              <a:spcBef>
                <a:spcPct val="0"/>
              </a:spcBef>
            </a:pPr>
            <a:r>
              <a:rPr lang="fr-FR" altLang="ja-JP" noProof="0" dirty="0">
                <a:latin typeface="Arial" charset="0"/>
              </a:rPr>
              <a:t>La compliance aortique en fonction, par exemple, de l’âge, du sexe et de la valeur </a:t>
            </a:r>
            <a:r>
              <a:rPr lang="fr-FR" altLang="ja-JP" noProof="0" dirty="0" err="1">
                <a:latin typeface="Arial" charset="0"/>
              </a:rPr>
              <a:t>BSA</a:t>
            </a:r>
            <a:r>
              <a:rPr lang="fr-FR" altLang="ja-JP" noProof="0" dirty="0">
                <a:latin typeface="Arial" charset="0"/>
              </a:rPr>
              <a:t>, au sein du facteur Khi, contribue à fournir une "estimation grossière" du tonus vasculaire présumé du patient. L'analyse plus poussée de la forme de la courbe constitue également un facteur important pour fournir des estimations du tonus vasculaire essentielles au calcul du volume d'éjection systolique. Cette méthode permet un calcul fiable des paramètres d'écoulement clés. Selon l'état du système vasculaire du patient, la courbe artérielle prend une forme qui peut faire l'objet d'une caractérisation mathématique. Les outils statistiques utilisés, parallèlement à l'écart type, sont la moyenne (MAP), le coefficient d'asymétrie et le coefficient d'aplatissement. Le facteur Khi est le symbole des fonctions polynomiales dynamiques, fonctions qui s’adaptent</a:t>
            </a:r>
            <a:r>
              <a:rPr lang="fr-FR" altLang="ja-JP" baseline="0" noProof="0" dirty="0">
                <a:latin typeface="Arial" charset="0"/>
              </a:rPr>
              <a:t> </a:t>
            </a:r>
            <a:r>
              <a:rPr lang="fr-FR" altLang="ja-JP" noProof="0" dirty="0">
                <a:latin typeface="Arial" charset="0"/>
              </a:rPr>
              <a:t>continuellement à de multiples variables changeantes.</a:t>
            </a:r>
          </a:p>
        </p:txBody>
      </p:sp>
    </p:spTree>
    <p:extLst>
      <p:ext uri="{BB962C8B-B14F-4D97-AF65-F5344CB8AC3E}">
        <p14:creationId xmlns:p14="http://schemas.microsoft.com/office/powerpoint/2010/main" val="2071766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FR" noProof="0" dirty="0"/>
              <a:t>Le débit cardiaque est calculé en multipliant le rythme cardiaque (FC) par le volume d'éjection systolique (VES). L'algorithme de débit cardiaque utilise le rythme cardiaque calculé à partir du signal de pression artérielle.</a:t>
            </a:r>
          </a:p>
          <a:p>
            <a:pPr eaLnBrk="1" hangingPunct="1">
              <a:spcBef>
                <a:spcPct val="0"/>
              </a:spcBef>
            </a:pPr>
            <a:r>
              <a:rPr lang="fr-FR" noProof="0" dirty="0"/>
              <a:t>Le volume d'éjection systolique est calculé en multipliant l'écart type de la pression artérielle ou le signal </a:t>
            </a:r>
            <a:r>
              <a:rPr lang="fr-FR" noProof="0" dirty="0" err="1"/>
              <a:t>sd</a:t>
            </a:r>
            <a:r>
              <a:rPr lang="fr-FR" noProof="0" dirty="0"/>
              <a:t>(AP) par le facteur khi. </a:t>
            </a:r>
          </a:p>
          <a:p>
            <a:pPr eaLnBrk="1" hangingPunct="1">
              <a:spcBef>
                <a:spcPct val="0"/>
              </a:spcBef>
            </a:pPr>
            <a:endParaRPr lang="fr-FR" noProof="0" dirty="0"/>
          </a:p>
          <a:p>
            <a:pPr eaLnBrk="1" hangingPunct="1">
              <a:spcBef>
                <a:spcPct val="0"/>
              </a:spcBef>
            </a:pPr>
            <a:r>
              <a:rPr lang="fr-FR" noProof="0" dirty="0"/>
              <a:t>Khi </a:t>
            </a:r>
            <a:r>
              <a:rPr lang="fr-FR" i="1" noProof="0" dirty="0"/>
              <a:t>(X) = </a:t>
            </a:r>
            <a:r>
              <a:rPr lang="fr-FR" noProof="0" dirty="0"/>
              <a:t>fraction (HR, BSA, signal </a:t>
            </a:r>
            <a:r>
              <a:rPr lang="fr-FR" noProof="0" dirty="0" err="1"/>
              <a:t>Landwouters</a:t>
            </a:r>
            <a:r>
              <a:rPr lang="fr-FR" noProof="0" dirty="0"/>
              <a:t>, PAM, écart type de la pression artérielle et autres facteurs tels que la</a:t>
            </a:r>
            <a:r>
              <a:rPr lang="fr-FR" baseline="0" noProof="0" dirty="0"/>
              <a:t> </a:t>
            </a:r>
            <a:r>
              <a:rPr lang="fr-FR" baseline="0" noProof="0" dirty="0" err="1"/>
              <a:t>pulsatilité</a:t>
            </a:r>
            <a:r>
              <a:rPr lang="fr-FR" baseline="0" noProof="0" dirty="0"/>
              <a:t> </a:t>
            </a:r>
            <a:r>
              <a:rPr lang="fr-FR" noProof="0" dirty="0"/>
              <a:t>de la courbe) </a:t>
            </a:r>
            <a:endParaRPr lang="fr-FR" noProof="0" dirty="0">
              <a:sym typeface="Wingdings" pitchFamily="2" charset="2"/>
            </a:endParaRPr>
          </a:p>
          <a:p>
            <a:pPr eaLnBrk="1" hangingPunct="1">
              <a:spcBef>
                <a:spcPct val="0"/>
              </a:spcBef>
            </a:pPr>
            <a:endParaRPr lang="fr-FR" noProof="0" dirty="0">
              <a:sym typeface="Wingdings" pitchFamily="2" charset="2"/>
            </a:endParaRPr>
          </a:p>
          <a:p>
            <a:pPr eaLnBrk="1" hangingPunct="1">
              <a:spcBef>
                <a:spcPct val="0"/>
              </a:spcBef>
            </a:pPr>
            <a:r>
              <a:rPr lang="fr-FR" noProof="0" dirty="0"/>
              <a:t>Sachant que le système vasculaire d'une personne n'est pas constant, une évaluation du tonus vasculaire doit être prise en compte car elle affectera la relation entre pression différentielle et volume d'éjection systolique.</a:t>
            </a:r>
          </a:p>
          <a:p>
            <a:pPr eaLnBrk="1" hangingPunct="1">
              <a:spcBef>
                <a:spcPct val="0"/>
              </a:spcBef>
            </a:pPr>
            <a:endParaRPr lang="fr-FR" noProof="0" dirty="0"/>
          </a:p>
          <a:p>
            <a:pPr eaLnBrk="1" hangingPunct="1">
              <a:spcBef>
                <a:spcPct val="0"/>
              </a:spcBef>
              <a:buFontTx/>
              <a:buChar char="•"/>
            </a:pPr>
            <a:r>
              <a:rPr lang="fr-FR" noProof="0" dirty="0"/>
              <a:t>L'identification des variables de forme de courbe permet l'évaluation des changements du tonus vasculaire du patient.</a:t>
            </a:r>
          </a:p>
          <a:p>
            <a:pPr eaLnBrk="1" hangingPunct="1">
              <a:spcBef>
                <a:spcPct val="0"/>
              </a:spcBef>
            </a:pPr>
            <a:endParaRPr lang="fr-FR" noProof="0" dirty="0"/>
          </a:p>
          <a:p>
            <a:pPr eaLnBrk="1" hangingPunct="1">
              <a:spcBef>
                <a:spcPct val="0"/>
              </a:spcBef>
            </a:pPr>
            <a:endParaRPr lang="fr-FR" noProof="0" dirty="0"/>
          </a:p>
          <a:p>
            <a:pPr eaLnBrk="1" hangingPunct="1">
              <a:spcBef>
                <a:spcPct val="0"/>
              </a:spcBef>
            </a:pPr>
            <a:endParaRPr lang="fr-FR" noProof="0" dirty="0"/>
          </a:p>
        </p:txBody>
      </p:sp>
      <p:sp>
        <p:nvSpPr>
          <p:cNvPr id="368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3AFD378-973B-4E87-8AB2-133854478A6A}" type="slidenum">
              <a:rPr lang="en-US" smtClean="0"/>
              <a:pPr/>
              <a:t>6</a:t>
            </a:fld>
            <a:endParaRPr lang="fr-FR"/>
          </a:p>
        </p:txBody>
      </p:sp>
    </p:spTree>
    <p:extLst>
      <p:ext uri="{BB962C8B-B14F-4D97-AF65-F5344CB8AC3E}">
        <p14:creationId xmlns:p14="http://schemas.microsoft.com/office/powerpoint/2010/main" val="12439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187366" indent="-187366">
              <a:spcAft>
                <a:spcPts val="632"/>
              </a:spcAft>
            </a:pPr>
            <a:r>
              <a:rPr lang="fr-CH" sz="2500" dirty="0">
                <a:solidFill>
                  <a:schemeClr val="accent1"/>
                </a:solidFill>
              </a:rPr>
              <a:t>The Evidence Is </a:t>
            </a:r>
            <a:r>
              <a:rPr lang="fr-CH" sz="2500" dirty="0" err="1">
                <a:solidFill>
                  <a:schemeClr val="accent1"/>
                </a:solidFill>
              </a:rPr>
              <a:t>Clear</a:t>
            </a:r>
            <a:endParaRPr lang="fr-CH" sz="2500" dirty="0">
              <a:solidFill>
                <a:schemeClr val="accent1"/>
              </a:solidFill>
            </a:endParaRPr>
          </a:p>
          <a:p>
            <a:pPr marL="187366" indent="-187366" defTabSz="481797">
              <a:spcAft>
                <a:spcPts val="632"/>
              </a:spcAft>
              <a:defRPr/>
            </a:pPr>
            <a:r>
              <a:rPr lang="en-GB" sz="2500" dirty="0">
                <a:solidFill>
                  <a:schemeClr val="accent1"/>
                </a:solidFill>
              </a:rPr>
              <a:t>Hemodynamic Optimization significant ↓complication</a:t>
            </a:r>
          </a:p>
          <a:p>
            <a:pPr marL="187366" indent="-187366">
              <a:spcAft>
                <a:spcPts val="632"/>
              </a:spcAft>
            </a:pPr>
            <a:endParaRPr lang="en-US" sz="2300" b="1" dirty="0">
              <a:cs typeface="Arial" pitchFamily="34" charset="0"/>
            </a:endParaRPr>
          </a:p>
          <a:p>
            <a:pPr marL="187366" indent="-187366">
              <a:spcAft>
                <a:spcPts val="632"/>
              </a:spcAft>
            </a:pPr>
            <a:endParaRPr lang="en-US" sz="2300" b="1" dirty="0">
              <a:cs typeface="Arial" pitchFamily="34" charset="0"/>
            </a:endParaRPr>
          </a:p>
          <a:p>
            <a:pPr marL="187366" indent="-187366">
              <a:spcAft>
                <a:spcPts val="632"/>
              </a:spcAft>
            </a:pPr>
            <a:r>
              <a:rPr lang="en-US" sz="2300" b="1" dirty="0">
                <a:cs typeface="Arial" pitchFamily="34" charset="0"/>
              </a:rPr>
              <a:t>Hemodynamic Optimization </a:t>
            </a:r>
            <a:r>
              <a:rPr lang="en-US" sz="2300" dirty="0">
                <a:cs typeface="Arial" pitchFamily="34" charset="0"/>
              </a:rPr>
              <a:t>brings significant complication reduction:</a:t>
            </a:r>
          </a:p>
          <a:p>
            <a:pPr marL="1503944" lvl="3" indent="-361348">
              <a:spcAft>
                <a:spcPts val="632"/>
              </a:spcAft>
              <a:buFont typeface="+mj-lt"/>
              <a:buAutoNum type="arabicPeriod"/>
            </a:pPr>
            <a:r>
              <a:rPr lang="en-US" dirty="0">
                <a:solidFill>
                  <a:prstClr val="black"/>
                </a:solidFill>
                <a:cs typeface="Arial" pitchFamily="34" charset="0"/>
              </a:rPr>
              <a:t>Total complications (Hamilton 2010) </a:t>
            </a:r>
          </a:p>
          <a:p>
            <a:pPr marL="1503944" lvl="3" indent="-361348">
              <a:spcAft>
                <a:spcPts val="632"/>
              </a:spcAft>
              <a:buFont typeface="+mj-lt"/>
              <a:buAutoNum type="arabicPeriod"/>
            </a:pPr>
            <a:r>
              <a:rPr lang="en-US" dirty="0">
                <a:solidFill>
                  <a:prstClr val="black"/>
                </a:solidFill>
                <a:cs typeface="Arial" pitchFamily="34" charset="0"/>
              </a:rPr>
              <a:t>Acute kidney injury (</a:t>
            </a:r>
            <a:r>
              <a:rPr lang="en-US" dirty="0" err="1">
                <a:solidFill>
                  <a:prstClr val="black"/>
                </a:solidFill>
                <a:cs typeface="Arial" pitchFamily="34" charset="0"/>
              </a:rPr>
              <a:t>Brienza</a:t>
            </a:r>
            <a:r>
              <a:rPr lang="en-US" dirty="0">
                <a:solidFill>
                  <a:prstClr val="black"/>
                </a:solidFill>
                <a:cs typeface="Arial" pitchFamily="34" charset="0"/>
              </a:rPr>
              <a:t> 2009)</a:t>
            </a:r>
          </a:p>
          <a:p>
            <a:pPr marL="1503944" lvl="3" indent="-361348">
              <a:spcAft>
                <a:spcPts val="632"/>
              </a:spcAft>
              <a:buFont typeface="+mj-lt"/>
              <a:buAutoNum type="arabicPeriod"/>
            </a:pPr>
            <a:r>
              <a:rPr lang="en-US" dirty="0">
                <a:solidFill>
                  <a:prstClr val="black"/>
                </a:solidFill>
                <a:cs typeface="Arial" pitchFamily="34" charset="0"/>
              </a:rPr>
              <a:t>Pneumonia/ Surgical site infection/ Urinary tract infection (</a:t>
            </a:r>
            <a:r>
              <a:rPr lang="en-US" dirty="0" err="1">
                <a:solidFill>
                  <a:prstClr val="black"/>
                </a:solidFill>
                <a:cs typeface="Arial" pitchFamily="34" charset="0"/>
              </a:rPr>
              <a:t>Dalfino</a:t>
            </a:r>
            <a:r>
              <a:rPr lang="en-US" dirty="0">
                <a:solidFill>
                  <a:prstClr val="black"/>
                </a:solidFill>
                <a:cs typeface="Arial" pitchFamily="34" charset="0"/>
              </a:rPr>
              <a:t> 2011)</a:t>
            </a:r>
          </a:p>
          <a:p>
            <a:pPr marL="1503944" lvl="3" indent="-361348">
              <a:spcAft>
                <a:spcPts val="632"/>
              </a:spcAft>
              <a:buFont typeface="+mj-lt"/>
              <a:buAutoNum type="arabicPeriod"/>
            </a:pPr>
            <a:r>
              <a:rPr lang="en-US" dirty="0">
                <a:solidFill>
                  <a:prstClr val="black"/>
                </a:solidFill>
                <a:cs typeface="Arial" pitchFamily="34" charset="0"/>
              </a:rPr>
              <a:t>Minor/Major GI complications (</a:t>
            </a:r>
            <a:r>
              <a:rPr lang="en-US" dirty="0" err="1">
                <a:solidFill>
                  <a:prstClr val="black"/>
                </a:solidFill>
                <a:cs typeface="Arial" pitchFamily="34" charset="0"/>
              </a:rPr>
              <a:t>Giglio</a:t>
            </a:r>
            <a:r>
              <a:rPr lang="en-US" dirty="0">
                <a:solidFill>
                  <a:prstClr val="black"/>
                </a:solidFill>
                <a:cs typeface="Arial" pitchFamily="34" charset="0"/>
              </a:rPr>
              <a:t> 2009)</a:t>
            </a:r>
          </a:p>
          <a:p>
            <a:pPr marL="1503944" lvl="3" indent="-361348">
              <a:spcAft>
                <a:spcPts val="632"/>
              </a:spcAft>
              <a:buFont typeface="+mj-lt"/>
              <a:buAutoNum type="arabicPeriod"/>
            </a:pPr>
            <a:r>
              <a:rPr lang="en-US" dirty="0">
                <a:solidFill>
                  <a:prstClr val="black"/>
                </a:solidFill>
                <a:cs typeface="Arial" pitchFamily="34" charset="0"/>
              </a:rPr>
              <a:t>Length of hospital stay (Corcoran 2012)</a:t>
            </a:r>
          </a:p>
          <a:p>
            <a:endParaRPr lang="fr-CH" dirty="0"/>
          </a:p>
        </p:txBody>
      </p:sp>
      <p:sp>
        <p:nvSpPr>
          <p:cNvPr id="4" name="Slide Number Placeholder 3"/>
          <p:cNvSpPr>
            <a:spLocks noGrp="1"/>
          </p:cNvSpPr>
          <p:nvPr>
            <p:ph type="sldNum" sz="quarter" idx="10"/>
          </p:nvPr>
        </p:nvSpPr>
        <p:spPr/>
        <p:txBody>
          <a:bodyPr/>
          <a:lstStyle/>
          <a:p>
            <a:fld id="{2B9B0D77-5D0E-4407-9AD4-F3854E47D6D9}" type="slidenum">
              <a:rPr lang="en-US" smtClean="0"/>
              <a:pPr/>
              <a:t>8</a:t>
            </a:fld>
            <a:endParaRPr lang="en-US"/>
          </a:p>
        </p:txBody>
      </p:sp>
    </p:spTree>
    <p:extLst>
      <p:ext uri="{BB962C8B-B14F-4D97-AF65-F5344CB8AC3E}">
        <p14:creationId xmlns:p14="http://schemas.microsoft.com/office/powerpoint/2010/main" val="1595499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p:cNvSpPr>
          <p:nvPr>
            <p:ph type="sldImg"/>
          </p:nvPr>
        </p:nvSpPr>
        <p:spPr bwMode="auto">
          <a:xfrm>
            <a:off x="935038" y="749300"/>
            <a:ext cx="4997450" cy="3749675"/>
          </a:xfrm>
          <a:prstGeom prst="rect">
            <a:avLst/>
          </a:prstGeom>
          <a:noFill/>
          <a:ln w="12700">
            <a:solidFill>
              <a:srgbClr val="000000"/>
            </a:solidFill>
            <a:miter lim="800000"/>
            <a:headEnd/>
            <a:tailEnd/>
          </a:ln>
        </p:spPr>
      </p:sp>
      <p:sp>
        <p:nvSpPr>
          <p:cNvPr id="79875" name="Notes Placeholder 2"/>
          <p:cNvSpPr>
            <a:spLocks noGrp="1"/>
          </p:cNvSpPr>
          <p:nvPr>
            <p:ph type="body" idx="1"/>
          </p:nvPr>
        </p:nvSpPr>
        <p:spPr bwMode="auto">
          <a:xfrm>
            <a:off x="686594" y="4749086"/>
            <a:ext cx="5492750" cy="4499134"/>
          </a:xfrm>
          <a:prstGeom prst="rect">
            <a:avLst/>
          </a:prstGeom>
          <a:noFill/>
          <a:ln>
            <a:miter lim="800000"/>
            <a:headEnd/>
            <a:tailEnd/>
          </a:ln>
        </p:spPr>
        <p:txBody>
          <a:bodyPr/>
          <a:lstStyle/>
          <a:p>
            <a:pPr eaLnBrk="1" hangingPunct="1"/>
            <a:endParaRPr lang="en-US" dirty="0"/>
          </a:p>
        </p:txBody>
      </p:sp>
      <p:sp>
        <p:nvSpPr>
          <p:cNvPr id="79876" name="Slide Number Placeholder 3"/>
          <p:cNvSpPr>
            <a:spLocks noGrp="1"/>
          </p:cNvSpPr>
          <p:nvPr>
            <p:ph type="sldNum" sz="quarter" idx="5"/>
          </p:nvPr>
        </p:nvSpPr>
        <p:spPr>
          <a:noFill/>
        </p:spPr>
        <p:txBody>
          <a:bodyPr/>
          <a:lstStyle/>
          <a:p>
            <a:fld id="{48B95A09-E10F-4D01-9355-1CBF9ABDB211}" type="slidenum">
              <a:rPr lang="en-US" smtClean="0"/>
              <a:pPr/>
              <a:t>15</a:t>
            </a:fld>
            <a:endParaRPr lang="en-US" dirty="0"/>
          </a:p>
        </p:txBody>
      </p:sp>
    </p:spTree>
    <p:extLst>
      <p:ext uri="{BB962C8B-B14F-4D97-AF65-F5344CB8AC3E}">
        <p14:creationId xmlns:p14="http://schemas.microsoft.com/office/powerpoint/2010/main" val="19911263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 /><Relationship Id="rId2" Type="http://schemas.openxmlformats.org/officeDocument/2006/relationships/image" Target="../media/image2.png" /><Relationship Id="rId1" Type="http://schemas.openxmlformats.org/officeDocument/2006/relationships/slideMaster" Target="../slideMasters/slideMaster1.xml" /><Relationship Id="rId4" Type="http://schemas.openxmlformats.org/officeDocument/2006/relationships/image" Target="../media/image4.emf"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 /><Relationship Id="rId2" Type="http://schemas.openxmlformats.org/officeDocument/2006/relationships/image" Target="../media/image9.emf"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 /><Relationship Id="rId2" Type="http://schemas.openxmlformats.org/officeDocument/2006/relationships/image" Target="../media/image9.emf"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 /><Relationship Id="rId2" Type="http://schemas.openxmlformats.org/officeDocument/2006/relationships/image" Target="../media/image1.emf"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 /><Relationship Id="rId2" Type="http://schemas.openxmlformats.org/officeDocument/2006/relationships/image" Target="../media/image2.png" /><Relationship Id="rId1" Type="http://schemas.openxmlformats.org/officeDocument/2006/relationships/slideMaster" Target="../slideMasters/slideMaster1.xml" /><Relationship Id="rId4" Type="http://schemas.openxmlformats.org/officeDocument/2006/relationships/image" Target="../media/image10.png"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4.emf"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 /><Relationship Id="rId2" Type="http://schemas.openxmlformats.org/officeDocument/2006/relationships/image" Target="../media/image5.png" /><Relationship Id="rId1" Type="http://schemas.openxmlformats.org/officeDocument/2006/relationships/slideMaster" Target="../slideMasters/slideMaster1.xml" /><Relationship Id="rId4" Type="http://schemas.openxmlformats.org/officeDocument/2006/relationships/image" Target="../media/image6.emf"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emf" /><Relationship Id="rId2" Type="http://schemas.openxmlformats.org/officeDocument/2006/relationships/image" Target="../media/image2.png" /><Relationship Id="rId1" Type="http://schemas.openxmlformats.org/officeDocument/2006/relationships/slideMaster" Target="../slideMasters/slideMaster1.xml" /><Relationship Id="rId4" Type="http://schemas.openxmlformats.org/officeDocument/2006/relationships/image" Target="../media/image4.emf"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emf" /><Relationship Id="rId2" Type="http://schemas.openxmlformats.org/officeDocument/2006/relationships/image" Target="../media/image5.png" /><Relationship Id="rId1" Type="http://schemas.openxmlformats.org/officeDocument/2006/relationships/slideMaster" Target="../slideMasters/slideMaster1.xml" /><Relationship Id="rId4" Type="http://schemas.openxmlformats.org/officeDocument/2006/relationships/image" Target="../media/image6.emf"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emf" /><Relationship Id="rId2" Type="http://schemas.openxmlformats.org/officeDocument/2006/relationships/image" Target="../media/image4.emf"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6858000"/>
          </a:xfrm>
          <a:prstGeom prst="rect">
            <a:avLst/>
          </a:prstGeom>
        </p:spPr>
      </p:pic>
      <p:pic>
        <p:nvPicPr>
          <p:cNvPr id="8" name="Picture 3"/>
          <p:cNvPicPr preferRelativeResize="0">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182880" y="457200"/>
            <a:ext cx="4792804" cy="4791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userDrawn="1">
            <p:ph type="ctrTitle"/>
          </p:nvPr>
        </p:nvSpPr>
        <p:spPr bwMode="gray">
          <a:xfrm>
            <a:off x="914400" y="685800"/>
            <a:ext cx="3840480" cy="1554480"/>
          </a:xfrm>
        </p:spPr>
        <p:txBody>
          <a:bodyPr anchor="b" anchorCtr="0">
            <a:normAutofit/>
          </a:bodyPr>
          <a:lstStyle>
            <a:lvl1pPr>
              <a:defRPr sz="2800">
                <a:solidFill>
                  <a:schemeClr val="bg1"/>
                </a:solidFill>
              </a:defRPr>
            </a:lvl1pPr>
          </a:lstStyle>
          <a:p>
            <a:r>
              <a:rPr lang="fr-FR"/>
              <a:t>Modifiez le style du titre</a:t>
            </a:r>
            <a:endParaRPr lang="en-US" dirty="0"/>
          </a:p>
        </p:txBody>
      </p:sp>
      <p:sp>
        <p:nvSpPr>
          <p:cNvPr id="3" name="Subtitle 2"/>
          <p:cNvSpPr>
            <a:spLocks noGrp="1"/>
          </p:cNvSpPr>
          <p:nvPr userDrawn="1">
            <p:ph type="subTitle" idx="1"/>
          </p:nvPr>
        </p:nvSpPr>
        <p:spPr bwMode="gray">
          <a:xfrm>
            <a:off x="914400" y="2468880"/>
            <a:ext cx="3840480" cy="914400"/>
          </a:xfrm>
        </p:spPr>
        <p:txBody>
          <a:bodyPr>
            <a:normAutofit/>
          </a:bodyPr>
          <a:lstStyle>
            <a:lvl1pPr marL="0" indent="0" algn="l">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pic>
        <p:nvPicPr>
          <p:cNvPr id="16" name="Picture 2" title="Edwards"/>
          <p:cNvPicPr preferRelativeResize="0">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gray">
          <a:xfrm>
            <a:off x="7463917" y="4872990"/>
            <a:ext cx="1344168" cy="164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777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gray"/>
        <p:txBody>
          <a:bodyPr/>
          <a:lstStyle/>
          <a:p>
            <a:r>
              <a:rPr lang="en-US"/>
              <a:t>Month 00, 0000</a:t>
            </a:r>
          </a:p>
        </p:txBody>
      </p:sp>
      <p:sp>
        <p:nvSpPr>
          <p:cNvPr id="3" name="Footer Placeholder 2"/>
          <p:cNvSpPr>
            <a:spLocks noGrp="1"/>
          </p:cNvSpPr>
          <p:nvPr>
            <p:ph type="ftr" sz="quarter" idx="11"/>
          </p:nvPr>
        </p:nvSpPr>
        <p:spPr bwMode="gray"/>
        <p:txBody>
          <a:bodyPr/>
          <a:lstStyle/>
          <a:p>
            <a:endParaRPr lang="en-US"/>
          </a:p>
        </p:txBody>
      </p:sp>
      <p:sp>
        <p:nvSpPr>
          <p:cNvPr id="4" name="Slide Number Placeholder 3"/>
          <p:cNvSpPr>
            <a:spLocks noGrp="1"/>
          </p:cNvSpPr>
          <p:nvPr>
            <p:ph type="sldNum" sz="quarter" idx="12"/>
          </p:nvPr>
        </p:nvSpPr>
        <p:spPr bwMode="gray"/>
        <p:txBody>
          <a:bodyPr/>
          <a:lstStyle/>
          <a:p>
            <a:fld id="{CDBA9528-BCFE-1E43-A37D-912FF3C527A6}" type="slidenum">
              <a:rPr lang="en-US" smtClean="0"/>
              <a:pPr/>
              <a:t>‹N°›</a:t>
            </a:fld>
            <a:endParaRPr lang="en-US"/>
          </a:p>
        </p:txBody>
      </p:sp>
    </p:spTree>
    <p:extLst>
      <p:ext uri="{BB962C8B-B14F-4D97-AF65-F5344CB8AC3E}">
        <p14:creationId xmlns:p14="http://schemas.microsoft.com/office/powerpoint/2010/main" val="346031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re de section">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bwMode="gray">
          <a:xfrm>
            <a:off x="0" y="0"/>
            <a:ext cx="9144000" cy="1003300"/>
          </a:xfrm>
          <a:prstGeom prst="rect">
            <a:avLst/>
          </a:prstGeom>
        </p:spPr>
      </p:pic>
      <p:sp>
        <p:nvSpPr>
          <p:cNvPr id="14" name="Rectangle 13"/>
          <p:cNvSpPr/>
          <p:nvPr userDrawn="1"/>
        </p:nvSpPr>
        <p:spPr bwMode="gray">
          <a:xfrm>
            <a:off x="0" y="6629400"/>
            <a:ext cx="9144000" cy="228600"/>
          </a:xfrm>
          <a:prstGeom prst="rect">
            <a:avLst/>
          </a:prstGeom>
          <a:solidFill>
            <a:srgbClr val="C8C8C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548640" y="1600200"/>
            <a:ext cx="3749040" cy="1554480"/>
          </a:xfrm>
        </p:spPr>
        <p:txBody>
          <a:bodyPr anchor="b" anchorCtr="0">
            <a:normAutofit/>
          </a:bodyPr>
          <a:lstStyle>
            <a:lvl1pPr algn="l">
              <a:defRPr sz="2800" b="1" cap="none"/>
            </a:lvl1pPr>
          </a:lstStyle>
          <a:p>
            <a:r>
              <a:rPr lang="fr-FR"/>
              <a:t>Modifiez le style du titre</a:t>
            </a:r>
            <a:endParaRPr lang="en-US" dirty="0"/>
          </a:p>
        </p:txBody>
      </p:sp>
      <p:sp>
        <p:nvSpPr>
          <p:cNvPr id="3" name="Text Placeholder 2"/>
          <p:cNvSpPr>
            <a:spLocks noGrp="1"/>
          </p:cNvSpPr>
          <p:nvPr>
            <p:ph type="body" idx="1"/>
          </p:nvPr>
        </p:nvSpPr>
        <p:spPr bwMode="gray">
          <a:xfrm>
            <a:off x="548640" y="3429000"/>
            <a:ext cx="3749040" cy="914400"/>
          </a:xfrm>
        </p:spPr>
        <p:txBody>
          <a:bodyPr anchor="t" anchorCtr="0">
            <a:normAutofit/>
          </a:bodyPr>
          <a:lstStyle>
            <a:lvl1pPr marL="0" indent="0">
              <a:spcBef>
                <a:spcPts val="0"/>
              </a:spcBef>
              <a:buNone/>
              <a:defRPr sz="1600">
                <a:solidFill>
                  <a:schemeClr val="accent6"/>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bwMode="gray">
          <a:xfrm>
            <a:off x="7088744" y="6629400"/>
            <a:ext cx="1140454" cy="228600"/>
          </a:xfrm>
        </p:spPr>
        <p:txBody>
          <a:bodyPr/>
          <a:lstStyle/>
          <a:p>
            <a:r>
              <a:rPr lang="en-US"/>
              <a:t>Month 00, 0000</a:t>
            </a:r>
          </a:p>
        </p:txBody>
      </p:sp>
      <p:sp>
        <p:nvSpPr>
          <p:cNvPr id="5" name="Footer Placeholder 4"/>
          <p:cNvSpPr>
            <a:spLocks noGrp="1"/>
          </p:cNvSpPr>
          <p:nvPr>
            <p:ph type="ftr" sz="quarter" idx="11"/>
          </p:nvPr>
        </p:nvSpPr>
        <p:spPr bwMode="gray"/>
        <p:txBody>
          <a:bodyPr/>
          <a:lstStyle/>
          <a:p>
            <a:endParaRPr lang="en-US"/>
          </a:p>
        </p:txBody>
      </p:sp>
      <p:sp>
        <p:nvSpPr>
          <p:cNvPr id="6" name="Slide Number Placeholder 5"/>
          <p:cNvSpPr>
            <a:spLocks noGrp="1"/>
          </p:cNvSpPr>
          <p:nvPr>
            <p:ph type="sldNum" sz="quarter" idx="12"/>
          </p:nvPr>
        </p:nvSpPr>
        <p:spPr bwMode="gray"/>
        <p:txBody>
          <a:bodyPr/>
          <a:lstStyle/>
          <a:p>
            <a:fld id="{CDBA9528-BCFE-1E43-A37D-912FF3C527A6}" type="slidenum">
              <a:rPr lang="en-US" smtClean="0"/>
              <a:pPr/>
              <a:t>‹N°›</a:t>
            </a:fld>
            <a:endParaRPr lang="en-US"/>
          </a:p>
        </p:txBody>
      </p:sp>
      <p:sp>
        <p:nvSpPr>
          <p:cNvPr id="21" name="Date Placeholder 3"/>
          <p:cNvSpPr txBox="1">
            <a:spLocks/>
          </p:cNvSpPr>
          <p:nvPr userDrawn="1"/>
        </p:nvSpPr>
        <p:spPr bwMode="gray">
          <a:xfrm>
            <a:off x="548640" y="6629400"/>
            <a:ext cx="914400" cy="228600"/>
          </a:xfrm>
          <a:prstGeom prst="rect">
            <a:avLst/>
          </a:prstGeom>
        </p:spPr>
        <p:txBody>
          <a:bodyPr vert="horz" lIns="0" tIns="0" rIns="0" bIns="0" rtlCol="0" anchor="ctr"/>
          <a:lstStyle>
            <a:defPPr>
              <a:defRPr lang="en-US"/>
            </a:defPPr>
            <a:lvl1pPr marL="0" algn="l" defTabSz="457200" rtl="0" eaLnBrk="1" latinLnBrk="0" hangingPunct="1">
              <a:defRPr sz="700" kern="1200">
                <a:solidFill>
                  <a:schemeClr val="accent3"/>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accent6"/>
                </a:solidFill>
              </a:rPr>
              <a:t>Internal</a:t>
            </a:r>
            <a:r>
              <a:rPr lang="en-US" baseline="0" dirty="0">
                <a:solidFill>
                  <a:schemeClr val="accent6"/>
                </a:solidFill>
              </a:rPr>
              <a:t> use only</a:t>
            </a:r>
            <a:endParaRPr lang="en-US" dirty="0">
              <a:solidFill>
                <a:schemeClr val="accent6"/>
              </a:solidFill>
            </a:endParaRPr>
          </a:p>
        </p:txBody>
      </p:sp>
      <p:pic>
        <p:nvPicPr>
          <p:cNvPr id="12" name="Picture 2" title="Edwards"/>
          <p:cNvPicPr preferRelativeResize="0">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7463917" y="4872990"/>
            <a:ext cx="1344168" cy="164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1054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sclosure 01">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bwMode="gray">
          <a:xfrm>
            <a:off x="0" y="0"/>
            <a:ext cx="9144000" cy="1003300"/>
          </a:xfrm>
          <a:prstGeom prst="rect">
            <a:avLst/>
          </a:prstGeom>
        </p:spPr>
      </p:pic>
      <p:sp>
        <p:nvSpPr>
          <p:cNvPr id="7" name="Title 1"/>
          <p:cNvSpPr txBox="1">
            <a:spLocks/>
          </p:cNvSpPr>
          <p:nvPr userDrawn="1"/>
        </p:nvSpPr>
        <p:spPr bwMode="gray">
          <a:xfrm>
            <a:off x="548640" y="182880"/>
            <a:ext cx="2286000" cy="457200"/>
          </a:xfrm>
          <a:prstGeom prst="rect">
            <a:avLst/>
          </a:prstGeom>
        </p:spPr>
        <p:txBody>
          <a:bodyPr vert="horz" lIns="0" tIns="0" rIns="0" bIns="0" rtlCol="0" anchor="b" anchorCtr="0">
            <a:normAutofit/>
          </a:bodyPr>
          <a:lstStyle>
            <a:lvl1pPr algn="l" defTabSz="457200" rtl="0" eaLnBrk="1" latinLnBrk="0" hangingPunct="1">
              <a:lnSpc>
                <a:spcPct val="90000"/>
              </a:lnSpc>
              <a:spcBef>
                <a:spcPct val="0"/>
              </a:spcBef>
              <a:buNone/>
              <a:defRPr sz="2200" b="1" kern="1200">
                <a:solidFill>
                  <a:schemeClr val="accent1"/>
                </a:solidFill>
                <a:latin typeface="+mj-lt"/>
                <a:ea typeface="+mj-ea"/>
                <a:cs typeface="+mj-cs"/>
              </a:defRPr>
            </a:lvl1pPr>
          </a:lstStyle>
          <a:p>
            <a:r>
              <a:rPr lang="en-US" dirty="0">
                <a:solidFill>
                  <a:srgbClr val="FFFFFF"/>
                </a:solidFill>
              </a:rPr>
              <a:t>Thank you</a:t>
            </a:r>
          </a:p>
        </p:txBody>
      </p:sp>
      <p:sp>
        <p:nvSpPr>
          <p:cNvPr id="16" name="Text Placeholder 15"/>
          <p:cNvSpPr>
            <a:spLocks noGrp="1"/>
          </p:cNvSpPr>
          <p:nvPr>
            <p:ph type="body" sz="quarter" idx="10"/>
          </p:nvPr>
        </p:nvSpPr>
        <p:spPr bwMode="gray">
          <a:xfrm>
            <a:off x="548639" y="1005741"/>
            <a:ext cx="6400800" cy="5032551"/>
          </a:xfrm>
        </p:spPr>
        <p:txBody>
          <a:bodyPr anchor="b" anchorCtr="0">
            <a:noAutofit/>
          </a:bodyPr>
          <a:lstStyle>
            <a:lvl1pPr marL="0" indent="0">
              <a:lnSpc>
                <a:spcPct val="100000"/>
              </a:lnSpc>
              <a:spcBef>
                <a:spcPts val="300"/>
              </a:spcBef>
              <a:buNone/>
              <a:defRPr sz="700"/>
            </a:lvl1pPr>
            <a:lvl2pPr marL="114300" indent="-114300">
              <a:lnSpc>
                <a:spcPct val="100000"/>
              </a:lnSpc>
              <a:spcBef>
                <a:spcPts val="300"/>
              </a:spcBef>
              <a:buClrTx/>
              <a:buFont typeface="+mj-lt"/>
              <a:buAutoNum type="arabicPeriod"/>
              <a:defRPr sz="700"/>
            </a:lvl2pPr>
            <a:lvl3pPr marL="114300" indent="-114300">
              <a:lnSpc>
                <a:spcPct val="100000"/>
              </a:lnSpc>
              <a:spcBef>
                <a:spcPts val="300"/>
              </a:spcBef>
              <a:defRPr sz="700"/>
            </a:lvl3pPr>
            <a:lvl4pPr marL="230188" indent="-115888">
              <a:lnSpc>
                <a:spcPct val="100000"/>
              </a:lnSpc>
              <a:spcBef>
                <a:spcPts val="300"/>
              </a:spcBef>
              <a:defRPr sz="700"/>
            </a:lvl4pPr>
            <a:lvl5pPr marL="344488" indent="-114300">
              <a:lnSpc>
                <a:spcPct val="100000"/>
              </a:lnSpc>
              <a:spcBef>
                <a:spcPts val="300"/>
              </a:spcBef>
              <a:defRPr sz="7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4" name="TextBox 13"/>
          <p:cNvSpPr txBox="1"/>
          <p:nvPr userDrawn="1"/>
        </p:nvSpPr>
        <p:spPr bwMode="gray">
          <a:xfrm>
            <a:off x="548640" y="6084147"/>
            <a:ext cx="6400800" cy="224578"/>
          </a:xfrm>
          <a:prstGeom prst="rect">
            <a:avLst/>
          </a:prstGeom>
          <a:noFill/>
        </p:spPr>
        <p:txBody>
          <a:bodyPr wrap="square" lIns="0" tIns="0" rIns="0" bIns="0" rtlCol="0" anchor="b" anchorCtr="0">
            <a:noAutofit/>
          </a:bodyPr>
          <a:lstStyle/>
          <a:p>
            <a:r>
              <a:rPr lang="en-US" sz="700" b="1" dirty="0"/>
              <a:t>Edwards </a:t>
            </a:r>
            <a:r>
              <a:rPr lang="en-US" sz="700" b="1" dirty="0" err="1"/>
              <a:t>Lifesciences</a:t>
            </a:r>
            <a:r>
              <a:rPr lang="en-US" sz="700" b="0" dirty="0"/>
              <a:t> • One Edwards Way,</a:t>
            </a:r>
            <a:r>
              <a:rPr lang="en-US" sz="700" b="0" baseline="0" dirty="0"/>
              <a:t> I</a:t>
            </a:r>
            <a:r>
              <a:rPr lang="en-US" sz="700" b="0" dirty="0"/>
              <a:t>rvine CA 92614 USA</a:t>
            </a:r>
            <a:r>
              <a:rPr lang="en-US" sz="700" b="0" baseline="0" dirty="0"/>
              <a:t> • </a:t>
            </a:r>
            <a:r>
              <a:rPr lang="en-US" sz="700" b="0" dirty="0" err="1"/>
              <a:t>edwards.com</a:t>
            </a:r>
            <a:endParaRPr lang="en-US" sz="700" b="0" dirty="0"/>
          </a:p>
        </p:txBody>
      </p:sp>
      <p:pic>
        <p:nvPicPr>
          <p:cNvPr id="8" name="Picture 2" title="Edwards"/>
          <p:cNvPicPr preferRelativeResize="0">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7463917" y="4872990"/>
            <a:ext cx="1344168" cy="164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7330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sclosure 02">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bwMode="gray">
          <a:xfrm>
            <a:off x="0" y="0"/>
            <a:ext cx="9144000" cy="444500"/>
          </a:xfrm>
          <a:prstGeom prst="rect">
            <a:avLst/>
          </a:prstGeom>
        </p:spPr>
      </p:pic>
      <p:sp>
        <p:nvSpPr>
          <p:cNvPr id="16" name="Text Placeholder 15"/>
          <p:cNvSpPr>
            <a:spLocks noGrp="1"/>
          </p:cNvSpPr>
          <p:nvPr>
            <p:ph type="body" sz="quarter" idx="10"/>
          </p:nvPr>
        </p:nvSpPr>
        <p:spPr bwMode="gray">
          <a:xfrm>
            <a:off x="548639" y="554010"/>
            <a:ext cx="6400800" cy="5484023"/>
          </a:xfrm>
        </p:spPr>
        <p:txBody>
          <a:bodyPr anchor="b" anchorCtr="0">
            <a:noAutofit/>
          </a:bodyPr>
          <a:lstStyle>
            <a:lvl1pPr marL="0" indent="0">
              <a:lnSpc>
                <a:spcPct val="100000"/>
              </a:lnSpc>
              <a:spcBef>
                <a:spcPts val="300"/>
              </a:spcBef>
              <a:buNone/>
              <a:defRPr sz="700"/>
            </a:lvl1pPr>
            <a:lvl2pPr marL="114300" indent="-114300">
              <a:lnSpc>
                <a:spcPct val="100000"/>
              </a:lnSpc>
              <a:spcBef>
                <a:spcPts val="300"/>
              </a:spcBef>
              <a:buClrTx/>
              <a:buFont typeface="+mj-lt"/>
              <a:buAutoNum type="arabicPeriod"/>
              <a:defRPr sz="700"/>
            </a:lvl2pPr>
            <a:lvl3pPr marL="114300" indent="-114300">
              <a:lnSpc>
                <a:spcPct val="100000"/>
              </a:lnSpc>
              <a:spcBef>
                <a:spcPts val="300"/>
              </a:spcBef>
              <a:defRPr sz="700"/>
            </a:lvl3pPr>
            <a:lvl4pPr marL="230188" indent="-115888">
              <a:lnSpc>
                <a:spcPct val="100000"/>
              </a:lnSpc>
              <a:spcBef>
                <a:spcPts val="300"/>
              </a:spcBef>
              <a:defRPr sz="700"/>
            </a:lvl4pPr>
            <a:lvl5pPr marL="344488" indent="-114300">
              <a:lnSpc>
                <a:spcPct val="100000"/>
              </a:lnSpc>
              <a:spcBef>
                <a:spcPts val="300"/>
              </a:spcBef>
              <a:defRPr sz="7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Box 9"/>
          <p:cNvSpPr txBox="1"/>
          <p:nvPr userDrawn="1"/>
        </p:nvSpPr>
        <p:spPr bwMode="gray">
          <a:xfrm>
            <a:off x="548640" y="6080971"/>
            <a:ext cx="6400800" cy="227754"/>
          </a:xfrm>
          <a:prstGeom prst="rect">
            <a:avLst/>
          </a:prstGeom>
          <a:noFill/>
        </p:spPr>
        <p:txBody>
          <a:bodyPr wrap="square" lIns="0" tIns="0" rIns="0" bIns="0" rtlCol="0" anchor="b" anchorCtr="0">
            <a:noAutofit/>
          </a:bodyPr>
          <a:lstStyle/>
          <a:p>
            <a:r>
              <a:rPr lang="en-US" sz="700" b="1" dirty="0"/>
              <a:t>Edwards </a:t>
            </a:r>
            <a:r>
              <a:rPr lang="en-US" sz="700" b="1" dirty="0" err="1"/>
              <a:t>Lifesciences</a:t>
            </a:r>
            <a:r>
              <a:rPr lang="en-US" sz="700" b="0" dirty="0"/>
              <a:t> • One Edwards Way,</a:t>
            </a:r>
            <a:r>
              <a:rPr lang="en-US" sz="700" b="0" baseline="0" dirty="0"/>
              <a:t> I</a:t>
            </a:r>
            <a:r>
              <a:rPr lang="en-US" sz="700" b="0" dirty="0"/>
              <a:t>rvine CA 92614 USA</a:t>
            </a:r>
            <a:r>
              <a:rPr lang="en-US" sz="700" b="0" baseline="0" dirty="0"/>
              <a:t> • </a:t>
            </a:r>
            <a:r>
              <a:rPr lang="en-US" sz="700" b="0" dirty="0" err="1"/>
              <a:t>edwards.com</a:t>
            </a:r>
            <a:endParaRPr lang="en-US" sz="700" b="0" dirty="0"/>
          </a:p>
        </p:txBody>
      </p:sp>
      <p:pic>
        <p:nvPicPr>
          <p:cNvPr id="6" name="Picture 2" title="Edwards"/>
          <p:cNvPicPr preferRelativeResize="0">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7463917" y="4872990"/>
            <a:ext cx="1344168" cy="164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6507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Slide 0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6858000"/>
          </a:xfrm>
          <a:prstGeom prst="rect">
            <a:avLst/>
          </a:prstGeom>
        </p:spPr>
      </p:pic>
      <p:pic>
        <p:nvPicPr>
          <p:cNvPr id="4" name="Picture 2" title="Edwards"/>
          <p:cNvPicPr preferRelativeResize="0">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3299577" y="1645920"/>
            <a:ext cx="2542032" cy="3114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3994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nd Slide 02">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6858000"/>
          </a:xfrm>
          <a:prstGeom prst="rect">
            <a:avLst/>
          </a:prstGeom>
        </p:spPr>
      </p:pic>
      <p:pic>
        <p:nvPicPr>
          <p:cNvPr id="5" name="Picture 2" title="Edwards"/>
          <p:cNvPicPr preferRelativeResize="0">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3299577" y="1645920"/>
            <a:ext cx="2542032" cy="3114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reeform 16" title="Helping Patients is Our Life's Work, and"/>
          <p:cNvSpPr>
            <a:spLocks noChangeAspect="1" noEditPoints="1"/>
          </p:cNvSpPr>
          <p:nvPr userDrawn="1"/>
        </p:nvSpPr>
        <p:spPr bwMode="gray">
          <a:xfrm>
            <a:off x="1778147" y="5111495"/>
            <a:ext cx="4443984" cy="262666"/>
          </a:xfrm>
          <a:custGeom>
            <a:avLst/>
            <a:gdLst>
              <a:gd name="T0" fmla="*/ 11 w 2027"/>
              <a:gd name="T1" fmla="*/ 45 h 120"/>
              <a:gd name="T2" fmla="*/ 113 w 2027"/>
              <a:gd name="T3" fmla="*/ 86 h 120"/>
              <a:gd name="T4" fmla="*/ 131 w 2027"/>
              <a:gd name="T5" fmla="*/ 59 h 120"/>
              <a:gd name="T6" fmla="*/ 119 w 2027"/>
              <a:gd name="T7" fmla="*/ 52 h 120"/>
              <a:gd name="T8" fmla="*/ 188 w 2027"/>
              <a:gd name="T9" fmla="*/ 120 h 120"/>
              <a:gd name="T10" fmla="*/ 200 w 2027"/>
              <a:gd name="T11" fmla="*/ 38 h 120"/>
              <a:gd name="T12" fmla="*/ 252 w 2027"/>
              <a:gd name="T13" fmla="*/ 7 h 120"/>
              <a:gd name="T14" fmla="*/ 315 w 2027"/>
              <a:gd name="T15" fmla="*/ 92 h 120"/>
              <a:gd name="T16" fmla="*/ 289 w 2027"/>
              <a:gd name="T17" fmla="*/ 32 h 120"/>
              <a:gd name="T18" fmla="*/ 388 w 2027"/>
              <a:gd name="T19" fmla="*/ 51 h 120"/>
              <a:gd name="T20" fmla="*/ 363 w 2027"/>
              <a:gd name="T21" fmla="*/ 120 h 120"/>
              <a:gd name="T22" fmla="*/ 397 w 2027"/>
              <a:gd name="T23" fmla="*/ 32 h 120"/>
              <a:gd name="T24" fmla="*/ 368 w 2027"/>
              <a:gd name="T25" fmla="*/ 91 h 120"/>
              <a:gd name="T26" fmla="*/ 461 w 2027"/>
              <a:gd name="T27" fmla="*/ 57 h 120"/>
              <a:gd name="T28" fmla="*/ 437 w 2027"/>
              <a:gd name="T29" fmla="*/ 92 h 120"/>
              <a:gd name="T30" fmla="*/ 512 w 2027"/>
              <a:gd name="T31" fmla="*/ 93 h 120"/>
              <a:gd name="T32" fmla="*/ 503 w 2027"/>
              <a:gd name="T33" fmla="*/ 40 h 120"/>
              <a:gd name="T34" fmla="*/ 521 w 2027"/>
              <a:gd name="T35" fmla="*/ 64 h 120"/>
              <a:gd name="T36" fmla="*/ 560 w 2027"/>
              <a:gd name="T37" fmla="*/ 71 h 120"/>
              <a:gd name="T38" fmla="*/ 571 w 2027"/>
              <a:gd name="T39" fmla="*/ 32 h 120"/>
              <a:gd name="T40" fmla="*/ 577 w 2027"/>
              <a:gd name="T41" fmla="*/ 93 h 120"/>
              <a:gd name="T42" fmla="*/ 615 w 2027"/>
              <a:gd name="T43" fmla="*/ 32 h 120"/>
              <a:gd name="T44" fmla="*/ 661 w 2027"/>
              <a:gd name="T45" fmla="*/ 93 h 120"/>
              <a:gd name="T46" fmla="*/ 669 w 2027"/>
              <a:gd name="T47" fmla="*/ 52 h 120"/>
              <a:gd name="T48" fmla="*/ 734 w 2027"/>
              <a:gd name="T49" fmla="*/ 49 h 120"/>
              <a:gd name="T50" fmla="*/ 726 w 2027"/>
              <a:gd name="T51" fmla="*/ 30 h 120"/>
              <a:gd name="T52" fmla="*/ 765 w 2027"/>
              <a:gd name="T53" fmla="*/ 38 h 120"/>
              <a:gd name="T54" fmla="*/ 796 w 2027"/>
              <a:gd name="T55" fmla="*/ 32 h 120"/>
              <a:gd name="T56" fmla="*/ 824 w 2027"/>
              <a:gd name="T57" fmla="*/ 93 h 120"/>
              <a:gd name="T58" fmla="*/ 828 w 2027"/>
              <a:gd name="T59" fmla="*/ 30 h 120"/>
              <a:gd name="T60" fmla="*/ 824 w 2027"/>
              <a:gd name="T61" fmla="*/ 93 h 120"/>
              <a:gd name="T62" fmla="*/ 901 w 2027"/>
              <a:gd name="T63" fmla="*/ 32 h 120"/>
              <a:gd name="T64" fmla="*/ 937 w 2027"/>
              <a:gd name="T65" fmla="*/ 69 h 120"/>
              <a:gd name="T66" fmla="*/ 934 w 2027"/>
              <a:gd name="T67" fmla="*/ 54 h 120"/>
              <a:gd name="T68" fmla="*/ 1032 w 2027"/>
              <a:gd name="T69" fmla="*/ 94 h 120"/>
              <a:gd name="T70" fmla="*/ 1106 w 2027"/>
              <a:gd name="T71" fmla="*/ 94 h 120"/>
              <a:gd name="T72" fmla="*/ 1124 w 2027"/>
              <a:gd name="T73" fmla="*/ 83 h 120"/>
              <a:gd name="T74" fmla="*/ 1166 w 2027"/>
              <a:gd name="T75" fmla="*/ 92 h 120"/>
              <a:gd name="T76" fmla="*/ 1227 w 2027"/>
              <a:gd name="T77" fmla="*/ 92 h 120"/>
              <a:gd name="T78" fmla="*/ 1280 w 2027"/>
              <a:gd name="T79" fmla="*/ 14 h 120"/>
              <a:gd name="T80" fmla="*/ 1281 w 2027"/>
              <a:gd name="T81" fmla="*/ 92 h 120"/>
              <a:gd name="T82" fmla="*/ 1325 w 2027"/>
              <a:gd name="T83" fmla="*/ 38 h 120"/>
              <a:gd name="T84" fmla="*/ 1315 w 2027"/>
              <a:gd name="T85" fmla="*/ 13 h 120"/>
              <a:gd name="T86" fmla="*/ 1393 w 2027"/>
              <a:gd name="T87" fmla="*/ 90 h 120"/>
              <a:gd name="T88" fmla="*/ 1356 w 2027"/>
              <a:gd name="T89" fmla="*/ 60 h 120"/>
              <a:gd name="T90" fmla="*/ 1410 w 2027"/>
              <a:gd name="T91" fmla="*/ 34 h 120"/>
              <a:gd name="T92" fmla="*/ 1425 w 2027"/>
              <a:gd name="T93" fmla="*/ 90 h 120"/>
              <a:gd name="T94" fmla="*/ 1464 w 2027"/>
              <a:gd name="T95" fmla="*/ 34 h 120"/>
              <a:gd name="T96" fmla="*/ 1587 w 2027"/>
              <a:gd name="T97" fmla="*/ 93 h 120"/>
              <a:gd name="T98" fmla="*/ 1512 w 2027"/>
              <a:gd name="T99" fmla="*/ 8 h 120"/>
              <a:gd name="T100" fmla="*/ 1584 w 2027"/>
              <a:gd name="T101" fmla="*/ 72 h 120"/>
              <a:gd name="T102" fmla="*/ 1643 w 2027"/>
              <a:gd name="T103" fmla="*/ 94 h 120"/>
              <a:gd name="T104" fmla="*/ 1700 w 2027"/>
              <a:gd name="T105" fmla="*/ 42 h 120"/>
              <a:gd name="T106" fmla="*/ 1719 w 2027"/>
              <a:gd name="T107" fmla="*/ 42 h 120"/>
              <a:gd name="T108" fmla="*/ 1770 w 2027"/>
              <a:gd name="T109" fmla="*/ 32 h 120"/>
              <a:gd name="T110" fmla="*/ 1794 w 2027"/>
              <a:gd name="T111" fmla="*/ 89 h 120"/>
              <a:gd name="T112" fmla="*/ 1844 w 2027"/>
              <a:gd name="T113" fmla="*/ 76 h 120"/>
              <a:gd name="T114" fmla="*/ 1850 w 2027"/>
              <a:gd name="T115" fmla="*/ 33 h 120"/>
              <a:gd name="T116" fmla="*/ 1861 w 2027"/>
              <a:gd name="T117" fmla="*/ 66 h 120"/>
              <a:gd name="T118" fmla="*/ 1931 w 2027"/>
              <a:gd name="T119" fmla="*/ 38 h 120"/>
              <a:gd name="T120" fmla="*/ 1956 w 2027"/>
              <a:gd name="T121" fmla="*/ 44 h 120"/>
              <a:gd name="T122" fmla="*/ 2002 w 2027"/>
              <a:gd name="T123" fmla="*/ 31 h 120"/>
              <a:gd name="T124" fmla="*/ 1985 w 2027"/>
              <a:gd name="T125"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27" h="120">
                <a:moveTo>
                  <a:pt x="52" y="92"/>
                </a:moveTo>
                <a:cubicBezTo>
                  <a:pt x="52" y="52"/>
                  <a:pt x="52" y="52"/>
                  <a:pt x="52" y="52"/>
                </a:cubicBezTo>
                <a:cubicBezTo>
                  <a:pt x="11" y="52"/>
                  <a:pt x="11" y="52"/>
                  <a:pt x="11" y="52"/>
                </a:cubicBezTo>
                <a:cubicBezTo>
                  <a:pt x="11" y="92"/>
                  <a:pt x="11" y="92"/>
                  <a:pt x="11" y="92"/>
                </a:cubicBezTo>
                <a:cubicBezTo>
                  <a:pt x="0" y="92"/>
                  <a:pt x="0" y="92"/>
                  <a:pt x="0" y="92"/>
                </a:cubicBezTo>
                <a:cubicBezTo>
                  <a:pt x="0" y="8"/>
                  <a:pt x="0" y="8"/>
                  <a:pt x="0" y="8"/>
                </a:cubicBezTo>
                <a:cubicBezTo>
                  <a:pt x="11" y="8"/>
                  <a:pt x="11" y="8"/>
                  <a:pt x="11" y="8"/>
                </a:cubicBezTo>
                <a:cubicBezTo>
                  <a:pt x="11" y="45"/>
                  <a:pt x="11" y="45"/>
                  <a:pt x="11" y="45"/>
                </a:cubicBezTo>
                <a:cubicBezTo>
                  <a:pt x="52" y="45"/>
                  <a:pt x="52" y="45"/>
                  <a:pt x="52" y="45"/>
                </a:cubicBezTo>
                <a:cubicBezTo>
                  <a:pt x="52" y="8"/>
                  <a:pt x="52" y="8"/>
                  <a:pt x="52" y="8"/>
                </a:cubicBezTo>
                <a:cubicBezTo>
                  <a:pt x="64" y="8"/>
                  <a:pt x="64" y="8"/>
                  <a:pt x="64" y="8"/>
                </a:cubicBezTo>
                <a:cubicBezTo>
                  <a:pt x="64" y="92"/>
                  <a:pt x="64" y="92"/>
                  <a:pt x="64" y="92"/>
                </a:cubicBezTo>
                <a:lnTo>
                  <a:pt x="52" y="92"/>
                </a:lnTo>
                <a:close/>
                <a:moveTo>
                  <a:pt x="92" y="60"/>
                </a:moveTo>
                <a:cubicBezTo>
                  <a:pt x="92" y="60"/>
                  <a:pt x="92" y="62"/>
                  <a:pt x="92" y="62"/>
                </a:cubicBezTo>
                <a:cubicBezTo>
                  <a:pt x="92" y="83"/>
                  <a:pt x="106" y="86"/>
                  <a:pt x="113" y="86"/>
                </a:cubicBezTo>
                <a:cubicBezTo>
                  <a:pt x="122" y="86"/>
                  <a:pt x="126" y="83"/>
                  <a:pt x="126" y="83"/>
                </a:cubicBezTo>
                <a:cubicBezTo>
                  <a:pt x="129" y="90"/>
                  <a:pt x="129" y="90"/>
                  <a:pt x="129" y="90"/>
                </a:cubicBezTo>
                <a:cubicBezTo>
                  <a:pt x="129" y="90"/>
                  <a:pt x="123" y="93"/>
                  <a:pt x="111" y="93"/>
                </a:cubicBezTo>
                <a:cubicBezTo>
                  <a:pt x="98" y="93"/>
                  <a:pt x="81" y="89"/>
                  <a:pt x="81" y="62"/>
                </a:cubicBezTo>
                <a:cubicBezTo>
                  <a:pt x="81" y="51"/>
                  <a:pt x="85" y="30"/>
                  <a:pt x="108" y="30"/>
                </a:cubicBezTo>
                <a:cubicBezTo>
                  <a:pt x="118" y="30"/>
                  <a:pt x="124" y="34"/>
                  <a:pt x="127" y="40"/>
                </a:cubicBezTo>
                <a:cubicBezTo>
                  <a:pt x="130" y="44"/>
                  <a:pt x="131" y="51"/>
                  <a:pt x="131" y="58"/>
                </a:cubicBezTo>
                <a:cubicBezTo>
                  <a:pt x="131" y="59"/>
                  <a:pt x="131" y="59"/>
                  <a:pt x="131" y="59"/>
                </a:cubicBezTo>
                <a:cubicBezTo>
                  <a:pt x="131" y="60"/>
                  <a:pt x="131" y="60"/>
                  <a:pt x="131" y="60"/>
                </a:cubicBezTo>
                <a:lnTo>
                  <a:pt x="92" y="60"/>
                </a:lnTo>
                <a:close/>
                <a:moveTo>
                  <a:pt x="119" y="52"/>
                </a:moveTo>
                <a:cubicBezTo>
                  <a:pt x="119" y="42"/>
                  <a:pt x="115" y="37"/>
                  <a:pt x="106" y="37"/>
                </a:cubicBezTo>
                <a:cubicBezTo>
                  <a:pt x="100" y="37"/>
                  <a:pt x="96" y="40"/>
                  <a:pt x="94" y="46"/>
                </a:cubicBezTo>
                <a:cubicBezTo>
                  <a:pt x="93" y="50"/>
                  <a:pt x="93" y="53"/>
                  <a:pt x="93" y="54"/>
                </a:cubicBezTo>
                <a:cubicBezTo>
                  <a:pt x="119" y="54"/>
                  <a:pt x="119" y="54"/>
                  <a:pt x="119" y="54"/>
                </a:cubicBezTo>
                <a:lnTo>
                  <a:pt x="119" y="52"/>
                </a:lnTo>
                <a:close/>
                <a:moveTo>
                  <a:pt x="146" y="92"/>
                </a:moveTo>
                <a:cubicBezTo>
                  <a:pt x="146" y="0"/>
                  <a:pt x="146" y="0"/>
                  <a:pt x="146" y="0"/>
                </a:cubicBezTo>
                <a:cubicBezTo>
                  <a:pt x="158" y="0"/>
                  <a:pt x="158" y="0"/>
                  <a:pt x="158" y="0"/>
                </a:cubicBezTo>
                <a:cubicBezTo>
                  <a:pt x="158" y="92"/>
                  <a:pt x="158" y="92"/>
                  <a:pt x="158" y="92"/>
                </a:cubicBezTo>
                <a:lnTo>
                  <a:pt x="146" y="92"/>
                </a:lnTo>
                <a:close/>
                <a:moveTo>
                  <a:pt x="202" y="94"/>
                </a:moveTo>
                <a:cubicBezTo>
                  <a:pt x="192" y="94"/>
                  <a:pt x="188" y="91"/>
                  <a:pt x="188" y="91"/>
                </a:cubicBezTo>
                <a:cubicBezTo>
                  <a:pt x="188" y="120"/>
                  <a:pt x="188" y="120"/>
                  <a:pt x="188" y="120"/>
                </a:cubicBezTo>
                <a:cubicBezTo>
                  <a:pt x="177" y="120"/>
                  <a:pt x="177" y="120"/>
                  <a:pt x="177" y="120"/>
                </a:cubicBezTo>
                <a:cubicBezTo>
                  <a:pt x="177" y="32"/>
                  <a:pt x="177" y="32"/>
                  <a:pt x="177" y="32"/>
                </a:cubicBezTo>
                <a:cubicBezTo>
                  <a:pt x="188" y="32"/>
                  <a:pt x="188" y="32"/>
                  <a:pt x="188" y="32"/>
                </a:cubicBezTo>
                <a:cubicBezTo>
                  <a:pt x="188" y="38"/>
                  <a:pt x="188" y="38"/>
                  <a:pt x="188" y="38"/>
                </a:cubicBezTo>
                <a:cubicBezTo>
                  <a:pt x="188" y="38"/>
                  <a:pt x="193" y="31"/>
                  <a:pt x="206" y="31"/>
                </a:cubicBezTo>
                <a:cubicBezTo>
                  <a:pt x="221" y="31"/>
                  <a:pt x="231" y="42"/>
                  <a:pt x="231" y="61"/>
                </a:cubicBezTo>
                <a:cubicBezTo>
                  <a:pt x="231" y="81"/>
                  <a:pt x="218" y="94"/>
                  <a:pt x="202" y="94"/>
                </a:cubicBezTo>
                <a:close/>
                <a:moveTo>
                  <a:pt x="200" y="38"/>
                </a:moveTo>
                <a:cubicBezTo>
                  <a:pt x="193" y="38"/>
                  <a:pt x="188" y="41"/>
                  <a:pt x="188" y="41"/>
                </a:cubicBezTo>
                <a:cubicBezTo>
                  <a:pt x="188" y="86"/>
                  <a:pt x="188" y="86"/>
                  <a:pt x="188" y="86"/>
                </a:cubicBezTo>
                <a:cubicBezTo>
                  <a:pt x="188" y="86"/>
                  <a:pt x="192" y="87"/>
                  <a:pt x="197" y="87"/>
                </a:cubicBezTo>
                <a:cubicBezTo>
                  <a:pt x="212" y="87"/>
                  <a:pt x="219" y="78"/>
                  <a:pt x="219" y="62"/>
                </a:cubicBezTo>
                <a:cubicBezTo>
                  <a:pt x="219" y="48"/>
                  <a:pt x="212" y="38"/>
                  <a:pt x="200" y="38"/>
                </a:cubicBezTo>
                <a:close/>
                <a:moveTo>
                  <a:pt x="252" y="20"/>
                </a:moveTo>
                <a:cubicBezTo>
                  <a:pt x="248" y="20"/>
                  <a:pt x="245" y="18"/>
                  <a:pt x="245" y="14"/>
                </a:cubicBezTo>
                <a:cubicBezTo>
                  <a:pt x="245" y="9"/>
                  <a:pt x="248" y="7"/>
                  <a:pt x="252" y="7"/>
                </a:cubicBezTo>
                <a:cubicBezTo>
                  <a:pt x="257" y="7"/>
                  <a:pt x="259" y="9"/>
                  <a:pt x="259" y="13"/>
                </a:cubicBezTo>
                <a:cubicBezTo>
                  <a:pt x="259" y="18"/>
                  <a:pt x="257" y="20"/>
                  <a:pt x="252" y="20"/>
                </a:cubicBezTo>
                <a:close/>
                <a:moveTo>
                  <a:pt x="247" y="92"/>
                </a:moveTo>
                <a:cubicBezTo>
                  <a:pt x="247" y="32"/>
                  <a:pt x="247" y="32"/>
                  <a:pt x="247" y="32"/>
                </a:cubicBezTo>
                <a:cubicBezTo>
                  <a:pt x="258" y="32"/>
                  <a:pt x="258" y="32"/>
                  <a:pt x="258" y="32"/>
                </a:cubicBezTo>
                <a:cubicBezTo>
                  <a:pt x="258" y="92"/>
                  <a:pt x="258" y="92"/>
                  <a:pt x="258" y="92"/>
                </a:cubicBezTo>
                <a:lnTo>
                  <a:pt x="247" y="92"/>
                </a:lnTo>
                <a:close/>
                <a:moveTo>
                  <a:pt x="315" y="92"/>
                </a:moveTo>
                <a:cubicBezTo>
                  <a:pt x="315" y="60"/>
                  <a:pt x="315" y="60"/>
                  <a:pt x="315" y="60"/>
                </a:cubicBezTo>
                <a:cubicBezTo>
                  <a:pt x="315" y="56"/>
                  <a:pt x="315" y="52"/>
                  <a:pt x="315" y="49"/>
                </a:cubicBezTo>
                <a:cubicBezTo>
                  <a:pt x="313" y="41"/>
                  <a:pt x="308" y="38"/>
                  <a:pt x="300" y="38"/>
                </a:cubicBezTo>
                <a:cubicBezTo>
                  <a:pt x="294" y="38"/>
                  <a:pt x="289" y="41"/>
                  <a:pt x="289" y="41"/>
                </a:cubicBezTo>
                <a:cubicBezTo>
                  <a:pt x="289" y="92"/>
                  <a:pt x="289" y="92"/>
                  <a:pt x="289" y="92"/>
                </a:cubicBezTo>
                <a:cubicBezTo>
                  <a:pt x="277" y="92"/>
                  <a:pt x="277" y="92"/>
                  <a:pt x="277" y="92"/>
                </a:cubicBezTo>
                <a:cubicBezTo>
                  <a:pt x="277" y="32"/>
                  <a:pt x="277" y="32"/>
                  <a:pt x="277" y="32"/>
                </a:cubicBezTo>
                <a:cubicBezTo>
                  <a:pt x="289" y="32"/>
                  <a:pt x="289" y="32"/>
                  <a:pt x="289" y="32"/>
                </a:cubicBezTo>
                <a:cubicBezTo>
                  <a:pt x="289" y="38"/>
                  <a:pt x="289" y="38"/>
                  <a:pt x="289" y="38"/>
                </a:cubicBezTo>
                <a:cubicBezTo>
                  <a:pt x="289" y="38"/>
                  <a:pt x="294" y="30"/>
                  <a:pt x="307" y="30"/>
                </a:cubicBezTo>
                <a:cubicBezTo>
                  <a:pt x="319" y="30"/>
                  <a:pt x="324" y="38"/>
                  <a:pt x="326" y="44"/>
                </a:cubicBezTo>
                <a:cubicBezTo>
                  <a:pt x="327" y="48"/>
                  <a:pt x="327" y="53"/>
                  <a:pt x="327" y="56"/>
                </a:cubicBezTo>
                <a:cubicBezTo>
                  <a:pt x="327" y="92"/>
                  <a:pt x="327" y="92"/>
                  <a:pt x="327" y="92"/>
                </a:cubicBezTo>
                <a:lnTo>
                  <a:pt x="315" y="92"/>
                </a:lnTo>
                <a:close/>
                <a:moveTo>
                  <a:pt x="383" y="38"/>
                </a:moveTo>
                <a:cubicBezTo>
                  <a:pt x="383" y="38"/>
                  <a:pt x="388" y="43"/>
                  <a:pt x="388" y="51"/>
                </a:cubicBezTo>
                <a:cubicBezTo>
                  <a:pt x="388" y="62"/>
                  <a:pt x="380" y="71"/>
                  <a:pt x="365" y="71"/>
                </a:cubicBezTo>
                <a:cubicBezTo>
                  <a:pt x="361" y="71"/>
                  <a:pt x="359" y="71"/>
                  <a:pt x="359" y="71"/>
                </a:cubicBezTo>
                <a:cubicBezTo>
                  <a:pt x="359" y="71"/>
                  <a:pt x="356" y="73"/>
                  <a:pt x="356" y="77"/>
                </a:cubicBezTo>
                <a:cubicBezTo>
                  <a:pt x="356" y="82"/>
                  <a:pt x="361" y="82"/>
                  <a:pt x="365" y="82"/>
                </a:cubicBezTo>
                <a:cubicBezTo>
                  <a:pt x="369" y="82"/>
                  <a:pt x="371" y="82"/>
                  <a:pt x="376" y="82"/>
                </a:cubicBezTo>
                <a:cubicBezTo>
                  <a:pt x="381" y="82"/>
                  <a:pt x="395" y="81"/>
                  <a:pt x="395" y="96"/>
                </a:cubicBezTo>
                <a:cubicBezTo>
                  <a:pt x="395" y="104"/>
                  <a:pt x="391" y="111"/>
                  <a:pt x="382" y="116"/>
                </a:cubicBezTo>
                <a:cubicBezTo>
                  <a:pt x="377" y="118"/>
                  <a:pt x="371" y="120"/>
                  <a:pt x="363" y="120"/>
                </a:cubicBezTo>
                <a:cubicBezTo>
                  <a:pt x="350" y="120"/>
                  <a:pt x="338" y="116"/>
                  <a:pt x="338" y="104"/>
                </a:cubicBezTo>
                <a:cubicBezTo>
                  <a:pt x="338" y="93"/>
                  <a:pt x="351" y="90"/>
                  <a:pt x="351" y="90"/>
                </a:cubicBezTo>
                <a:cubicBezTo>
                  <a:pt x="351" y="90"/>
                  <a:pt x="346" y="88"/>
                  <a:pt x="346" y="82"/>
                </a:cubicBezTo>
                <a:cubicBezTo>
                  <a:pt x="346" y="73"/>
                  <a:pt x="355" y="70"/>
                  <a:pt x="355" y="70"/>
                </a:cubicBezTo>
                <a:cubicBezTo>
                  <a:pt x="355" y="70"/>
                  <a:pt x="342" y="66"/>
                  <a:pt x="342" y="51"/>
                </a:cubicBezTo>
                <a:cubicBezTo>
                  <a:pt x="342" y="40"/>
                  <a:pt x="350" y="30"/>
                  <a:pt x="365" y="30"/>
                </a:cubicBezTo>
                <a:cubicBezTo>
                  <a:pt x="370" y="30"/>
                  <a:pt x="374" y="32"/>
                  <a:pt x="374" y="32"/>
                </a:cubicBezTo>
                <a:cubicBezTo>
                  <a:pt x="397" y="32"/>
                  <a:pt x="397" y="32"/>
                  <a:pt x="397" y="32"/>
                </a:cubicBezTo>
                <a:cubicBezTo>
                  <a:pt x="397" y="38"/>
                  <a:pt x="397" y="38"/>
                  <a:pt x="397" y="38"/>
                </a:cubicBezTo>
                <a:lnTo>
                  <a:pt x="383" y="38"/>
                </a:lnTo>
                <a:close/>
                <a:moveTo>
                  <a:pt x="368" y="91"/>
                </a:moveTo>
                <a:cubicBezTo>
                  <a:pt x="355" y="91"/>
                  <a:pt x="355" y="91"/>
                  <a:pt x="355" y="91"/>
                </a:cubicBezTo>
                <a:cubicBezTo>
                  <a:pt x="355" y="91"/>
                  <a:pt x="348" y="94"/>
                  <a:pt x="348" y="102"/>
                </a:cubicBezTo>
                <a:cubicBezTo>
                  <a:pt x="348" y="112"/>
                  <a:pt x="359" y="113"/>
                  <a:pt x="365" y="113"/>
                </a:cubicBezTo>
                <a:cubicBezTo>
                  <a:pt x="378" y="113"/>
                  <a:pt x="385" y="108"/>
                  <a:pt x="385" y="99"/>
                </a:cubicBezTo>
                <a:cubicBezTo>
                  <a:pt x="385" y="91"/>
                  <a:pt x="377" y="91"/>
                  <a:pt x="368" y="91"/>
                </a:cubicBezTo>
                <a:close/>
                <a:moveTo>
                  <a:pt x="365" y="36"/>
                </a:moveTo>
                <a:cubicBezTo>
                  <a:pt x="363" y="36"/>
                  <a:pt x="360" y="36"/>
                  <a:pt x="359" y="37"/>
                </a:cubicBezTo>
                <a:cubicBezTo>
                  <a:pt x="354" y="40"/>
                  <a:pt x="353" y="46"/>
                  <a:pt x="353" y="51"/>
                </a:cubicBezTo>
                <a:cubicBezTo>
                  <a:pt x="353" y="59"/>
                  <a:pt x="357" y="66"/>
                  <a:pt x="365" y="66"/>
                </a:cubicBezTo>
                <a:cubicBezTo>
                  <a:pt x="367" y="66"/>
                  <a:pt x="369" y="65"/>
                  <a:pt x="371" y="64"/>
                </a:cubicBezTo>
                <a:cubicBezTo>
                  <a:pt x="375" y="61"/>
                  <a:pt x="376" y="56"/>
                  <a:pt x="376" y="51"/>
                </a:cubicBezTo>
                <a:cubicBezTo>
                  <a:pt x="376" y="43"/>
                  <a:pt x="373" y="36"/>
                  <a:pt x="365" y="36"/>
                </a:cubicBezTo>
                <a:close/>
                <a:moveTo>
                  <a:pt x="461" y="57"/>
                </a:moveTo>
                <a:cubicBezTo>
                  <a:pt x="455" y="57"/>
                  <a:pt x="452" y="56"/>
                  <a:pt x="452" y="56"/>
                </a:cubicBezTo>
                <a:cubicBezTo>
                  <a:pt x="453" y="50"/>
                  <a:pt x="453" y="50"/>
                  <a:pt x="453" y="50"/>
                </a:cubicBezTo>
                <a:cubicBezTo>
                  <a:pt x="453" y="50"/>
                  <a:pt x="455" y="51"/>
                  <a:pt x="459" y="51"/>
                </a:cubicBezTo>
                <a:cubicBezTo>
                  <a:pt x="465" y="51"/>
                  <a:pt x="476" y="49"/>
                  <a:pt x="476" y="32"/>
                </a:cubicBezTo>
                <a:cubicBezTo>
                  <a:pt x="476" y="21"/>
                  <a:pt x="471" y="13"/>
                  <a:pt x="455" y="13"/>
                </a:cubicBezTo>
                <a:cubicBezTo>
                  <a:pt x="452" y="13"/>
                  <a:pt x="449" y="14"/>
                  <a:pt x="449" y="14"/>
                </a:cubicBezTo>
                <a:cubicBezTo>
                  <a:pt x="449" y="92"/>
                  <a:pt x="449" y="92"/>
                  <a:pt x="449" y="92"/>
                </a:cubicBezTo>
                <a:cubicBezTo>
                  <a:pt x="437" y="92"/>
                  <a:pt x="437" y="92"/>
                  <a:pt x="437" y="92"/>
                </a:cubicBezTo>
                <a:cubicBezTo>
                  <a:pt x="437" y="8"/>
                  <a:pt x="437" y="8"/>
                  <a:pt x="437" y="8"/>
                </a:cubicBezTo>
                <a:cubicBezTo>
                  <a:pt x="438" y="8"/>
                  <a:pt x="444" y="7"/>
                  <a:pt x="454" y="7"/>
                </a:cubicBezTo>
                <a:cubicBezTo>
                  <a:pt x="462" y="7"/>
                  <a:pt x="467" y="8"/>
                  <a:pt x="473" y="10"/>
                </a:cubicBezTo>
                <a:cubicBezTo>
                  <a:pt x="477" y="11"/>
                  <a:pt x="488" y="17"/>
                  <a:pt x="488" y="31"/>
                </a:cubicBezTo>
                <a:cubicBezTo>
                  <a:pt x="488" y="47"/>
                  <a:pt x="478" y="57"/>
                  <a:pt x="461" y="57"/>
                </a:cubicBezTo>
                <a:close/>
                <a:moveTo>
                  <a:pt x="528" y="92"/>
                </a:moveTo>
                <a:cubicBezTo>
                  <a:pt x="528" y="87"/>
                  <a:pt x="528" y="87"/>
                  <a:pt x="528" y="87"/>
                </a:cubicBezTo>
                <a:cubicBezTo>
                  <a:pt x="528" y="87"/>
                  <a:pt x="522" y="93"/>
                  <a:pt x="512" y="93"/>
                </a:cubicBezTo>
                <a:cubicBezTo>
                  <a:pt x="501" y="93"/>
                  <a:pt x="494" y="87"/>
                  <a:pt x="494" y="76"/>
                </a:cubicBezTo>
                <a:cubicBezTo>
                  <a:pt x="494" y="70"/>
                  <a:pt x="496" y="65"/>
                  <a:pt x="500" y="62"/>
                </a:cubicBezTo>
                <a:cubicBezTo>
                  <a:pt x="505" y="59"/>
                  <a:pt x="511" y="58"/>
                  <a:pt x="518" y="58"/>
                </a:cubicBezTo>
                <a:cubicBezTo>
                  <a:pt x="523" y="58"/>
                  <a:pt x="527" y="59"/>
                  <a:pt x="527" y="59"/>
                </a:cubicBezTo>
                <a:cubicBezTo>
                  <a:pt x="527" y="54"/>
                  <a:pt x="527" y="54"/>
                  <a:pt x="527" y="54"/>
                </a:cubicBezTo>
                <a:cubicBezTo>
                  <a:pt x="527" y="51"/>
                  <a:pt x="527" y="46"/>
                  <a:pt x="527" y="44"/>
                </a:cubicBezTo>
                <a:cubicBezTo>
                  <a:pt x="525" y="39"/>
                  <a:pt x="521" y="37"/>
                  <a:pt x="515" y="37"/>
                </a:cubicBezTo>
                <a:cubicBezTo>
                  <a:pt x="508" y="37"/>
                  <a:pt x="503" y="40"/>
                  <a:pt x="503" y="40"/>
                </a:cubicBezTo>
                <a:cubicBezTo>
                  <a:pt x="500" y="33"/>
                  <a:pt x="500" y="33"/>
                  <a:pt x="500" y="33"/>
                </a:cubicBezTo>
                <a:cubicBezTo>
                  <a:pt x="500" y="33"/>
                  <a:pt x="507" y="30"/>
                  <a:pt x="518" y="30"/>
                </a:cubicBezTo>
                <a:cubicBezTo>
                  <a:pt x="535" y="30"/>
                  <a:pt x="537" y="39"/>
                  <a:pt x="538" y="42"/>
                </a:cubicBezTo>
                <a:cubicBezTo>
                  <a:pt x="539" y="45"/>
                  <a:pt x="539" y="55"/>
                  <a:pt x="539" y="57"/>
                </a:cubicBezTo>
                <a:cubicBezTo>
                  <a:pt x="539" y="92"/>
                  <a:pt x="539" y="92"/>
                  <a:pt x="539" y="92"/>
                </a:cubicBezTo>
                <a:lnTo>
                  <a:pt x="528" y="92"/>
                </a:lnTo>
                <a:close/>
                <a:moveTo>
                  <a:pt x="527" y="64"/>
                </a:moveTo>
                <a:cubicBezTo>
                  <a:pt x="527" y="64"/>
                  <a:pt x="526" y="64"/>
                  <a:pt x="521" y="64"/>
                </a:cubicBezTo>
                <a:cubicBezTo>
                  <a:pt x="516" y="64"/>
                  <a:pt x="513" y="65"/>
                  <a:pt x="510" y="66"/>
                </a:cubicBezTo>
                <a:cubicBezTo>
                  <a:pt x="506" y="68"/>
                  <a:pt x="506" y="72"/>
                  <a:pt x="506" y="75"/>
                </a:cubicBezTo>
                <a:cubicBezTo>
                  <a:pt x="506" y="84"/>
                  <a:pt x="512" y="86"/>
                  <a:pt x="518" y="86"/>
                </a:cubicBezTo>
                <a:cubicBezTo>
                  <a:pt x="524" y="86"/>
                  <a:pt x="527" y="84"/>
                  <a:pt x="527" y="84"/>
                </a:cubicBezTo>
                <a:lnTo>
                  <a:pt x="527" y="64"/>
                </a:lnTo>
                <a:close/>
                <a:moveTo>
                  <a:pt x="577" y="93"/>
                </a:moveTo>
                <a:cubicBezTo>
                  <a:pt x="569" y="93"/>
                  <a:pt x="563" y="91"/>
                  <a:pt x="561" y="84"/>
                </a:cubicBezTo>
                <a:cubicBezTo>
                  <a:pt x="560" y="81"/>
                  <a:pt x="560" y="75"/>
                  <a:pt x="560" y="71"/>
                </a:cubicBezTo>
                <a:cubicBezTo>
                  <a:pt x="560" y="38"/>
                  <a:pt x="560" y="38"/>
                  <a:pt x="560" y="38"/>
                </a:cubicBezTo>
                <a:cubicBezTo>
                  <a:pt x="551" y="38"/>
                  <a:pt x="551" y="38"/>
                  <a:pt x="551" y="38"/>
                </a:cubicBezTo>
                <a:cubicBezTo>
                  <a:pt x="551" y="34"/>
                  <a:pt x="551" y="34"/>
                  <a:pt x="551" y="34"/>
                </a:cubicBezTo>
                <a:cubicBezTo>
                  <a:pt x="552" y="33"/>
                  <a:pt x="552" y="33"/>
                  <a:pt x="552" y="33"/>
                </a:cubicBezTo>
                <a:cubicBezTo>
                  <a:pt x="559" y="30"/>
                  <a:pt x="563" y="26"/>
                  <a:pt x="564" y="19"/>
                </a:cubicBezTo>
                <a:cubicBezTo>
                  <a:pt x="564" y="18"/>
                  <a:pt x="564" y="18"/>
                  <a:pt x="564" y="18"/>
                </a:cubicBezTo>
                <a:cubicBezTo>
                  <a:pt x="571" y="18"/>
                  <a:pt x="571" y="18"/>
                  <a:pt x="571" y="18"/>
                </a:cubicBezTo>
                <a:cubicBezTo>
                  <a:pt x="571" y="32"/>
                  <a:pt x="571" y="32"/>
                  <a:pt x="571" y="32"/>
                </a:cubicBezTo>
                <a:cubicBezTo>
                  <a:pt x="591" y="32"/>
                  <a:pt x="591" y="32"/>
                  <a:pt x="591" y="32"/>
                </a:cubicBezTo>
                <a:cubicBezTo>
                  <a:pt x="591" y="38"/>
                  <a:pt x="591" y="38"/>
                  <a:pt x="591" y="38"/>
                </a:cubicBezTo>
                <a:cubicBezTo>
                  <a:pt x="571" y="38"/>
                  <a:pt x="571" y="38"/>
                  <a:pt x="571" y="38"/>
                </a:cubicBezTo>
                <a:cubicBezTo>
                  <a:pt x="571" y="74"/>
                  <a:pt x="571" y="74"/>
                  <a:pt x="571" y="74"/>
                </a:cubicBezTo>
                <a:cubicBezTo>
                  <a:pt x="571" y="80"/>
                  <a:pt x="572" y="86"/>
                  <a:pt x="581" y="86"/>
                </a:cubicBezTo>
                <a:cubicBezTo>
                  <a:pt x="586" y="86"/>
                  <a:pt x="589" y="84"/>
                  <a:pt x="589" y="84"/>
                </a:cubicBezTo>
                <a:cubicBezTo>
                  <a:pt x="591" y="91"/>
                  <a:pt x="591" y="91"/>
                  <a:pt x="591" y="91"/>
                </a:cubicBezTo>
                <a:cubicBezTo>
                  <a:pt x="591" y="91"/>
                  <a:pt x="586" y="93"/>
                  <a:pt x="577" y="93"/>
                </a:cubicBezTo>
                <a:close/>
                <a:moveTo>
                  <a:pt x="609" y="20"/>
                </a:moveTo>
                <a:cubicBezTo>
                  <a:pt x="604" y="20"/>
                  <a:pt x="602" y="18"/>
                  <a:pt x="602" y="14"/>
                </a:cubicBezTo>
                <a:cubicBezTo>
                  <a:pt x="602" y="9"/>
                  <a:pt x="604" y="7"/>
                  <a:pt x="609" y="7"/>
                </a:cubicBezTo>
                <a:cubicBezTo>
                  <a:pt x="613" y="7"/>
                  <a:pt x="616" y="9"/>
                  <a:pt x="616" y="13"/>
                </a:cubicBezTo>
                <a:cubicBezTo>
                  <a:pt x="616" y="18"/>
                  <a:pt x="613" y="20"/>
                  <a:pt x="609" y="20"/>
                </a:cubicBezTo>
                <a:close/>
                <a:moveTo>
                  <a:pt x="603" y="92"/>
                </a:moveTo>
                <a:cubicBezTo>
                  <a:pt x="603" y="32"/>
                  <a:pt x="603" y="32"/>
                  <a:pt x="603" y="32"/>
                </a:cubicBezTo>
                <a:cubicBezTo>
                  <a:pt x="615" y="32"/>
                  <a:pt x="615" y="32"/>
                  <a:pt x="615" y="32"/>
                </a:cubicBezTo>
                <a:cubicBezTo>
                  <a:pt x="615" y="92"/>
                  <a:pt x="615" y="92"/>
                  <a:pt x="615" y="92"/>
                </a:cubicBezTo>
                <a:lnTo>
                  <a:pt x="603" y="92"/>
                </a:lnTo>
                <a:close/>
                <a:moveTo>
                  <a:pt x="642" y="60"/>
                </a:moveTo>
                <a:cubicBezTo>
                  <a:pt x="642" y="60"/>
                  <a:pt x="642" y="62"/>
                  <a:pt x="642" y="62"/>
                </a:cubicBezTo>
                <a:cubicBezTo>
                  <a:pt x="642" y="83"/>
                  <a:pt x="656" y="86"/>
                  <a:pt x="663" y="86"/>
                </a:cubicBezTo>
                <a:cubicBezTo>
                  <a:pt x="672" y="86"/>
                  <a:pt x="676" y="83"/>
                  <a:pt x="676" y="83"/>
                </a:cubicBezTo>
                <a:cubicBezTo>
                  <a:pt x="679" y="90"/>
                  <a:pt x="679" y="90"/>
                  <a:pt x="679" y="90"/>
                </a:cubicBezTo>
                <a:cubicBezTo>
                  <a:pt x="679" y="90"/>
                  <a:pt x="672" y="93"/>
                  <a:pt x="661" y="93"/>
                </a:cubicBezTo>
                <a:cubicBezTo>
                  <a:pt x="648" y="93"/>
                  <a:pt x="630" y="89"/>
                  <a:pt x="630" y="62"/>
                </a:cubicBezTo>
                <a:cubicBezTo>
                  <a:pt x="630" y="51"/>
                  <a:pt x="635" y="30"/>
                  <a:pt x="657" y="30"/>
                </a:cubicBezTo>
                <a:cubicBezTo>
                  <a:pt x="667" y="30"/>
                  <a:pt x="673" y="34"/>
                  <a:pt x="677" y="40"/>
                </a:cubicBezTo>
                <a:cubicBezTo>
                  <a:pt x="680" y="44"/>
                  <a:pt x="681" y="51"/>
                  <a:pt x="681" y="58"/>
                </a:cubicBezTo>
                <a:cubicBezTo>
                  <a:pt x="681" y="59"/>
                  <a:pt x="681" y="59"/>
                  <a:pt x="681" y="59"/>
                </a:cubicBezTo>
                <a:cubicBezTo>
                  <a:pt x="681" y="60"/>
                  <a:pt x="681" y="60"/>
                  <a:pt x="681" y="60"/>
                </a:cubicBezTo>
                <a:lnTo>
                  <a:pt x="642" y="60"/>
                </a:lnTo>
                <a:close/>
                <a:moveTo>
                  <a:pt x="669" y="52"/>
                </a:moveTo>
                <a:cubicBezTo>
                  <a:pt x="669" y="42"/>
                  <a:pt x="665" y="37"/>
                  <a:pt x="656" y="37"/>
                </a:cubicBezTo>
                <a:cubicBezTo>
                  <a:pt x="650" y="37"/>
                  <a:pt x="646" y="40"/>
                  <a:pt x="644" y="46"/>
                </a:cubicBezTo>
                <a:cubicBezTo>
                  <a:pt x="642" y="50"/>
                  <a:pt x="642" y="53"/>
                  <a:pt x="642" y="54"/>
                </a:cubicBezTo>
                <a:cubicBezTo>
                  <a:pt x="669" y="54"/>
                  <a:pt x="669" y="54"/>
                  <a:pt x="669" y="54"/>
                </a:cubicBezTo>
                <a:lnTo>
                  <a:pt x="669" y="52"/>
                </a:lnTo>
                <a:close/>
                <a:moveTo>
                  <a:pt x="734" y="92"/>
                </a:moveTo>
                <a:cubicBezTo>
                  <a:pt x="734" y="60"/>
                  <a:pt x="734" y="60"/>
                  <a:pt x="734" y="60"/>
                </a:cubicBezTo>
                <a:cubicBezTo>
                  <a:pt x="734" y="56"/>
                  <a:pt x="734" y="52"/>
                  <a:pt x="734" y="49"/>
                </a:cubicBezTo>
                <a:cubicBezTo>
                  <a:pt x="732" y="41"/>
                  <a:pt x="727" y="38"/>
                  <a:pt x="719" y="38"/>
                </a:cubicBezTo>
                <a:cubicBezTo>
                  <a:pt x="713" y="38"/>
                  <a:pt x="708" y="41"/>
                  <a:pt x="708" y="41"/>
                </a:cubicBezTo>
                <a:cubicBezTo>
                  <a:pt x="708" y="92"/>
                  <a:pt x="708" y="92"/>
                  <a:pt x="708" y="92"/>
                </a:cubicBezTo>
                <a:cubicBezTo>
                  <a:pt x="696" y="92"/>
                  <a:pt x="696" y="92"/>
                  <a:pt x="696" y="92"/>
                </a:cubicBezTo>
                <a:cubicBezTo>
                  <a:pt x="696" y="32"/>
                  <a:pt x="696" y="32"/>
                  <a:pt x="696" y="32"/>
                </a:cubicBezTo>
                <a:cubicBezTo>
                  <a:pt x="707" y="32"/>
                  <a:pt x="707" y="32"/>
                  <a:pt x="707" y="32"/>
                </a:cubicBezTo>
                <a:cubicBezTo>
                  <a:pt x="707" y="38"/>
                  <a:pt x="707" y="38"/>
                  <a:pt x="707" y="38"/>
                </a:cubicBezTo>
                <a:cubicBezTo>
                  <a:pt x="707" y="38"/>
                  <a:pt x="713" y="30"/>
                  <a:pt x="726" y="30"/>
                </a:cubicBezTo>
                <a:cubicBezTo>
                  <a:pt x="738" y="30"/>
                  <a:pt x="743" y="38"/>
                  <a:pt x="745" y="44"/>
                </a:cubicBezTo>
                <a:cubicBezTo>
                  <a:pt x="746" y="48"/>
                  <a:pt x="746" y="53"/>
                  <a:pt x="746" y="56"/>
                </a:cubicBezTo>
                <a:cubicBezTo>
                  <a:pt x="746" y="92"/>
                  <a:pt x="746" y="92"/>
                  <a:pt x="746" y="92"/>
                </a:cubicBezTo>
                <a:lnTo>
                  <a:pt x="734" y="92"/>
                </a:lnTo>
                <a:close/>
                <a:moveTo>
                  <a:pt x="783" y="93"/>
                </a:moveTo>
                <a:cubicBezTo>
                  <a:pt x="774" y="93"/>
                  <a:pt x="769" y="91"/>
                  <a:pt x="766" y="84"/>
                </a:cubicBezTo>
                <a:cubicBezTo>
                  <a:pt x="765" y="81"/>
                  <a:pt x="765" y="75"/>
                  <a:pt x="765" y="71"/>
                </a:cubicBezTo>
                <a:cubicBezTo>
                  <a:pt x="765" y="38"/>
                  <a:pt x="765" y="38"/>
                  <a:pt x="765" y="38"/>
                </a:cubicBezTo>
                <a:cubicBezTo>
                  <a:pt x="757" y="38"/>
                  <a:pt x="757" y="38"/>
                  <a:pt x="757" y="38"/>
                </a:cubicBezTo>
                <a:cubicBezTo>
                  <a:pt x="757" y="34"/>
                  <a:pt x="757" y="34"/>
                  <a:pt x="757" y="34"/>
                </a:cubicBezTo>
                <a:cubicBezTo>
                  <a:pt x="758" y="33"/>
                  <a:pt x="758" y="33"/>
                  <a:pt x="758" y="33"/>
                </a:cubicBezTo>
                <a:cubicBezTo>
                  <a:pt x="765" y="30"/>
                  <a:pt x="769" y="26"/>
                  <a:pt x="770" y="19"/>
                </a:cubicBezTo>
                <a:cubicBezTo>
                  <a:pt x="770" y="18"/>
                  <a:pt x="770" y="18"/>
                  <a:pt x="770" y="18"/>
                </a:cubicBezTo>
                <a:cubicBezTo>
                  <a:pt x="777" y="18"/>
                  <a:pt x="777" y="18"/>
                  <a:pt x="777" y="18"/>
                </a:cubicBezTo>
                <a:cubicBezTo>
                  <a:pt x="777" y="32"/>
                  <a:pt x="777" y="32"/>
                  <a:pt x="777" y="32"/>
                </a:cubicBezTo>
                <a:cubicBezTo>
                  <a:pt x="796" y="32"/>
                  <a:pt x="796" y="32"/>
                  <a:pt x="796" y="32"/>
                </a:cubicBezTo>
                <a:cubicBezTo>
                  <a:pt x="796" y="38"/>
                  <a:pt x="796" y="38"/>
                  <a:pt x="796" y="38"/>
                </a:cubicBezTo>
                <a:cubicBezTo>
                  <a:pt x="777" y="38"/>
                  <a:pt x="777" y="38"/>
                  <a:pt x="777" y="38"/>
                </a:cubicBezTo>
                <a:cubicBezTo>
                  <a:pt x="777" y="74"/>
                  <a:pt x="777" y="74"/>
                  <a:pt x="777" y="74"/>
                </a:cubicBezTo>
                <a:cubicBezTo>
                  <a:pt x="777" y="80"/>
                  <a:pt x="778" y="86"/>
                  <a:pt x="787" y="86"/>
                </a:cubicBezTo>
                <a:cubicBezTo>
                  <a:pt x="791" y="86"/>
                  <a:pt x="795" y="84"/>
                  <a:pt x="795" y="84"/>
                </a:cubicBezTo>
                <a:cubicBezTo>
                  <a:pt x="797" y="91"/>
                  <a:pt x="797" y="91"/>
                  <a:pt x="797" y="91"/>
                </a:cubicBezTo>
                <a:cubicBezTo>
                  <a:pt x="796" y="91"/>
                  <a:pt x="792" y="93"/>
                  <a:pt x="783" y="93"/>
                </a:cubicBezTo>
                <a:close/>
                <a:moveTo>
                  <a:pt x="824" y="93"/>
                </a:moveTo>
                <a:cubicBezTo>
                  <a:pt x="812" y="93"/>
                  <a:pt x="806" y="90"/>
                  <a:pt x="806" y="90"/>
                </a:cubicBezTo>
                <a:cubicBezTo>
                  <a:pt x="808" y="83"/>
                  <a:pt x="808" y="83"/>
                  <a:pt x="808" y="83"/>
                </a:cubicBezTo>
                <a:cubicBezTo>
                  <a:pt x="808" y="83"/>
                  <a:pt x="813" y="86"/>
                  <a:pt x="823" y="86"/>
                </a:cubicBezTo>
                <a:cubicBezTo>
                  <a:pt x="831" y="86"/>
                  <a:pt x="836" y="83"/>
                  <a:pt x="836" y="77"/>
                </a:cubicBezTo>
                <a:cubicBezTo>
                  <a:pt x="836" y="72"/>
                  <a:pt x="833" y="71"/>
                  <a:pt x="829" y="69"/>
                </a:cubicBezTo>
                <a:cubicBezTo>
                  <a:pt x="819" y="63"/>
                  <a:pt x="819" y="63"/>
                  <a:pt x="819" y="63"/>
                </a:cubicBezTo>
                <a:cubicBezTo>
                  <a:pt x="812" y="59"/>
                  <a:pt x="808" y="55"/>
                  <a:pt x="808" y="47"/>
                </a:cubicBezTo>
                <a:cubicBezTo>
                  <a:pt x="808" y="35"/>
                  <a:pt x="817" y="30"/>
                  <a:pt x="828" y="30"/>
                </a:cubicBezTo>
                <a:cubicBezTo>
                  <a:pt x="839" y="30"/>
                  <a:pt x="845" y="34"/>
                  <a:pt x="845" y="34"/>
                </a:cubicBezTo>
                <a:cubicBezTo>
                  <a:pt x="842" y="41"/>
                  <a:pt x="842" y="41"/>
                  <a:pt x="842" y="41"/>
                </a:cubicBezTo>
                <a:cubicBezTo>
                  <a:pt x="842" y="41"/>
                  <a:pt x="837" y="37"/>
                  <a:pt x="829" y="37"/>
                </a:cubicBezTo>
                <a:cubicBezTo>
                  <a:pt x="825" y="37"/>
                  <a:pt x="818" y="39"/>
                  <a:pt x="818" y="45"/>
                </a:cubicBezTo>
                <a:cubicBezTo>
                  <a:pt x="818" y="50"/>
                  <a:pt x="821" y="51"/>
                  <a:pt x="826" y="54"/>
                </a:cubicBezTo>
                <a:cubicBezTo>
                  <a:pt x="836" y="59"/>
                  <a:pt x="836" y="59"/>
                  <a:pt x="836" y="59"/>
                </a:cubicBezTo>
                <a:cubicBezTo>
                  <a:pt x="843" y="63"/>
                  <a:pt x="846" y="68"/>
                  <a:pt x="846" y="75"/>
                </a:cubicBezTo>
                <a:cubicBezTo>
                  <a:pt x="846" y="90"/>
                  <a:pt x="833" y="93"/>
                  <a:pt x="824" y="93"/>
                </a:cubicBezTo>
                <a:close/>
                <a:moveTo>
                  <a:pt x="895" y="20"/>
                </a:moveTo>
                <a:cubicBezTo>
                  <a:pt x="890" y="20"/>
                  <a:pt x="888" y="18"/>
                  <a:pt x="888" y="14"/>
                </a:cubicBezTo>
                <a:cubicBezTo>
                  <a:pt x="888" y="9"/>
                  <a:pt x="890" y="7"/>
                  <a:pt x="895" y="7"/>
                </a:cubicBezTo>
                <a:cubicBezTo>
                  <a:pt x="899" y="7"/>
                  <a:pt x="902" y="9"/>
                  <a:pt x="902" y="13"/>
                </a:cubicBezTo>
                <a:cubicBezTo>
                  <a:pt x="902" y="18"/>
                  <a:pt x="899" y="20"/>
                  <a:pt x="895" y="20"/>
                </a:cubicBezTo>
                <a:close/>
                <a:moveTo>
                  <a:pt x="889" y="92"/>
                </a:moveTo>
                <a:cubicBezTo>
                  <a:pt x="889" y="32"/>
                  <a:pt x="889" y="32"/>
                  <a:pt x="889" y="32"/>
                </a:cubicBezTo>
                <a:cubicBezTo>
                  <a:pt x="901" y="32"/>
                  <a:pt x="901" y="32"/>
                  <a:pt x="901" y="32"/>
                </a:cubicBezTo>
                <a:cubicBezTo>
                  <a:pt x="901" y="92"/>
                  <a:pt x="901" y="92"/>
                  <a:pt x="901" y="92"/>
                </a:cubicBezTo>
                <a:lnTo>
                  <a:pt x="889" y="92"/>
                </a:lnTo>
                <a:close/>
                <a:moveTo>
                  <a:pt x="932" y="93"/>
                </a:moveTo>
                <a:cubicBezTo>
                  <a:pt x="920" y="93"/>
                  <a:pt x="914" y="90"/>
                  <a:pt x="914" y="90"/>
                </a:cubicBezTo>
                <a:cubicBezTo>
                  <a:pt x="916" y="83"/>
                  <a:pt x="916" y="83"/>
                  <a:pt x="916" y="83"/>
                </a:cubicBezTo>
                <a:cubicBezTo>
                  <a:pt x="916" y="83"/>
                  <a:pt x="921" y="86"/>
                  <a:pt x="931" y="86"/>
                </a:cubicBezTo>
                <a:cubicBezTo>
                  <a:pt x="939" y="86"/>
                  <a:pt x="944" y="83"/>
                  <a:pt x="944" y="77"/>
                </a:cubicBezTo>
                <a:cubicBezTo>
                  <a:pt x="944" y="72"/>
                  <a:pt x="941" y="71"/>
                  <a:pt x="937" y="69"/>
                </a:cubicBezTo>
                <a:cubicBezTo>
                  <a:pt x="927" y="63"/>
                  <a:pt x="927" y="63"/>
                  <a:pt x="927" y="63"/>
                </a:cubicBezTo>
                <a:cubicBezTo>
                  <a:pt x="920" y="59"/>
                  <a:pt x="916" y="55"/>
                  <a:pt x="916" y="47"/>
                </a:cubicBezTo>
                <a:cubicBezTo>
                  <a:pt x="916" y="35"/>
                  <a:pt x="925" y="30"/>
                  <a:pt x="936" y="30"/>
                </a:cubicBezTo>
                <a:cubicBezTo>
                  <a:pt x="947" y="30"/>
                  <a:pt x="953" y="34"/>
                  <a:pt x="953" y="34"/>
                </a:cubicBezTo>
                <a:cubicBezTo>
                  <a:pt x="950" y="41"/>
                  <a:pt x="950" y="41"/>
                  <a:pt x="950" y="41"/>
                </a:cubicBezTo>
                <a:cubicBezTo>
                  <a:pt x="950" y="41"/>
                  <a:pt x="945" y="37"/>
                  <a:pt x="937" y="37"/>
                </a:cubicBezTo>
                <a:cubicBezTo>
                  <a:pt x="932" y="37"/>
                  <a:pt x="926" y="39"/>
                  <a:pt x="926" y="45"/>
                </a:cubicBezTo>
                <a:cubicBezTo>
                  <a:pt x="926" y="50"/>
                  <a:pt x="929" y="51"/>
                  <a:pt x="934" y="54"/>
                </a:cubicBezTo>
                <a:cubicBezTo>
                  <a:pt x="944" y="59"/>
                  <a:pt x="944" y="59"/>
                  <a:pt x="944" y="59"/>
                </a:cubicBezTo>
                <a:cubicBezTo>
                  <a:pt x="950" y="63"/>
                  <a:pt x="954" y="68"/>
                  <a:pt x="954" y="75"/>
                </a:cubicBezTo>
                <a:cubicBezTo>
                  <a:pt x="954" y="90"/>
                  <a:pt x="941" y="93"/>
                  <a:pt x="932" y="93"/>
                </a:cubicBezTo>
                <a:close/>
                <a:moveTo>
                  <a:pt x="1032" y="94"/>
                </a:moveTo>
                <a:cubicBezTo>
                  <a:pt x="1007" y="94"/>
                  <a:pt x="993" y="79"/>
                  <a:pt x="993" y="52"/>
                </a:cubicBezTo>
                <a:cubicBezTo>
                  <a:pt x="993" y="23"/>
                  <a:pt x="1007" y="6"/>
                  <a:pt x="1031" y="6"/>
                </a:cubicBezTo>
                <a:cubicBezTo>
                  <a:pt x="1055" y="6"/>
                  <a:pt x="1070" y="22"/>
                  <a:pt x="1070" y="48"/>
                </a:cubicBezTo>
                <a:cubicBezTo>
                  <a:pt x="1070" y="77"/>
                  <a:pt x="1055" y="94"/>
                  <a:pt x="1032" y="94"/>
                </a:cubicBezTo>
                <a:close/>
                <a:moveTo>
                  <a:pt x="1031" y="14"/>
                </a:moveTo>
                <a:cubicBezTo>
                  <a:pt x="1015" y="14"/>
                  <a:pt x="1005" y="27"/>
                  <a:pt x="1005" y="50"/>
                </a:cubicBezTo>
                <a:cubicBezTo>
                  <a:pt x="1005" y="74"/>
                  <a:pt x="1014" y="86"/>
                  <a:pt x="1032" y="86"/>
                </a:cubicBezTo>
                <a:cubicBezTo>
                  <a:pt x="1048" y="86"/>
                  <a:pt x="1058" y="74"/>
                  <a:pt x="1058" y="50"/>
                </a:cubicBezTo>
                <a:cubicBezTo>
                  <a:pt x="1058" y="27"/>
                  <a:pt x="1049" y="14"/>
                  <a:pt x="1031" y="14"/>
                </a:cubicBezTo>
                <a:close/>
                <a:moveTo>
                  <a:pt x="1124" y="92"/>
                </a:moveTo>
                <a:cubicBezTo>
                  <a:pt x="1124" y="86"/>
                  <a:pt x="1124" y="86"/>
                  <a:pt x="1124" y="86"/>
                </a:cubicBezTo>
                <a:cubicBezTo>
                  <a:pt x="1124" y="86"/>
                  <a:pt x="1118" y="94"/>
                  <a:pt x="1106" y="94"/>
                </a:cubicBezTo>
                <a:cubicBezTo>
                  <a:pt x="1101" y="94"/>
                  <a:pt x="1090" y="93"/>
                  <a:pt x="1087" y="80"/>
                </a:cubicBezTo>
                <a:cubicBezTo>
                  <a:pt x="1085" y="76"/>
                  <a:pt x="1086" y="69"/>
                  <a:pt x="1086" y="67"/>
                </a:cubicBezTo>
                <a:cubicBezTo>
                  <a:pt x="1086" y="32"/>
                  <a:pt x="1086" y="32"/>
                  <a:pt x="1086" y="32"/>
                </a:cubicBezTo>
                <a:cubicBezTo>
                  <a:pt x="1097" y="32"/>
                  <a:pt x="1097" y="32"/>
                  <a:pt x="1097" y="32"/>
                </a:cubicBezTo>
                <a:cubicBezTo>
                  <a:pt x="1097" y="64"/>
                  <a:pt x="1097" y="64"/>
                  <a:pt x="1097" y="64"/>
                </a:cubicBezTo>
                <a:cubicBezTo>
                  <a:pt x="1097" y="70"/>
                  <a:pt x="1097" y="72"/>
                  <a:pt x="1098" y="75"/>
                </a:cubicBezTo>
                <a:cubicBezTo>
                  <a:pt x="1099" y="82"/>
                  <a:pt x="1104" y="86"/>
                  <a:pt x="1112" y="86"/>
                </a:cubicBezTo>
                <a:cubicBezTo>
                  <a:pt x="1119" y="86"/>
                  <a:pt x="1124" y="83"/>
                  <a:pt x="1124" y="83"/>
                </a:cubicBezTo>
                <a:cubicBezTo>
                  <a:pt x="1124" y="32"/>
                  <a:pt x="1124" y="32"/>
                  <a:pt x="1124" y="32"/>
                </a:cubicBezTo>
                <a:cubicBezTo>
                  <a:pt x="1135" y="32"/>
                  <a:pt x="1135" y="32"/>
                  <a:pt x="1135" y="32"/>
                </a:cubicBezTo>
                <a:cubicBezTo>
                  <a:pt x="1135" y="92"/>
                  <a:pt x="1135" y="92"/>
                  <a:pt x="1135" y="92"/>
                </a:cubicBezTo>
                <a:lnTo>
                  <a:pt x="1124" y="92"/>
                </a:lnTo>
                <a:close/>
                <a:moveTo>
                  <a:pt x="1185" y="42"/>
                </a:moveTo>
                <a:cubicBezTo>
                  <a:pt x="1183" y="41"/>
                  <a:pt x="1181" y="39"/>
                  <a:pt x="1176" y="39"/>
                </a:cubicBezTo>
                <a:cubicBezTo>
                  <a:pt x="1170" y="39"/>
                  <a:pt x="1166" y="42"/>
                  <a:pt x="1166" y="42"/>
                </a:cubicBezTo>
                <a:cubicBezTo>
                  <a:pt x="1166" y="92"/>
                  <a:pt x="1166" y="92"/>
                  <a:pt x="1166" y="92"/>
                </a:cubicBezTo>
                <a:cubicBezTo>
                  <a:pt x="1154" y="92"/>
                  <a:pt x="1154" y="92"/>
                  <a:pt x="1154" y="92"/>
                </a:cubicBezTo>
                <a:cubicBezTo>
                  <a:pt x="1154" y="32"/>
                  <a:pt x="1154" y="32"/>
                  <a:pt x="1154" y="32"/>
                </a:cubicBezTo>
                <a:cubicBezTo>
                  <a:pt x="1166" y="32"/>
                  <a:pt x="1166" y="32"/>
                  <a:pt x="1166" y="32"/>
                </a:cubicBezTo>
                <a:cubicBezTo>
                  <a:pt x="1166" y="39"/>
                  <a:pt x="1166" y="39"/>
                  <a:pt x="1166" y="39"/>
                </a:cubicBezTo>
                <a:cubicBezTo>
                  <a:pt x="1166" y="39"/>
                  <a:pt x="1171" y="30"/>
                  <a:pt x="1180" y="30"/>
                </a:cubicBezTo>
                <a:cubicBezTo>
                  <a:pt x="1185" y="30"/>
                  <a:pt x="1187" y="32"/>
                  <a:pt x="1189" y="32"/>
                </a:cubicBezTo>
                <a:lnTo>
                  <a:pt x="1185" y="42"/>
                </a:lnTo>
                <a:close/>
                <a:moveTo>
                  <a:pt x="1227" y="92"/>
                </a:moveTo>
                <a:cubicBezTo>
                  <a:pt x="1227" y="8"/>
                  <a:pt x="1227" y="8"/>
                  <a:pt x="1227" y="8"/>
                </a:cubicBezTo>
                <a:cubicBezTo>
                  <a:pt x="1239" y="8"/>
                  <a:pt x="1239" y="8"/>
                  <a:pt x="1239" y="8"/>
                </a:cubicBezTo>
                <a:cubicBezTo>
                  <a:pt x="1239" y="85"/>
                  <a:pt x="1239" y="85"/>
                  <a:pt x="1239" y="85"/>
                </a:cubicBezTo>
                <a:cubicBezTo>
                  <a:pt x="1269" y="85"/>
                  <a:pt x="1269" y="85"/>
                  <a:pt x="1269" y="85"/>
                </a:cubicBezTo>
                <a:cubicBezTo>
                  <a:pt x="1269" y="92"/>
                  <a:pt x="1269" y="92"/>
                  <a:pt x="1269" y="92"/>
                </a:cubicBezTo>
                <a:lnTo>
                  <a:pt x="1227" y="92"/>
                </a:lnTo>
                <a:close/>
                <a:moveTo>
                  <a:pt x="1287" y="20"/>
                </a:moveTo>
                <a:cubicBezTo>
                  <a:pt x="1283" y="20"/>
                  <a:pt x="1280" y="18"/>
                  <a:pt x="1280" y="14"/>
                </a:cubicBezTo>
                <a:cubicBezTo>
                  <a:pt x="1280" y="9"/>
                  <a:pt x="1283" y="7"/>
                  <a:pt x="1287" y="7"/>
                </a:cubicBezTo>
                <a:cubicBezTo>
                  <a:pt x="1291" y="7"/>
                  <a:pt x="1294" y="9"/>
                  <a:pt x="1294" y="13"/>
                </a:cubicBezTo>
                <a:cubicBezTo>
                  <a:pt x="1294" y="18"/>
                  <a:pt x="1291" y="20"/>
                  <a:pt x="1287" y="20"/>
                </a:cubicBezTo>
                <a:close/>
                <a:moveTo>
                  <a:pt x="1281" y="92"/>
                </a:moveTo>
                <a:cubicBezTo>
                  <a:pt x="1281" y="32"/>
                  <a:pt x="1281" y="32"/>
                  <a:pt x="1281" y="32"/>
                </a:cubicBezTo>
                <a:cubicBezTo>
                  <a:pt x="1293" y="32"/>
                  <a:pt x="1293" y="32"/>
                  <a:pt x="1293" y="32"/>
                </a:cubicBezTo>
                <a:cubicBezTo>
                  <a:pt x="1293" y="92"/>
                  <a:pt x="1293" y="92"/>
                  <a:pt x="1293" y="92"/>
                </a:cubicBezTo>
                <a:lnTo>
                  <a:pt x="1281" y="92"/>
                </a:lnTo>
                <a:close/>
                <a:moveTo>
                  <a:pt x="1343" y="8"/>
                </a:moveTo>
                <a:cubicBezTo>
                  <a:pt x="1343" y="8"/>
                  <a:pt x="1340" y="6"/>
                  <a:pt x="1336" y="6"/>
                </a:cubicBezTo>
                <a:cubicBezTo>
                  <a:pt x="1331" y="6"/>
                  <a:pt x="1328" y="8"/>
                  <a:pt x="1327" y="11"/>
                </a:cubicBezTo>
                <a:cubicBezTo>
                  <a:pt x="1325" y="13"/>
                  <a:pt x="1325" y="17"/>
                  <a:pt x="1325" y="23"/>
                </a:cubicBezTo>
                <a:cubicBezTo>
                  <a:pt x="1325" y="32"/>
                  <a:pt x="1325" y="32"/>
                  <a:pt x="1325" y="32"/>
                </a:cubicBezTo>
                <a:cubicBezTo>
                  <a:pt x="1339" y="32"/>
                  <a:pt x="1339" y="32"/>
                  <a:pt x="1339" y="32"/>
                </a:cubicBezTo>
                <a:cubicBezTo>
                  <a:pt x="1339" y="38"/>
                  <a:pt x="1339" y="38"/>
                  <a:pt x="1339" y="38"/>
                </a:cubicBezTo>
                <a:cubicBezTo>
                  <a:pt x="1325" y="38"/>
                  <a:pt x="1325" y="38"/>
                  <a:pt x="1325" y="38"/>
                </a:cubicBezTo>
                <a:cubicBezTo>
                  <a:pt x="1325" y="92"/>
                  <a:pt x="1325" y="92"/>
                  <a:pt x="1325" y="92"/>
                </a:cubicBezTo>
                <a:cubicBezTo>
                  <a:pt x="1314" y="92"/>
                  <a:pt x="1314" y="92"/>
                  <a:pt x="1314" y="92"/>
                </a:cubicBezTo>
                <a:cubicBezTo>
                  <a:pt x="1314" y="38"/>
                  <a:pt x="1314" y="38"/>
                  <a:pt x="1314" y="38"/>
                </a:cubicBezTo>
                <a:cubicBezTo>
                  <a:pt x="1305" y="38"/>
                  <a:pt x="1305" y="38"/>
                  <a:pt x="1305" y="38"/>
                </a:cubicBezTo>
                <a:cubicBezTo>
                  <a:pt x="1305" y="32"/>
                  <a:pt x="1305" y="32"/>
                  <a:pt x="1305" y="32"/>
                </a:cubicBezTo>
                <a:cubicBezTo>
                  <a:pt x="1314" y="32"/>
                  <a:pt x="1314" y="32"/>
                  <a:pt x="1314" y="32"/>
                </a:cubicBezTo>
                <a:cubicBezTo>
                  <a:pt x="1314" y="28"/>
                  <a:pt x="1314" y="28"/>
                  <a:pt x="1314" y="28"/>
                </a:cubicBezTo>
                <a:cubicBezTo>
                  <a:pt x="1314" y="24"/>
                  <a:pt x="1314" y="17"/>
                  <a:pt x="1315" y="13"/>
                </a:cubicBezTo>
                <a:cubicBezTo>
                  <a:pt x="1318" y="5"/>
                  <a:pt x="1324" y="0"/>
                  <a:pt x="1334" y="0"/>
                </a:cubicBezTo>
                <a:cubicBezTo>
                  <a:pt x="1341" y="0"/>
                  <a:pt x="1345" y="2"/>
                  <a:pt x="1345" y="2"/>
                </a:cubicBezTo>
                <a:lnTo>
                  <a:pt x="1343" y="8"/>
                </a:lnTo>
                <a:close/>
                <a:moveTo>
                  <a:pt x="1356" y="60"/>
                </a:moveTo>
                <a:cubicBezTo>
                  <a:pt x="1356" y="60"/>
                  <a:pt x="1356" y="62"/>
                  <a:pt x="1356" y="62"/>
                </a:cubicBezTo>
                <a:cubicBezTo>
                  <a:pt x="1356" y="83"/>
                  <a:pt x="1370" y="86"/>
                  <a:pt x="1377" y="86"/>
                </a:cubicBezTo>
                <a:cubicBezTo>
                  <a:pt x="1386" y="86"/>
                  <a:pt x="1390" y="83"/>
                  <a:pt x="1390" y="83"/>
                </a:cubicBezTo>
                <a:cubicBezTo>
                  <a:pt x="1393" y="90"/>
                  <a:pt x="1393" y="90"/>
                  <a:pt x="1393" y="90"/>
                </a:cubicBezTo>
                <a:cubicBezTo>
                  <a:pt x="1393" y="90"/>
                  <a:pt x="1387" y="93"/>
                  <a:pt x="1375" y="93"/>
                </a:cubicBezTo>
                <a:cubicBezTo>
                  <a:pt x="1362" y="93"/>
                  <a:pt x="1345" y="89"/>
                  <a:pt x="1345" y="62"/>
                </a:cubicBezTo>
                <a:cubicBezTo>
                  <a:pt x="1345" y="51"/>
                  <a:pt x="1349" y="30"/>
                  <a:pt x="1372" y="30"/>
                </a:cubicBezTo>
                <a:cubicBezTo>
                  <a:pt x="1382" y="30"/>
                  <a:pt x="1388" y="34"/>
                  <a:pt x="1391" y="40"/>
                </a:cubicBezTo>
                <a:cubicBezTo>
                  <a:pt x="1394" y="44"/>
                  <a:pt x="1395" y="51"/>
                  <a:pt x="1395" y="58"/>
                </a:cubicBezTo>
                <a:cubicBezTo>
                  <a:pt x="1395" y="59"/>
                  <a:pt x="1395" y="59"/>
                  <a:pt x="1395" y="59"/>
                </a:cubicBezTo>
                <a:cubicBezTo>
                  <a:pt x="1395" y="60"/>
                  <a:pt x="1395" y="60"/>
                  <a:pt x="1395" y="60"/>
                </a:cubicBezTo>
                <a:lnTo>
                  <a:pt x="1356" y="60"/>
                </a:lnTo>
                <a:close/>
                <a:moveTo>
                  <a:pt x="1383" y="52"/>
                </a:moveTo>
                <a:cubicBezTo>
                  <a:pt x="1383" y="42"/>
                  <a:pt x="1379" y="37"/>
                  <a:pt x="1371" y="37"/>
                </a:cubicBezTo>
                <a:cubicBezTo>
                  <a:pt x="1364" y="37"/>
                  <a:pt x="1360" y="40"/>
                  <a:pt x="1358" y="46"/>
                </a:cubicBezTo>
                <a:cubicBezTo>
                  <a:pt x="1357" y="50"/>
                  <a:pt x="1357" y="53"/>
                  <a:pt x="1357" y="54"/>
                </a:cubicBezTo>
                <a:cubicBezTo>
                  <a:pt x="1383" y="54"/>
                  <a:pt x="1383" y="54"/>
                  <a:pt x="1383" y="54"/>
                </a:cubicBezTo>
                <a:lnTo>
                  <a:pt x="1383" y="52"/>
                </a:lnTo>
                <a:close/>
                <a:moveTo>
                  <a:pt x="1420" y="23"/>
                </a:moveTo>
                <a:cubicBezTo>
                  <a:pt x="1417" y="30"/>
                  <a:pt x="1410" y="34"/>
                  <a:pt x="1410" y="34"/>
                </a:cubicBezTo>
                <a:cubicBezTo>
                  <a:pt x="1406" y="31"/>
                  <a:pt x="1406" y="31"/>
                  <a:pt x="1406" y="31"/>
                </a:cubicBezTo>
                <a:cubicBezTo>
                  <a:pt x="1406" y="31"/>
                  <a:pt x="1411" y="25"/>
                  <a:pt x="1411" y="14"/>
                </a:cubicBezTo>
                <a:cubicBezTo>
                  <a:pt x="1411" y="7"/>
                  <a:pt x="1410" y="4"/>
                  <a:pt x="1410" y="4"/>
                </a:cubicBezTo>
                <a:cubicBezTo>
                  <a:pt x="1423" y="4"/>
                  <a:pt x="1423" y="4"/>
                  <a:pt x="1423" y="4"/>
                </a:cubicBezTo>
                <a:cubicBezTo>
                  <a:pt x="1423" y="5"/>
                  <a:pt x="1423" y="5"/>
                  <a:pt x="1423" y="5"/>
                </a:cubicBezTo>
                <a:cubicBezTo>
                  <a:pt x="1423" y="15"/>
                  <a:pt x="1422" y="19"/>
                  <a:pt x="1420" y="23"/>
                </a:cubicBezTo>
                <a:close/>
                <a:moveTo>
                  <a:pt x="1444" y="93"/>
                </a:moveTo>
                <a:cubicBezTo>
                  <a:pt x="1431" y="93"/>
                  <a:pt x="1425" y="90"/>
                  <a:pt x="1425" y="90"/>
                </a:cubicBezTo>
                <a:cubicBezTo>
                  <a:pt x="1428" y="83"/>
                  <a:pt x="1428" y="83"/>
                  <a:pt x="1428" y="83"/>
                </a:cubicBezTo>
                <a:cubicBezTo>
                  <a:pt x="1428" y="83"/>
                  <a:pt x="1433" y="86"/>
                  <a:pt x="1443" y="86"/>
                </a:cubicBezTo>
                <a:cubicBezTo>
                  <a:pt x="1451" y="86"/>
                  <a:pt x="1455" y="83"/>
                  <a:pt x="1455" y="77"/>
                </a:cubicBezTo>
                <a:cubicBezTo>
                  <a:pt x="1455" y="72"/>
                  <a:pt x="1453" y="71"/>
                  <a:pt x="1449" y="69"/>
                </a:cubicBezTo>
                <a:cubicBezTo>
                  <a:pt x="1439" y="63"/>
                  <a:pt x="1439" y="63"/>
                  <a:pt x="1439" y="63"/>
                </a:cubicBezTo>
                <a:cubicBezTo>
                  <a:pt x="1432" y="59"/>
                  <a:pt x="1428" y="55"/>
                  <a:pt x="1428" y="47"/>
                </a:cubicBezTo>
                <a:cubicBezTo>
                  <a:pt x="1428" y="35"/>
                  <a:pt x="1436" y="30"/>
                  <a:pt x="1448" y="30"/>
                </a:cubicBezTo>
                <a:cubicBezTo>
                  <a:pt x="1459" y="30"/>
                  <a:pt x="1464" y="34"/>
                  <a:pt x="1464" y="34"/>
                </a:cubicBezTo>
                <a:cubicBezTo>
                  <a:pt x="1462" y="41"/>
                  <a:pt x="1462" y="41"/>
                  <a:pt x="1462" y="41"/>
                </a:cubicBezTo>
                <a:cubicBezTo>
                  <a:pt x="1462" y="41"/>
                  <a:pt x="1457" y="37"/>
                  <a:pt x="1449" y="37"/>
                </a:cubicBezTo>
                <a:cubicBezTo>
                  <a:pt x="1444" y="37"/>
                  <a:pt x="1438" y="39"/>
                  <a:pt x="1438" y="45"/>
                </a:cubicBezTo>
                <a:cubicBezTo>
                  <a:pt x="1438" y="50"/>
                  <a:pt x="1440" y="51"/>
                  <a:pt x="1446" y="54"/>
                </a:cubicBezTo>
                <a:cubicBezTo>
                  <a:pt x="1455" y="59"/>
                  <a:pt x="1455" y="59"/>
                  <a:pt x="1455" y="59"/>
                </a:cubicBezTo>
                <a:cubicBezTo>
                  <a:pt x="1462" y="63"/>
                  <a:pt x="1466" y="68"/>
                  <a:pt x="1466" y="75"/>
                </a:cubicBezTo>
                <a:cubicBezTo>
                  <a:pt x="1466" y="90"/>
                  <a:pt x="1452" y="93"/>
                  <a:pt x="1444" y="93"/>
                </a:cubicBezTo>
                <a:close/>
                <a:moveTo>
                  <a:pt x="1587" y="93"/>
                </a:moveTo>
                <a:cubicBezTo>
                  <a:pt x="1575" y="93"/>
                  <a:pt x="1575" y="93"/>
                  <a:pt x="1575" y="93"/>
                </a:cubicBezTo>
                <a:cubicBezTo>
                  <a:pt x="1557" y="31"/>
                  <a:pt x="1557" y="31"/>
                  <a:pt x="1557" y="31"/>
                </a:cubicBezTo>
                <a:cubicBezTo>
                  <a:pt x="1556" y="25"/>
                  <a:pt x="1556" y="23"/>
                  <a:pt x="1556" y="23"/>
                </a:cubicBezTo>
                <a:cubicBezTo>
                  <a:pt x="1556" y="23"/>
                  <a:pt x="1556" y="25"/>
                  <a:pt x="1554" y="31"/>
                </a:cubicBezTo>
                <a:cubicBezTo>
                  <a:pt x="1536" y="93"/>
                  <a:pt x="1536" y="93"/>
                  <a:pt x="1536" y="93"/>
                </a:cubicBezTo>
                <a:cubicBezTo>
                  <a:pt x="1524" y="93"/>
                  <a:pt x="1524" y="93"/>
                  <a:pt x="1524" y="93"/>
                </a:cubicBezTo>
                <a:cubicBezTo>
                  <a:pt x="1500" y="8"/>
                  <a:pt x="1500" y="8"/>
                  <a:pt x="1500" y="8"/>
                </a:cubicBezTo>
                <a:cubicBezTo>
                  <a:pt x="1512" y="8"/>
                  <a:pt x="1512" y="8"/>
                  <a:pt x="1512" y="8"/>
                </a:cubicBezTo>
                <a:cubicBezTo>
                  <a:pt x="1530" y="72"/>
                  <a:pt x="1530" y="72"/>
                  <a:pt x="1530" y="72"/>
                </a:cubicBezTo>
                <a:cubicBezTo>
                  <a:pt x="1532" y="78"/>
                  <a:pt x="1532" y="81"/>
                  <a:pt x="1532" y="81"/>
                </a:cubicBezTo>
                <a:cubicBezTo>
                  <a:pt x="1532" y="81"/>
                  <a:pt x="1532" y="77"/>
                  <a:pt x="1534" y="72"/>
                </a:cubicBezTo>
                <a:cubicBezTo>
                  <a:pt x="1552" y="8"/>
                  <a:pt x="1552" y="8"/>
                  <a:pt x="1552" y="8"/>
                </a:cubicBezTo>
                <a:cubicBezTo>
                  <a:pt x="1562" y="8"/>
                  <a:pt x="1562" y="8"/>
                  <a:pt x="1562" y="8"/>
                </a:cubicBezTo>
                <a:cubicBezTo>
                  <a:pt x="1581" y="73"/>
                  <a:pt x="1581" y="73"/>
                  <a:pt x="1581" y="73"/>
                </a:cubicBezTo>
                <a:cubicBezTo>
                  <a:pt x="1582" y="77"/>
                  <a:pt x="1582" y="81"/>
                  <a:pt x="1582" y="81"/>
                </a:cubicBezTo>
                <a:cubicBezTo>
                  <a:pt x="1582" y="81"/>
                  <a:pt x="1583" y="77"/>
                  <a:pt x="1584" y="72"/>
                </a:cubicBezTo>
                <a:cubicBezTo>
                  <a:pt x="1603" y="8"/>
                  <a:pt x="1603" y="8"/>
                  <a:pt x="1603" y="8"/>
                </a:cubicBezTo>
                <a:cubicBezTo>
                  <a:pt x="1613" y="8"/>
                  <a:pt x="1613" y="8"/>
                  <a:pt x="1613" y="8"/>
                </a:cubicBezTo>
                <a:lnTo>
                  <a:pt x="1587" y="93"/>
                </a:lnTo>
                <a:close/>
                <a:moveTo>
                  <a:pt x="1643" y="94"/>
                </a:moveTo>
                <a:cubicBezTo>
                  <a:pt x="1626" y="94"/>
                  <a:pt x="1615" y="81"/>
                  <a:pt x="1615" y="63"/>
                </a:cubicBezTo>
                <a:cubicBezTo>
                  <a:pt x="1615" y="50"/>
                  <a:pt x="1621" y="30"/>
                  <a:pt x="1645" y="30"/>
                </a:cubicBezTo>
                <a:cubicBezTo>
                  <a:pt x="1662" y="30"/>
                  <a:pt x="1673" y="43"/>
                  <a:pt x="1673" y="61"/>
                </a:cubicBezTo>
                <a:cubicBezTo>
                  <a:pt x="1673" y="74"/>
                  <a:pt x="1667" y="94"/>
                  <a:pt x="1643" y="94"/>
                </a:cubicBezTo>
                <a:close/>
                <a:moveTo>
                  <a:pt x="1644" y="37"/>
                </a:moveTo>
                <a:cubicBezTo>
                  <a:pt x="1632" y="37"/>
                  <a:pt x="1628" y="46"/>
                  <a:pt x="1628" y="62"/>
                </a:cubicBezTo>
                <a:cubicBezTo>
                  <a:pt x="1628" y="76"/>
                  <a:pt x="1632" y="87"/>
                  <a:pt x="1644" y="87"/>
                </a:cubicBezTo>
                <a:cubicBezTo>
                  <a:pt x="1656" y="87"/>
                  <a:pt x="1660" y="78"/>
                  <a:pt x="1660" y="62"/>
                </a:cubicBezTo>
                <a:cubicBezTo>
                  <a:pt x="1660" y="48"/>
                  <a:pt x="1656" y="37"/>
                  <a:pt x="1644" y="37"/>
                </a:cubicBezTo>
                <a:close/>
                <a:moveTo>
                  <a:pt x="1719" y="42"/>
                </a:moveTo>
                <a:cubicBezTo>
                  <a:pt x="1718" y="41"/>
                  <a:pt x="1715" y="39"/>
                  <a:pt x="1710" y="39"/>
                </a:cubicBezTo>
                <a:cubicBezTo>
                  <a:pt x="1704" y="39"/>
                  <a:pt x="1700" y="42"/>
                  <a:pt x="1700" y="42"/>
                </a:cubicBezTo>
                <a:cubicBezTo>
                  <a:pt x="1700" y="92"/>
                  <a:pt x="1700" y="92"/>
                  <a:pt x="1700" y="92"/>
                </a:cubicBezTo>
                <a:cubicBezTo>
                  <a:pt x="1688" y="92"/>
                  <a:pt x="1688" y="92"/>
                  <a:pt x="1688" y="92"/>
                </a:cubicBezTo>
                <a:cubicBezTo>
                  <a:pt x="1688" y="32"/>
                  <a:pt x="1688" y="32"/>
                  <a:pt x="1688" y="32"/>
                </a:cubicBezTo>
                <a:cubicBezTo>
                  <a:pt x="1700" y="32"/>
                  <a:pt x="1700" y="32"/>
                  <a:pt x="1700" y="32"/>
                </a:cubicBezTo>
                <a:cubicBezTo>
                  <a:pt x="1700" y="39"/>
                  <a:pt x="1700" y="39"/>
                  <a:pt x="1700" y="39"/>
                </a:cubicBezTo>
                <a:cubicBezTo>
                  <a:pt x="1700" y="39"/>
                  <a:pt x="1705" y="30"/>
                  <a:pt x="1714" y="30"/>
                </a:cubicBezTo>
                <a:cubicBezTo>
                  <a:pt x="1719" y="30"/>
                  <a:pt x="1721" y="32"/>
                  <a:pt x="1723" y="32"/>
                </a:cubicBezTo>
                <a:lnTo>
                  <a:pt x="1719" y="42"/>
                </a:lnTo>
                <a:close/>
                <a:moveTo>
                  <a:pt x="1769" y="92"/>
                </a:moveTo>
                <a:cubicBezTo>
                  <a:pt x="1746" y="60"/>
                  <a:pt x="1746" y="60"/>
                  <a:pt x="1746" y="60"/>
                </a:cubicBezTo>
                <a:cubicBezTo>
                  <a:pt x="1746" y="92"/>
                  <a:pt x="1746" y="92"/>
                  <a:pt x="1746" y="92"/>
                </a:cubicBezTo>
                <a:cubicBezTo>
                  <a:pt x="1734" y="92"/>
                  <a:pt x="1734" y="92"/>
                  <a:pt x="1734" y="92"/>
                </a:cubicBezTo>
                <a:cubicBezTo>
                  <a:pt x="1734" y="0"/>
                  <a:pt x="1734" y="0"/>
                  <a:pt x="1734" y="0"/>
                </a:cubicBezTo>
                <a:cubicBezTo>
                  <a:pt x="1746" y="0"/>
                  <a:pt x="1746" y="0"/>
                  <a:pt x="1746" y="0"/>
                </a:cubicBezTo>
                <a:cubicBezTo>
                  <a:pt x="1746" y="58"/>
                  <a:pt x="1746" y="58"/>
                  <a:pt x="1746" y="58"/>
                </a:cubicBezTo>
                <a:cubicBezTo>
                  <a:pt x="1770" y="32"/>
                  <a:pt x="1770" y="32"/>
                  <a:pt x="1770" y="32"/>
                </a:cubicBezTo>
                <a:cubicBezTo>
                  <a:pt x="1783" y="32"/>
                  <a:pt x="1783" y="32"/>
                  <a:pt x="1783" y="32"/>
                </a:cubicBezTo>
                <a:cubicBezTo>
                  <a:pt x="1757" y="57"/>
                  <a:pt x="1757" y="57"/>
                  <a:pt x="1757" y="57"/>
                </a:cubicBezTo>
                <a:cubicBezTo>
                  <a:pt x="1783" y="92"/>
                  <a:pt x="1783" y="92"/>
                  <a:pt x="1783" y="92"/>
                </a:cubicBezTo>
                <a:lnTo>
                  <a:pt x="1769" y="92"/>
                </a:lnTo>
                <a:close/>
                <a:moveTo>
                  <a:pt x="1803" y="99"/>
                </a:moveTo>
                <a:cubicBezTo>
                  <a:pt x="1799" y="106"/>
                  <a:pt x="1792" y="110"/>
                  <a:pt x="1792" y="110"/>
                </a:cubicBezTo>
                <a:cubicBezTo>
                  <a:pt x="1789" y="106"/>
                  <a:pt x="1789" y="106"/>
                  <a:pt x="1789" y="106"/>
                </a:cubicBezTo>
                <a:cubicBezTo>
                  <a:pt x="1789" y="106"/>
                  <a:pt x="1794" y="100"/>
                  <a:pt x="1794" y="89"/>
                </a:cubicBezTo>
                <a:cubicBezTo>
                  <a:pt x="1794" y="83"/>
                  <a:pt x="1793" y="80"/>
                  <a:pt x="1793" y="80"/>
                </a:cubicBezTo>
                <a:cubicBezTo>
                  <a:pt x="1805" y="80"/>
                  <a:pt x="1805" y="80"/>
                  <a:pt x="1805" y="80"/>
                </a:cubicBezTo>
                <a:cubicBezTo>
                  <a:pt x="1805" y="80"/>
                  <a:pt x="1805" y="80"/>
                  <a:pt x="1805" y="80"/>
                </a:cubicBezTo>
                <a:cubicBezTo>
                  <a:pt x="1805" y="91"/>
                  <a:pt x="1804" y="95"/>
                  <a:pt x="1803" y="99"/>
                </a:cubicBezTo>
                <a:close/>
                <a:moveTo>
                  <a:pt x="1878" y="92"/>
                </a:moveTo>
                <a:cubicBezTo>
                  <a:pt x="1878" y="87"/>
                  <a:pt x="1878" y="87"/>
                  <a:pt x="1878" y="87"/>
                </a:cubicBezTo>
                <a:cubicBezTo>
                  <a:pt x="1878" y="87"/>
                  <a:pt x="1873" y="93"/>
                  <a:pt x="1863" y="93"/>
                </a:cubicBezTo>
                <a:cubicBezTo>
                  <a:pt x="1852" y="93"/>
                  <a:pt x="1844" y="87"/>
                  <a:pt x="1844" y="76"/>
                </a:cubicBezTo>
                <a:cubicBezTo>
                  <a:pt x="1844" y="70"/>
                  <a:pt x="1847" y="65"/>
                  <a:pt x="1851" y="62"/>
                </a:cubicBezTo>
                <a:cubicBezTo>
                  <a:pt x="1855" y="59"/>
                  <a:pt x="1862" y="58"/>
                  <a:pt x="1869" y="58"/>
                </a:cubicBezTo>
                <a:cubicBezTo>
                  <a:pt x="1873" y="58"/>
                  <a:pt x="1878" y="59"/>
                  <a:pt x="1878" y="59"/>
                </a:cubicBezTo>
                <a:cubicBezTo>
                  <a:pt x="1878" y="54"/>
                  <a:pt x="1878" y="54"/>
                  <a:pt x="1878" y="54"/>
                </a:cubicBezTo>
                <a:cubicBezTo>
                  <a:pt x="1878" y="51"/>
                  <a:pt x="1878" y="46"/>
                  <a:pt x="1877" y="44"/>
                </a:cubicBezTo>
                <a:cubicBezTo>
                  <a:pt x="1876" y="39"/>
                  <a:pt x="1871" y="37"/>
                  <a:pt x="1866" y="37"/>
                </a:cubicBezTo>
                <a:cubicBezTo>
                  <a:pt x="1858" y="37"/>
                  <a:pt x="1853" y="40"/>
                  <a:pt x="1853" y="40"/>
                </a:cubicBezTo>
                <a:cubicBezTo>
                  <a:pt x="1850" y="33"/>
                  <a:pt x="1850" y="33"/>
                  <a:pt x="1850" y="33"/>
                </a:cubicBezTo>
                <a:cubicBezTo>
                  <a:pt x="1850" y="33"/>
                  <a:pt x="1857" y="30"/>
                  <a:pt x="1869" y="30"/>
                </a:cubicBezTo>
                <a:cubicBezTo>
                  <a:pt x="1885" y="30"/>
                  <a:pt x="1888" y="39"/>
                  <a:pt x="1888" y="42"/>
                </a:cubicBezTo>
                <a:cubicBezTo>
                  <a:pt x="1889" y="45"/>
                  <a:pt x="1889" y="55"/>
                  <a:pt x="1889" y="57"/>
                </a:cubicBezTo>
                <a:cubicBezTo>
                  <a:pt x="1889" y="92"/>
                  <a:pt x="1889" y="92"/>
                  <a:pt x="1889" y="92"/>
                </a:cubicBezTo>
                <a:lnTo>
                  <a:pt x="1878" y="92"/>
                </a:lnTo>
                <a:close/>
                <a:moveTo>
                  <a:pt x="1878" y="64"/>
                </a:moveTo>
                <a:cubicBezTo>
                  <a:pt x="1878" y="64"/>
                  <a:pt x="1876" y="64"/>
                  <a:pt x="1871" y="64"/>
                </a:cubicBezTo>
                <a:cubicBezTo>
                  <a:pt x="1867" y="64"/>
                  <a:pt x="1863" y="65"/>
                  <a:pt x="1861" y="66"/>
                </a:cubicBezTo>
                <a:cubicBezTo>
                  <a:pt x="1857" y="68"/>
                  <a:pt x="1856" y="72"/>
                  <a:pt x="1856" y="75"/>
                </a:cubicBezTo>
                <a:cubicBezTo>
                  <a:pt x="1856" y="84"/>
                  <a:pt x="1862" y="86"/>
                  <a:pt x="1868" y="86"/>
                </a:cubicBezTo>
                <a:cubicBezTo>
                  <a:pt x="1874" y="86"/>
                  <a:pt x="1878" y="84"/>
                  <a:pt x="1878" y="84"/>
                </a:cubicBezTo>
                <a:lnTo>
                  <a:pt x="1878" y="64"/>
                </a:lnTo>
                <a:close/>
                <a:moveTo>
                  <a:pt x="1946" y="92"/>
                </a:moveTo>
                <a:cubicBezTo>
                  <a:pt x="1946" y="60"/>
                  <a:pt x="1946" y="60"/>
                  <a:pt x="1946" y="60"/>
                </a:cubicBezTo>
                <a:cubicBezTo>
                  <a:pt x="1946" y="56"/>
                  <a:pt x="1946" y="52"/>
                  <a:pt x="1945" y="49"/>
                </a:cubicBezTo>
                <a:cubicBezTo>
                  <a:pt x="1944" y="41"/>
                  <a:pt x="1939" y="38"/>
                  <a:pt x="1931" y="38"/>
                </a:cubicBezTo>
                <a:cubicBezTo>
                  <a:pt x="1924" y="38"/>
                  <a:pt x="1919" y="41"/>
                  <a:pt x="1919" y="41"/>
                </a:cubicBezTo>
                <a:cubicBezTo>
                  <a:pt x="1919" y="92"/>
                  <a:pt x="1919" y="92"/>
                  <a:pt x="1919" y="92"/>
                </a:cubicBezTo>
                <a:cubicBezTo>
                  <a:pt x="1908" y="92"/>
                  <a:pt x="1908" y="92"/>
                  <a:pt x="1908" y="92"/>
                </a:cubicBezTo>
                <a:cubicBezTo>
                  <a:pt x="1908" y="32"/>
                  <a:pt x="1908" y="32"/>
                  <a:pt x="1908" y="32"/>
                </a:cubicBezTo>
                <a:cubicBezTo>
                  <a:pt x="1919" y="32"/>
                  <a:pt x="1919" y="32"/>
                  <a:pt x="1919" y="32"/>
                </a:cubicBezTo>
                <a:cubicBezTo>
                  <a:pt x="1919" y="38"/>
                  <a:pt x="1919" y="38"/>
                  <a:pt x="1919" y="38"/>
                </a:cubicBezTo>
                <a:cubicBezTo>
                  <a:pt x="1919" y="38"/>
                  <a:pt x="1925" y="30"/>
                  <a:pt x="1937" y="30"/>
                </a:cubicBezTo>
                <a:cubicBezTo>
                  <a:pt x="1950" y="30"/>
                  <a:pt x="1955" y="38"/>
                  <a:pt x="1956" y="44"/>
                </a:cubicBezTo>
                <a:cubicBezTo>
                  <a:pt x="1957" y="48"/>
                  <a:pt x="1957" y="53"/>
                  <a:pt x="1957" y="56"/>
                </a:cubicBezTo>
                <a:cubicBezTo>
                  <a:pt x="1957" y="92"/>
                  <a:pt x="1957" y="92"/>
                  <a:pt x="1957" y="92"/>
                </a:cubicBezTo>
                <a:lnTo>
                  <a:pt x="1946" y="92"/>
                </a:lnTo>
                <a:close/>
                <a:moveTo>
                  <a:pt x="2015" y="92"/>
                </a:moveTo>
                <a:cubicBezTo>
                  <a:pt x="2015" y="86"/>
                  <a:pt x="2015" y="86"/>
                  <a:pt x="2015" y="86"/>
                </a:cubicBezTo>
                <a:cubicBezTo>
                  <a:pt x="2015" y="86"/>
                  <a:pt x="2010" y="93"/>
                  <a:pt x="1998" y="93"/>
                </a:cubicBezTo>
                <a:cubicBezTo>
                  <a:pt x="1984" y="93"/>
                  <a:pt x="1973" y="83"/>
                  <a:pt x="1973" y="63"/>
                </a:cubicBezTo>
                <a:cubicBezTo>
                  <a:pt x="1973" y="43"/>
                  <a:pt x="1986" y="31"/>
                  <a:pt x="2002" y="31"/>
                </a:cubicBezTo>
                <a:cubicBezTo>
                  <a:pt x="2011" y="31"/>
                  <a:pt x="2015" y="33"/>
                  <a:pt x="2015" y="33"/>
                </a:cubicBezTo>
                <a:cubicBezTo>
                  <a:pt x="2015" y="0"/>
                  <a:pt x="2015" y="0"/>
                  <a:pt x="2015" y="0"/>
                </a:cubicBezTo>
                <a:cubicBezTo>
                  <a:pt x="2027" y="0"/>
                  <a:pt x="2027" y="0"/>
                  <a:pt x="2027" y="0"/>
                </a:cubicBezTo>
                <a:cubicBezTo>
                  <a:pt x="2027" y="92"/>
                  <a:pt x="2027" y="92"/>
                  <a:pt x="2027" y="92"/>
                </a:cubicBezTo>
                <a:lnTo>
                  <a:pt x="2015" y="92"/>
                </a:lnTo>
                <a:close/>
                <a:moveTo>
                  <a:pt x="2015" y="38"/>
                </a:moveTo>
                <a:cubicBezTo>
                  <a:pt x="2015" y="38"/>
                  <a:pt x="2012" y="37"/>
                  <a:pt x="2006" y="37"/>
                </a:cubicBezTo>
                <a:cubicBezTo>
                  <a:pt x="1992" y="37"/>
                  <a:pt x="1985" y="46"/>
                  <a:pt x="1985" y="62"/>
                </a:cubicBezTo>
                <a:cubicBezTo>
                  <a:pt x="1985" y="76"/>
                  <a:pt x="1992" y="86"/>
                  <a:pt x="2004" y="86"/>
                </a:cubicBezTo>
                <a:cubicBezTo>
                  <a:pt x="2011" y="86"/>
                  <a:pt x="2015" y="83"/>
                  <a:pt x="2015" y="83"/>
                </a:cubicBezTo>
                <a:lnTo>
                  <a:pt x="2015" y="38"/>
                </a:lnTo>
                <a:close/>
              </a:path>
            </a:pathLst>
          </a:custGeom>
          <a:solidFill>
            <a:srgbClr val="505759"/>
          </a:solidFill>
          <a:ln>
            <a:noFill/>
          </a:ln>
        </p:spPr>
        <p:txBody>
          <a:bodyPr vert="horz" wrap="square" lIns="91440" tIns="45720" rIns="91440" bIns="45720" numCol="1" anchor="t" anchorCtr="0" compatLnSpc="1">
            <a:prstTxWarp prst="textNoShape">
              <a:avLst/>
            </a:prstTxWarp>
          </a:bodyPr>
          <a:lstStyle/>
          <a:p>
            <a:endParaRPr lang="en-US"/>
          </a:p>
        </p:txBody>
      </p:sp>
      <p:pic>
        <p:nvPicPr>
          <p:cNvPr id="9" name="Picture 8" title="life is now"/>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gray">
          <a:xfrm>
            <a:off x="5715000" y="5102352"/>
            <a:ext cx="1765808" cy="819334"/>
          </a:xfrm>
          <a:prstGeom prst="rect">
            <a:avLst/>
          </a:prstGeom>
        </p:spPr>
      </p:pic>
    </p:spTree>
    <p:extLst>
      <p:ext uri="{BB962C8B-B14F-4D97-AF65-F5344CB8AC3E}">
        <p14:creationId xmlns:p14="http://schemas.microsoft.com/office/powerpoint/2010/main" val="136806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par>
                          <p:cTn id="8" fill="hold">
                            <p:stCondLst>
                              <p:cond delay="2000"/>
                            </p:stCondLst>
                            <p:childTnLst>
                              <p:par>
                                <p:cTn id="9" presetID="10" presetClass="entr" presetSubtype="0" fill="hold" nodeType="afterEffect">
                                  <p:stCondLst>
                                    <p:cond delay="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End Slide 03">
    <p:spTree>
      <p:nvGrpSpPr>
        <p:cNvPr id="1" name=""/>
        <p:cNvGrpSpPr/>
        <p:nvPr/>
      </p:nvGrpSpPr>
      <p:grpSpPr>
        <a:xfrm>
          <a:off x="0" y="0"/>
          <a:ext cx="0" cy="0"/>
          <a:chOff x="0" y="0"/>
          <a:chExt cx="0" cy="0"/>
        </a:xfrm>
      </p:grpSpPr>
      <p:pic>
        <p:nvPicPr>
          <p:cNvPr id="5" name="Picture 2" title="Edwards"/>
          <p:cNvPicPr preferRelativeResize="0">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3299577" y="1645920"/>
            <a:ext cx="2542032" cy="3114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reeform 16" title="Helping Patients is Our Life's Work, and"/>
          <p:cNvSpPr>
            <a:spLocks noChangeAspect="1" noEditPoints="1"/>
          </p:cNvSpPr>
          <p:nvPr userDrawn="1"/>
        </p:nvSpPr>
        <p:spPr bwMode="gray">
          <a:xfrm>
            <a:off x="1778147" y="5111495"/>
            <a:ext cx="4443984" cy="262666"/>
          </a:xfrm>
          <a:custGeom>
            <a:avLst/>
            <a:gdLst>
              <a:gd name="T0" fmla="*/ 11 w 2027"/>
              <a:gd name="T1" fmla="*/ 45 h 120"/>
              <a:gd name="T2" fmla="*/ 113 w 2027"/>
              <a:gd name="T3" fmla="*/ 86 h 120"/>
              <a:gd name="T4" fmla="*/ 131 w 2027"/>
              <a:gd name="T5" fmla="*/ 59 h 120"/>
              <a:gd name="T6" fmla="*/ 119 w 2027"/>
              <a:gd name="T7" fmla="*/ 52 h 120"/>
              <a:gd name="T8" fmla="*/ 188 w 2027"/>
              <a:gd name="T9" fmla="*/ 120 h 120"/>
              <a:gd name="T10" fmla="*/ 200 w 2027"/>
              <a:gd name="T11" fmla="*/ 38 h 120"/>
              <a:gd name="T12" fmla="*/ 252 w 2027"/>
              <a:gd name="T13" fmla="*/ 7 h 120"/>
              <a:gd name="T14" fmla="*/ 315 w 2027"/>
              <a:gd name="T15" fmla="*/ 92 h 120"/>
              <a:gd name="T16" fmla="*/ 289 w 2027"/>
              <a:gd name="T17" fmla="*/ 32 h 120"/>
              <a:gd name="T18" fmla="*/ 388 w 2027"/>
              <a:gd name="T19" fmla="*/ 51 h 120"/>
              <a:gd name="T20" fmla="*/ 363 w 2027"/>
              <a:gd name="T21" fmla="*/ 120 h 120"/>
              <a:gd name="T22" fmla="*/ 397 w 2027"/>
              <a:gd name="T23" fmla="*/ 32 h 120"/>
              <a:gd name="T24" fmla="*/ 368 w 2027"/>
              <a:gd name="T25" fmla="*/ 91 h 120"/>
              <a:gd name="T26" fmla="*/ 461 w 2027"/>
              <a:gd name="T27" fmla="*/ 57 h 120"/>
              <a:gd name="T28" fmla="*/ 437 w 2027"/>
              <a:gd name="T29" fmla="*/ 92 h 120"/>
              <a:gd name="T30" fmla="*/ 512 w 2027"/>
              <a:gd name="T31" fmla="*/ 93 h 120"/>
              <a:gd name="T32" fmla="*/ 503 w 2027"/>
              <a:gd name="T33" fmla="*/ 40 h 120"/>
              <a:gd name="T34" fmla="*/ 521 w 2027"/>
              <a:gd name="T35" fmla="*/ 64 h 120"/>
              <a:gd name="T36" fmla="*/ 560 w 2027"/>
              <a:gd name="T37" fmla="*/ 71 h 120"/>
              <a:gd name="T38" fmla="*/ 571 w 2027"/>
              <a:gd name="T39" fmla="*/ 32 h 120"/>
              <a:gd name="T40" fmla="*/ 577 w 2027"/>
              <a:gd name="T41" fmla="*/ 93 h 120"/>
              <a:gd name="T42" fmla="*/ 615 w 2027"/>
              <a:gd name="T43" fmla="*/ 32 h 120"/>
              <a:gd name="T44" fmla="*/ 661 w 2027"/>
              <a:gd name="T45" fmla="*/ 93 h 120"/>
              <a:gd name="T46" fmla="*/ 669 w 2027"/>
              <a:gd name="T47" fmla="*/ 52 h 120"/>
              <a:gd name="T48" fmla="*/ 734 w 2027"/>
              <a:gd name="T49" fmla="*/ 49 h 120"/>
              <a:gd name="T50" fmla="*/ 726 w 2027"/>
              <a:gd name="T51" fmla="*/ 30 h 120"/>
              <a:gd name="T52" fmla="*/ 765 w 2027"/>
              <a:gd name="T53" fmla="*/ 38 h 120"/>
              <a:gd name="T54" fmla="*/ 796 w 2027"/>
              <a:gd name="T55" fmla="*/ 32 h 120"/>
              <a:gd name="T56" fmla="*/ 824 w 2027"/>
              <a:gd name="T57" fmla="*/ 93 h 120"/>
              <a:gd name="T58" fmla="*/ 828 w 2027"/>
              <a:gd name="T59" fmla="*/ 30 h 120"/>
              <a:gd name="T60" fmla="*/ 824 w 2027"/>
              <a:gd name="T61" fmla="*/ 93 h 120"/>
              <a:gd name="T62" fmla="*/ 901 w 2027"/>
              <a:gd name="T63" fmla="*/ 32 h 120"/>
              <a:gd name="T64" fmla="*/ 937 w 2027"/>
              <a:gd name="T65" fmla="*/ 69 h 120"/>
              <a:gd name="T66" fmla="*/ 934 w 2027"/>
              <a:gd name="T67" fmla="*/ 54 h 120"/>
              <a:gd name="T68" fmla="*/ 1032 w 2027"/>
              <a:gd name="T69" fmla="*/ 94 h 120"/>
              <a:gd name="T70" fmla="*/ 1106 w 2027"/>
              <a:gd name="T71" fmla="*/ 94 h 120"/>
              <a:gd name="T72" fmla="*/ 1124 w 2027"/>
              <a:gd name="T73" fmla="*/ 83 h 120"/>
              <a:gd name="T74" fmla="*/ 1166 w 2027"/>
              <a:gd name="T75" fmla="*/ 92 h 120"/>
              <a:gd name="T76" fmla="*/ 1227 w 2027"/>
              <a:gd name="T77" fmla="*/ 92 h 120"/>
              <a:gd name="T78" fmla="*/ 1280 w 2027"/>
              <a:gd name="T79" fmla="*/ 14 h 120"/>
              <a:gd name="T80" fmla="*/ 1281 w 2027"/>
              <a:gd name="T81" fmla="*/ 92 h 120"/>
              <a:gd name="T82" fmla="*/ 1325 w 2027"/>
              <a:gd name="T83" fmla="*/ 38 h 120"/>
              <a:gd name="T84" fmla="*/ 1315 w 2027"/>
              <a:gd name="T85" fmla="*/ 13 h 120"/>
              <a:gd name="T86" fmla="*/ 1393 w 2027"/>
              <a:gd name="T87" fmla="*/ 90 h 120"/>
              <a:gd name="T88" fmla="*/ 1356 w 2027"/>
              <a:gd name="T89" fmla="*/ 60 h 120"/>
              <a:gd name="T90" fmla="*/ 1410 w 2027"/>
              <a:gd name="T91" fmla="*/ 34 h 120"/>
              <a:gd name="T92" fmla="*/ 1425 w 2027"/>
              <a:gd name="T93" fmla="*/ 90 h 120"/>
              <a:gd name="T94" fmla="*/ 1464 w 2027"/>
              <a:gd name="T95" fmla="*/ 34 h 120"/>
              <a:gd name="T96" fmla="*/ 1587 w 2027"/>
              <a:gd name="T97" fmla="*/ 93 h 120"/>
              <a:gd name="T98" fmla="*/ 1512 w 2027"/>
              <a:gd name="T99" fmla="*/ 8 h 120"/>
              <a:gd name="T100" fmla="*/ 1584 w 2027"/>
              <a:gd name="T101" fmla="*/ 72 h 120"/>
              <a:gd name="T102" fmla="*/ 1643 w 2027"/>
              <a:gd name="T103" fmla="*/ 94 h 120"/>
              <a:gd name="T104" fmla="*/ 1700 w 2027"/>
              <a:gd name="T105" fmla="*/ 42 h 120"/>
              <a:gd name="T106" fmla="*/ 1719 w 2027"/>
              <a:gd name="T107" fmla="*/ 42 h 120"/>
              <a:gd name="T108" fmla="*/ 1770 w 2027"/>
              <a:gd name="T109" fmla="*/ 32 h 120"/>
              <a:gd name="T110" fmla="*/ 1794 w 2027"/>
              <a:gd name="T111" fmla="*/ 89 h 120"/>
              <a:gd name="T112" fmla="*/ 1844 w 2027"/>
              <a:gd name="T113" fmla="*/ 76 h 120"/>
              <a:gd name="T114" fmla="*/ 1850 w 2027"/>
              <a:gd name="T115" fmla="*/ 33 h 120"/>
              <a:gd name="T116" fmla="*/ 1861 w 2027"/>
              <a:gd name="T117" fmla="*/ 66 h 120"/>
              <a:gd name="T118" fmla="*/ 1931 w 2027"/>
              <a:gd name="T119" fmla="*/ 38 h 120"/>
              <a:gd name="T120" fmla="*/ 1956 w 2027"/>
              <a:gd name="T121" fmla="*/ 44 h 120"/>
              <a:gd name="T122" fmla="*/ 2002 w 2027"/>
              <a:gd name="T123" fmla="*/ 31 h 120"/>
              <a:gd name="T124" fmla="*/ 1985 w 2027"/>
              <a:gd name="T125"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27" h="120">
                <a:moveTo>
                  <a:pt x="52" y="92"/>
                </a:moveTo>
                <a:cubicBezTo>
                  <a:pt x="52" y="52"/>
                  <a:pt x="52" y="52"/>
                  <a:pt x="52" y="52"/>
                </a:cubicBezTo>
                <a:cubicBezTo>
                  <a:pt x="11" y="52"/>
                  <a:pt x="11" y="52"/>
                  <a:pt x="11" y="52"/>
                </a:cubicBezTo>
                <a:cubicBezTo>
                  <a:pt x="11" y="92"/>
                  <a:pt x="11" y="92"/>
                  <a:pt x="11" y="92"/>
                </a:cubicBezTo>
                <a:cubicBezTo>
                  <a:pt x="0" y="92"/>
                  <a:pt x="0" y="92"/>
                  <a:pt x="0" y="92"/>
                </a:cubicBezTo>
                <a:cubicBezTo>
                  <a:pt x="0" y="8"/>
                  <a:pt x="0" y="8"/>
                  <a:pt x="0" y="8"/>
                </a:cubicBezTo>
                <a:cubicBezTo>
                  <a:pt x="11" y="8"/>
                  <a:pt x="11" y="8"/>
                  <a:pt x="11" y="8"/>
                </a:cubicBezTo>
                <a:cubicBezTo>
                  <a:pt x="11" y="45"/>
                  <a:pt x="11" y="45"/>
                  <a:pt x="11" y="45"/>
                </a:cubicBezTo>
                <a:cubicBezTo>
                  <a:pt x="52" y="45"/>
                  <a:pt x="52" y="45"/>
                  <a:pt x="52" y="45"/>
                </a:cubicBezTo>
                <a:cubicBezTo>
                  <a:pt x="52" y="8"/>
                  <a:pt x="52" y="8"/>
                  <a:pt x="52" y="8"/>
                </a:cubicBezTo>
                <a:cubicBezTo>
                  <a:pt x="64" y="8"/>
                  <a:pt x="64" y="8"/>
                  <a:pt x="64" y="8"/>
                </a:cubicBezTo>
                <a:cubicBezTo>
                  <a:pt x="64" y="92"/>
                  <a:pt x="64" y="92"/>
                  <a:pt x="64" y="92"/>
                </a:cubicBezTo>
                <a:lnTo>
                  <a:pt x="52" y="92"/>
                </a:lnTo>
                <a:close/>
                <a:moveTo>
                  <a:pt x="92" y="60"/>
                </a:moveTo>
                <a:cubicBezTo>
                  <a:pt x="92" y="60"/>
                  <a:pt x="92" y="62"/>
                  <a:pt x="92" y="62"/>
                </a:cubicBezTo>
                <a:cubicBezTo>
                  <a:pt x="92" y="83"/>
                  <a:pt x="106" y="86"/>
                  <a:pt x="113" y="86"/>
                </a:cubicBezTo>
                <a:cubicBezTo>
                  <a:pt x="122" y="86"/>
                  <a:pt x="126" y="83"/>
                  <a:pt x="126" y="83"/>
                </a:cubicBezTo>
                <a:cubicBezTo>
                  <a:pt x="129" y="90"/>
                  <a:pt x="129" y="90"/>
                  <a:pt x="129" y="90"/>
                </a:cubicBezTo>
                <a:cubicBezTo>
                  <a:pt x="129" y="90"/>
                  <a:pt x="123" y="93"/>
                  <a:pt x="111" y="93"/>
                </a:cubicBezTo>
                <a:cubicBezTo>
                  <a:pt x="98" y="93"/>
                  <a:pt x="81" y="89"/>
                  <a:pt x="81" y="62"/>
                </a:cubicBezTo>
                <a:cubicBezTo>
                  <a:pt x="81" y="51"/>
                  <a:pt x="85" y="30"/>
                  <a:pt x="108" y="30"/>
                </a:cubicBezTo>
                <a:cubicBezTo>
                  <a:pt x="118" y="30"/>
                  <a:pt x="124" y="34"/>
                  <a:pt x="127" y="40"/>
                </a:cubicBezTo>
                <a:cubicBezTo>
                  <a:pt x="130" y="44"/>
                  <a:pt x="131" y="51"/>
                  <a:pt x="131" y="58"/>
                </a:cubicBezTo>
                <a:cubicBezTo>
                  <a:pt x="131" y="59"/>
                  <a:pt x="131" y="59"/>
                  <a:pt x="131" y="59"/>
                </a:cubicBezTo>
                <a:cubicBezTo>
                  <a:pt x="131" y="60"/>
                  <a:pt x="131" y="60"/>
                  <a:pt x="131" y="60"/>
                </a:cubicBezTo>
                <a:lnTo>
                  <a:pt x="92" y="60"/>
                </a:lnTo>
                <a:close/>
                <a:moveTo>
                  <a:pt x="119" y="52"/>
                </a:moveTo>
                <a:cubicBezTo>
                  <a:pt x="119" y="42"/>
                  <a:pt x="115" y="37"/>
                  <a:pt x="106" y="37"/>
                </a:cubicBezTo>
                <a:cubicBezTo>
                  <a:pt x="100" y="37"/>
                  <a:pt x="96" y="40"/>
                  <a:pt x="94" y="46"/>
                </a:cubicBezTo>
                <a:cubicBezTo>
                  <a:pt x="93" y="50"/>
                  <a:pt x="93" y="53"/>
                  <a:pt x="93" y="54"/>
                </a:cubicBezTo>
                <a:cubicBezTo>
                  <a:pt x="119" y="54"/>
                  <a:pt x="119" y="54"/>
                  <a:pt x="119" y="54"/>
                </a:cubicBezTo>
                <a:lnTo>
                  <a:pt x="119" y="52"/>
                </a:lnTo>
                <a:close/>
                <a:moveTo>
                  <a:pt x="146" y="92"/>
                </a:moveTo>
                <a:cubicBezTo>
                  <a:pt x="146" y="0"/>
                  <a:pt x="146" y="0"/>
                  <a:pt x="146" y="0"/>
                </a:cubicBezTo>
                <a:cubicBezTo>
                  <a:pt x="158" y="0"/>
                  <a:pt x="158" y="0"/>
                  <a:pt x="158" y="0"/>
                </a:cubicBezTo>
                <a:cubicBezTo>
                  <a:pt x="158" y="92"/>
                  <a:pt x="158" y="92"/>
                  <a:pt x="158" y="92"/>
                </a:cubicBezTo>
                <a:lnTo>
                  <a:pt x="146" y="92"/>
                </a:lnTo>
                <a:close/>
                <a:moveTo>
                  <a:pt x="202" y="94"/>
                </a:moveTo>
                <a:cubicBezTo>
                  <a:pt x="192" y="94"/>
                  <a:pt x="188" y="91"/>
                  <a:pt x="188" y="91"/>
                </a:cubicBezTo>
                <a:cubicBezTo>
                  <a:pt x="188" y="120"/>
                  <a:pt x="188" y="120"/>
                  <a:pt x="188" y="120"/>
                </a:cubicBezTo>
                <a:cubicBezTo>
                  <a:pt x="177" y="120"/>
                  <a:pt x="177" y="120"/>
                  <a:pt x="177" y="120"/>
                </a:cubicBezTo>
                <a:cubicBezTo>
                  <a:pt x="177" y="32"/>
                  <a:pt x="177" y="32"/>
                  <a:pt x="177" y="32"/>
                </a:cubicBezTo>
                <a:cubicBezTo>
                  <a:pt x="188" y="32"/>
                  <a:pt x="188" y="32"/>
                  <a:pt x="188" y="32"/>
                </a:cubicBezTo>
                <a:cubicBezTo>
                  <a:pt x="188" y="38"/>
                  <a:pt x="188" y="38"/>
                  <a:pt x="188" y="38"/>
                </a:cubicBezTo>
                <a:cubicBezTo>
                  <a:pt x="188" y="38"/>
                  <a:pt x="193" y="31"/>
                  <a:pt x="206" y="31"/>
                </a:cubicBezTo>
                <a:cubicBezTo>
                  <a:pt x="221" y="31"/>
                  <a:pt x="231" y="42"/>
                  <a:pt x="231" y="61"/>
                </a:cubicBezTo>
                <a:cubicBezTo>
                  <a:pt x="231" y="81"/>
                  <a:pt x="218" y="94"/>
                  <a:pt x="202" y="94"/>
                </a:cubicBezTo>
                <a:close/>
                <a:moveTo>
                  <a:pt x="200" y="38"/>
                </a:moveTo>
                <a:cubicBezTo>
                  <a:pt x="193" y="38"/>
                  <a:pt x="188" y="41"/>
                  <a:pt x="188" y="41"/>
                </a:cubicBezTo>
                <a:cubicBezTo>
                  <a:pt x="188" y="86"/>
                  <a:pt x="188" y="86"/>
                  <a:pt x="188" y="86"/>
                </a:cubicBezTo>
                <a:cubicBezTo>
                  <a:pt x="188" y="86"/>
                  <a:pt x="192" y="87"/>
                  <a:pt x="197" y="87"/>
                </a:cubicBezTo>
                <a:cubicBezTo>
                  <a:pt x="212" y="87"/>
                  <a:pt x="219" y="78"/>
                  <a:pt x="219" y="62"/>
                </a:cubicBezTo>
                <a:cubicBezTo>
                  <a:pt x="219" y="48"/>
                  <a:pt x="212" y="38"/>
                  <a:pt x="200" y="38"/>
                </a:cubicBezTo>
                <a:close/>
                <a:moveTo>
                  <a:pt x="252" y="20"/>
                </a:moveTo>
                <a:cubicBezTo>
                  <a:pt x="248" y="20"/>
                  <a:pt x="245" y="18"/>
                  <a:pt x="245" y="14"/>
                </a:cubicBezTo>
                <a:cubicBezTo>
                  <a:pt x="245" y="9"/>
                  <a:pt x="248" y="7"/>
                  <a:pt x="252" y="7"/>
                </a:cubicBezTo>
                <a:cubicBezTo>
                  <a:pt x="257" y="7"/>
                  <a:pt x="259" y="9"/>
                  <a:pt x="259" y="13"/>
                </a:cubicBezTo>
                <a:cubicBezTo>
                  <a:pt x="259" y="18"/>
                  <a:pt x="257" y="20"/>
                  <a:pt x="252" y="20"/>
                </a:cubicBezTo>
                <a:close/>
                <a:moveTo>
                  <a:pt x="247" y="92"/>
                </a:moveTo>
                <a:cubicBezTo>
                  <a:pt x="247" y="32"/>
                  <a:pt x="247" y="32"/>
                  <a:pt x="247" y="32"/>
                </a:cubicBezTo>
                <a:cubicBezTo>
                  <a:pt x="258" y="32"/>
                  <a:pt x="258" y="32"/>
                  <a:pt x="258" y="32"/>
                </a:cubicBezTo>
                <a:cubicBezTo>
                  <a:pt x="258" y="92"/>
                  <a:pt x="258" y="92"/>
                  <a:pt x="258" y="92"/>
                </a:cubicBezTo>
                <a:lnTo>
                  <a:pt x="247" y="92"/>
                </a:lnTo>
                <a:close/>
                <a:moveTo>
                  <a:pt x="315" y="92"/>
                </a:moveTo>
                <a:cubicBezTo>
                  <a:pt x="315" y="60"/>
                  <a:pt x="315" y="60"/>
                  <a:pt x="315" y="60"/>
                </a:cubicBezTo>
                <a:cubicBezTo>
                  <a:pt x="315" y="56"/>
                  <a:pt x="315" y="52"/>
                  <a:pt x="315" y="49"/>
                </a:cubicBezTo>
                <a:cubicBezTo>
                  <a:pt x="313" y="41"/>
                  <a:pt x="308" y="38"/>
                  <a:pt x="300" y="38"/>
                </a:cubicBezTo>
                <a:cubicBezTo>
                  <a:pt x="294" y="38"/>
                  <a:pt x="289" y="41"/>
                  <a:pt x="289" y="41"/>
                </a:cubicBezTo>
                <a:cubicBezTo>
                  <a:pt x="289" y="92"/>
                  <a:pt x="289" y="92"/>
                  <a:pt x="289" y="92"/>
                </a:cubicBezTo>
                <a:cubicBezTo>
                  <a:pt x="277" y="92"/>
                  <a:pt x="277" y="92"/>
                  <a:pt x="277" y="92"/>
                </a:cubicBezTo>
                <a:cubicBezTo>
                  <a:pt x="277" y="32"/>
                  <a:pt x="277" y="32"/>
                  <a:pt x="277" y="32"/>
                </a:cubicBezTo>
                <a:cubicBezTo>
                  <a:pt x="289" y="32"/>
                  <a:pt x="289" y="32"/>
                  <a:pt x="289" y="32"/>
                </a:cubicBezTo>
                <a:cubicBezTo>
                  <a:pt x="289" y="38"/>
                  <a:pt x="289" y="38"/>
                  <a:pt x="289" y="38"/>
                </a:cubicBezTo>
                <a:cubicBezTo>
                  <a:pt x="289" y="38"/>
                  <a:pt x="294" y="30"/>
                  <a:pt x="307" y="30"/>
                </a:cubicBezTo>
                <a:cubicBezTo>
                  <a:pt x="319" y="30"/>
                  <a:pt x="324" y="38"/>
                  <a:pt x="326" y="44"/>
                </a:cubicBezTo>
                <a:cubicBezTo>
                  <a:pt x="327" y="48"/>
                  <a:pt x="327" y="53"/>
                  <a:pt x="327" y="56"/>
                </a:cubicBezTo>
                <a:cubicBezTo>
                  <a:pt x="327" y="92"/>
                  <a:pt x="327" y="92"/>
                  <a:pt x="327" y="92"/>
                </a:cubicBezTo>
                <a:lnTo>
                  <a:pt x="315" y="92"/>
                </a:lnTo>
                <a:close/>
                <a:moveTo>
                  <a:pt x="383" y="38"/>
                </a:moveTo>
                <a:cubicBezTo>
                  <a:pt x="383" y="38"/>
                  <a:pt x="388" y="43"/>
                  <a:pt x="388" y="51"/>
                </a:cubicBezTo>
                <a:cubicBezTo>
                  <a:pt x="388" y="62"/>
                  <a:pt x="380" y="71"/>
                  <a:pt x="365" y="71"/>
                </a:cubicBezTo>
                <a:cubicBezTo>
                  <a:pt x="361" y="71"/>
                  <a:pt x="359" y="71"/>
                  <a:pt x="359" y="71"/>
                </a:cubicBezTo>
                <a:cubicBezTo>
                  <a:pt x="359" y="71"/>
                  <a:pt x="356" y="73"/>
                  <a:pt x="356" y="77"/>
                </a:cubicBezTo>
                <a:cubicBezTo>
                  <a:pt x="356" y="82"/>
                  <a:pt x="361" y="82"/>
                  <a:pt x="365" y="82"/>
                </a:cubicBezTo>
                <a:cubicBezTo>
                  <a:pt x="369" y="82"/>
                  <a:pt x="371" y="82"/>
                  <a:pt x="376" y="82"/>
                </a:cubicBezTo>
                <a:cubicBezTo>
                  <a:pt x="381" y="82"/>
                  <a:pt x="395" y="81"/>
                  <a:pt x="395" y="96"/>
                </a:cubicBezTo>
                <a:cubicBezTo>
                  <a:pt x="395" y="104"/>
                  <a:pt x="391" y="111"/>
                  <a:pt x="382" y="116"/>
                </a:cubicBezTo>
                <a:cubicBezTo>
                  <a:pt x="377" y="118"/>
                  <a:pt x="371" y="120"/>
                  <a:pt x="363" y="120"/>
                </a:cubicBezTo>
                <a:cubicBezTo>
                  <a:pt x="350" y="120"/>
                  <a:pt x="338" y="116"/>
                  <a:pt x="338" y="104"/>
                </a:cubicBezTo>
                <a:cubicBezTo>
                  <a:pt x="338" y="93"/>
                  <a:pt x="351" y="90"/>
                  <a:pt x="351" y="90"/>
                </a:cubicBezTo>
                <a:cubicBezTo>
                  <a:pt x="351" y="90"/>
                  <a:pt x="346" y="88"/>
                  <a:pt x="346" y="82"/>
                </a:cubicBezTo>
                <a:cubicBezTo>
                  <a:pt x="346" y="73"/>
                  <a:pt x="355" y="70"/>
                  <a:pt x="355" y="70"/>
                </a:cubicBezTo>
                <a:cubicBezTo>
                  <a:pt x="355" y="70"/>
                  <a:pt x="342" y="66"/>
                  <a:pt x="342" y="51"/>
                </a:cubicBezTo>
                <a:cubicBezTo>
                  <a:pt x="342" y="40"/>
                  <a:pt x="350" y="30"/>
                  <a:pt x="365" y="30"/>
                </a:cubicBezTo>
                <a:cubicBezTo>
                  <a:pt x="370" y="30"/>
                  <a:pt x="374" y="32"/>
                  <a:pt x="374" y="32"/>
                </a:cubicBezTo>
                <a:cubicBezTo>
                  <a:pt x="397" y="32"/>
                  <a:pt x="397" y="32"/>
                  <a:pt x="397" y="32"/>
                </a:cubicBezTo>
                <a:cubicBezTo>
                  <a:pt x="397" y="38"/>
                  <a:pt x="397" y="38"/>
                  <a:pt x="397" y="38"/>
                </a:cubicBezTo>
                <a:lnTo>
                  <a:pt x="383" y="38"/>
                </a:lnTo>
                <a:close/>
                <a:moveTo>
                  <a:pt x="368" y="91"/>
                </a:moveTo>
                <a:cubicBezTo>
                  <a:pt x="355" y="91"/>
                  <a:pt x="355" y="91"/>
                  <a:pt x="355" y="91"/>
                </a:cubicBezTo>
                <a:cubicBezTo>
                  <a:pt x="355" y="91"/>
                  <a:pt x="348" y="94"/>
                  <a:pt x="348" y="102"/>
                </a:cubicBezTo>
                <a:cubicBezTo>
                  <a:pt x="348" y="112"/>
                  <a:pt x="359" y="113"/>
                  <a:pt x="365" y="113"/>
                </a:cubicBezTo>
                <a:cubicBezTo>
                  <a:pt x="378" y="113"/>
                  <a:pt x="385" y="108"/>
                  <a:pt x="385" y="99"/>
                </a:cubicBezTo>
                <a:cubicBezTo>
                  <a:pt x="385" y="91"/>
                  <a:pt x="377" y="91"/>
                  <a:pt x="368" y="91"/>
                </a:cubicBezTo>
                <a:close/>
                <a:moveTo>
                  <a:pt x="365" y="36"/>
                </a:moveTo>
                <a:cubicBezTo>
                  <a:pt x="363" y="36"/>
                  <a:pt x="360" y="36"/>
                  <a:pt x="359" y="37"/>
                </a:cubicBezTo>
                <a:cubicBezTo>
                  <a:pt x="354" y="40"/>
                  <a:pt x="353" y="46"/>
                  <a:pt x="353" y="51"/>
                </a:cubicBezTo>
                <a:cubicBezTo>
                  <a:pt x="353" y="59"/>
                  <a:pt x="357" y="66"/>
                  <a:pt x="365" y="66"/>
                </a:cubicBezTo>
                <a:cubicBezTo>
                  <a:pt x="367" y="66"/>
                  <a:pt x="369" y="65"/>
                  <a:pt x="371" y="64"/>
                </a:cubicBezTo>
                <a:cubicBezTo>
                  <a:pt x="375" y="61"/>
                  <a:pt x="376" y="56"/>
                  <a:pt x="376" y="51"/>
                </a:cubicBezTo>
                <a:cubicBezTo>
                  <a:pt x="376" y="43"/>
                  <a:pt x="373" y="36"/>
                  <a:pt x="365" y="36"/>
                </a:cubicBezTo>
                <a:close/>
                <a:moveTo>
                  <a:pt x="461" y="57"/>
                </a:moveTo>
                <a:cubicBezTo>
                  <a:pt x="455" y="57"/>
                  <a:pt x="452" y="56"/>
                  <a:pt x="452" y="56"/>
                </a:cubicBezTo>
                <a:cubicBezTo>
                  <a:pt x="453" y="50"/>
                  <a:pt x="453" y="50"/>
                  <a:pt x="453" y="50"/>
                </a:cubicBezTo>
                <a:cubicBezTo>
                  <a:pt x="453" y="50"/>
                  <a:pt x="455" y="51"/>
                  <a:pt x="459" y="51"/>
                </a:cubicBezTo>
                <a:cubicBezTo>
                  <a:pt x="465" y="51"/>
                  <a:pt x="476" y="49"/>
                  <a:pt x="476" y="32"/>
                </a:cubicBezTo>
                <a:cubicBezTo>
                  <a:pt x="476" y="21"/>
                  <a:pt x="471" y="13"/>
                  <a:pt x="455" y="13"/>
                </a:cubicBezTo>
                <a:cubicBezTo>
                  <a:pt x="452" y="13"/>
                  <a:pt x="449" y="14"/>
                  <a:pt x="449" y="14"/>
                </a:cubicBezTo>
                <a:cubicBezTo>
                  <a:pt x="449" y="92"/>
                  <a:pt x="449" y="92"/>
                  <a:pt x="449" y="92"/>
                </a:cubicBezTo>
                <a:cubicBezTo>
                  <a:pt x="437" y="92"/>
                  <a:pt x="437" y="92"/>
                  <a:pt x="437" y="92"/>
                </a:cubicBezTo>
                <a:cubicBezTo>
                  <a:pt x="437" y="8"/>
                  <a:pt x="437" y="8"/>
                  <a:pt x="437" y="8"/>
                </a:cubicBezTo>
                <a:cubicBezTo>
                  <a:pt x="438" y="8"/>
                  <a:pt x="444" y="7"/>
                  <a:pt x="454" y="7"/>
                </a:cubicBezTo>
                <a:cubicBezTo>
                  <a:pt x="462" y="7"/>
                  <a:pt x="467" y="8"/>
                  <a:pt x="473" y="10"/>
                </a:cubicBezTo>
                <a:cubicBezTo>
                  <a:pt x="477" y="11"/>
                  <a:pt x="488" y="17"/>
                  <a:pt x="488" y="31"/>
                </a:cubicBezTo>
                <a:cubicBezTo>
                  <a:pt x="488" y="47"/>
                  <a:pt x="478" y="57"/>
                  <a:pt x="461" y="57"/>
                </a:cubicBezTo>
                <a:close/>
                <a:moveTo>
                  <a:pt x="528" y="92"/>
                </a:moveTo>
                <a:cubicBezTo>
                  <a:pt x="528" y="87"/>
                  <a:pt x="528" y="87"/>
                  <a:pt x="528" y="87"/>
                </a:cubicBezTo>
                <a:cubicBezTo>
                  <a:pt x="528" y="87"/>
                  <a:pt x="522" y="93"/>
                  <a:pt x="512" y="93"/>
                </a:cubicBezTo>
                <a:cubicBezTo>
                  <a:pt x="501" y="93"/>
                  <a:pt x="494" y="87"/>
                  <a:pt x="494" y="76"/>
                </a:cubicBezTo>
                <a:cubicBezTo>
                  <a:pt x="494" y="70"/>
                  <a:pt x="496" y="65"/>
                  <a:pt x="500" y="62"/>
                </a:cubicBezTo>
                <a:cubicBezTo>
                  <a:pt x="505" y="59"/>
                  <a:pt x="511" y="58"/>
                  <a:pt x="518" y="58"/>
                </a:cubicBezTo>
                <a:cubicBezTo>
                  <a:pt x="523" y="58"/>
                  <a:pt x="527" y="59"/>
                  <a:pt x="527" y="59"/>
                </a:cubicBezTo>
                <a:cubicBezTo>
                  <a:pt x="527" y="54"/>
                  <a:pt x="527" y="54"/>
                  <a:pt x="527" y="54"/>
                </a:cubicBezTo>
                <a:cubicBezTo>
                  <a:pt x="527" y="51"/>
                  <a:pt x="527" y="46"/>
                  <a:pt x="527" y="44"/>
                </a:cubicBezTo>
                <a:cubicBezTo>
                  <a:pt x="525" y="39"/>
                  <a:pt x="521" y="37"/>
                  <a:pt x="515" y="37"/>
                </a:cubicBezTo>
                <a:cubicBezTo>
                  <a:pt x="508" y="37"/>
                  <a:pt x="503" y="40"/>
                  <a:pt x="503" y="40"/>
                </a:cubicBezTo>
                <a:cubicBezTo>
                  <a:pt x="500" y="33"/>
                  <a:pt x="500" y="33"/>
                  <a:pt x="500" y="33"/>
                </a:cubicBezTo>
                <a:cubicBezTo>
                  <a:pt x="500" y="33"/>
                  <a:pt x="507" y="30"/>
                  <a:pt x="518" y="30"/>
                </a:cubicBezTo>
                <a:cubicBezTo>
                  <a:pt x="535" y="30"/>
                  <a:pt x="537" y="39"/>
                  <a:pt x="538" y="42"/>
                </a:cubicBezTo>
                <a:cubicBezTo>
                  <a:pt x="539" y="45"/>
                  <a:pt x="539" y="55"/>
                  <a:pt x="539" y="57"/>
                </a:cubicBezTo>
                <a:cubicBezTo>
                  <a:pt x="539" y="92"/>
                  <a:pt x="539" y="92"/>
                  <a:pt x="539" y="92"/>
                </a:cubicBezTo>
                <a:lnTo>
                  <a:pt x="528" y="92"/>
                </a:lnTo>
                <a:close/>
                <a:moveTo>
                  <a:pt x="527" y="64"/>
                </a:moveTo>
                <a:cubicBezTo>
                  <a:pt x="527" y="64"/>
                  <a:pt x="526" y="64"/>
                  <a:pt x="521" y="64"/>
                </a:cubicBezTo>
                <a:cubicBezTo>
                  <a:pt x="516" y="64"/>
                  <a:pt x="513" y="65"/>
                  <a:pt x="510" y="66"/>
                </a:cubicBezTo>
                <a:cubicBezTo>
                  <a:pt x="506" y="68"/>
                  <a:pt x="506" y="72"/>
                  <a:pt x="506" y="75"/>
                </a:cubicBezTo>
                <a:cubicBezTo>
                  <a:pt x="506" y="84"/>
                  <a:pt x="512" y="86"/>
                  <a:pt x="518" y="86"/>
                </a:cubicBezTo>
                <a:cubicBezTo>
                  <a:pt x="524" y="86"/>
                  <a:pt x="527" y="84"/>
                  <a:pt x="527" y="84"/>
                </a:cubicBezTo>
                <a:lnTo>
                  <a:pt x="527" y="64"/>
                </a:lnTo>
                <a:close/>
                <a:moveTo>
                  <a:pt x="577" y="93"/>
                </a:moveTo>
                <a:cubicBezTo>
                  <a:pt x="569" y="93"/>
                  <a:pt x="563" y="91"/>
                  <a:pt x="561" y="84"/>
                </a:cubicBezTo>
                <a:cubicBezTo>
                  <a:pt x="560" y="81"/>
                  <a:pt x="560" y="75"/>
                  <a:pt x="560" y="71"/>
                </a:cubicBezTo>
                <a:cubicBezTo>
                  <a:pt x="560" y="38"/>
                  <a:pt x="560" y="38"/>
                  <a:pt x="560" y="38"/>
                </a:cubicBezTo>
                <a:cubicBezTo>
                  <a:pt x="551" y="38"/>
                  <a:pt x="551" y="38"/>
                  <a:pt x="551" y="38"/>
                </a:cubicBezTo>
                <a:cubicBezTo>
                  <a:pt x="551" y="34"/>
                  <a:pt x="551" y="34"/>
                  <a:pt x="551" y="34"/>
                </a:cubicBezTo>
                <a:cubicBezTo>
                  <a:pt x="552" y="33"/>
                  <a:pt x="552" y="33"/>
                  <a:pt x="552" y="33"/>
                </a:cubicBezTo>
                <a:cubicBezTo>
                  <a:pt x="559" y="30"/>
                  <a:pt x="563" y="26"/>
                  <a:pt x="564" y="19"/>
                </a:cubicBezTo>
                <a:cubicBezTo>
                  <a:pt x="564" y="18"/>
                  <a:pt x="564" y="18"/>
                  <a:pt x="564" y="18"/>
                </a:cubicBezTo>
                <a:cubicBezTo>
                  <a:pt x="571" y="18"/>
                  <a:pt x="571" y="18"/>
                  <a:pt x="571" y="18"/>
                </a:cubicBezTo>
                <a:cubicBezTo>
                  <a:pt x="571" y="32"/>
                  <a:pt x="571" y="32"/>
                  <a:pt x="571" y="32"/>
                </a:cubicBezTo>
                <a:cubicBezTo>
                  <a:pt x="591" y="32"/>
                  <a:pt x="591" y="32"/>
                  <a:pt x="591" y="32"/>
                </a:cubicBezTo>
                <a:cubicBezTo>
                  <a:pt x="591" y="38"/>
                  <a:pt x="591" y="38"/>
                  <a:pt x="591" y="38"/>
                </a:cubicBezTo>
                <a:cubicBezTo>
                  <a:pt x="571" y="38"/>
                  <a:pt x="571" y="38"/>
                  <a:pt x="571" y="38"/>
                </a:cubicBezTo>
                <a:cubicBezTo>
                  <a:pt x="571" y="74"/>
                  <a:pt x="571" y="74"/>
                  <a:pt x="571" y="74"/>
                </a:cubicBezTo>
                <a:cubicBezTo>
                  <a:pt x="571" y="80"/>
                  <a:pt x="572" y="86"/>
                  <a:pt x="581" y="86"/>
                </a:cubicBezTo>
                <a:cubicBezTo>
                  <a:pt x="586" y="86"/>
                  <a:pt x="589" y="84"/>
                  <a:pt x="589" y="84"/>
                </a:cubicBezTo>
                <a:cubicBezTo>
                  <a:pt x="591" y="91"/>
                  <a:pt x="591" y="91"/>
                  <a:pt x="591" y="91"/>
                </a:cubicBezTo>
                <a:cubicBezTo>
                  <a:pt x="591" y="91"/>
                  <a:pt x="586" y="93"/>
                  <a:pt x="577" y="93"/>
                </a:cubicBezTo>
                <a:close/>
                <a:moveTo>
                  <a:pt x="609" y="20"/>
                </a:moveTo>
                <a:cubicBezTo>
                  <a:pt x="604" y="20"/>
                  <a:pt x="602" y="18"/>
                  <a:pt x="602" y="14"/>
                </a:cubicBezTo>
                <a:cubicBezTo>
                  <a:pt x="602" y="9"/>
                  <a:pt x="604" y="7"/>
                  <a:pt x="609" y="7"/>
                </a:cubicBezTo>
                <a:cubicBezTo>
                  <a:pt x="613" y="7"/>
                  <a:pt x="616" y="9"/>
                  <a:pt x="616" y="13"/>
                </a:cubicBezTo>
                <a:cubicBezTo>
                  <a:pt x="616" y="18"/>
                  <a:pt x="613" y="20"/>
                  <a:pt x="609" y="20"/>
                </a:cubicBezTo>
                <a:close/>
                <a:moveTo>
                  <a:pt x="603" y="92"/>
                </a:moveTo>
                <a:cubicBezTo>
                  <a:pt x="603" y="32"/>
                  <a:pt x="603" y="32"/>
                  <a:pt x="603" y="32"/>
                </a:cubicBezTo>
                <a:cubicBezTo>
                  <a:pt x="615" y="32"/>
                  <a:pt x="615" y="32"/>
                  <a:pt x="615" y="32"/>
                </a:cubicBezTo>
                <a:cubicBezTo>
                  <a:pt x="615" y="92"/>
                  <a:pt x="615" y="92"/>
                  <a:pt x="615" y="92"/>
                </a:cubicBezTo>
                <a:lnTo>
                  <a:pt x="603" y="92"/>
                </a:lnTo>
                <a:close/>
                <a:moveTo>
                  <a:pt x="642" y="60"/>
                </a:moveTo>
                <a:cubicBezTo>
                  <a:pt x="642" y="60"/>
                  <a:pt x="642" y="62"/>
                  <a:pt x="642" y="62"/>
                </a:cubicBezTo>
                <a:cubicBezTo>
                  <a:pt x="642" y="83"/>
                  <a:pt x="656" y="86"/>
                  <a:pt x="663" y="86"/>
                </a:cubicBezTo>
                <a:cubicBezTo>
                  <a:pt x="672" y="86"/>
                  <a:pt x="676" y="83"/>
                  <a:pt x="676" y="83"/>
                </a:cubicBezTo>
                <a:cubicBezTo>
                  <a:pt x="679" y="90"/>
                  <a:pt x="679" y="90"/>
                  <a:pt x="679" y="90"/>
                </a:cubicBezTo>
                <a:cubicBezTo>
                  <a:pt x="679" y="90"/>
                  <a:pt x="672" y="93"/>
                  <a:pt x="661" y="93"/>
                </a:cubicBezTo>
                <a:cubicBezTo>
                  <a:pt x="648" y="93"/>
                  <a:pt x="630" y="89"/>
                  <a:pt x="630" y="62"/>
                </a:cubicBezTo>
                <a:cubicBezTo>
                  <a:pt x="630" y="51"/>
                  <a:pt x="635" y="30"/>
                  <a:pt x="657" y="30"/>
                </a:cubicBezTo>
                <a:cubicBezTo>
                  <a:pt x="667" y="30"/>
                  <a:pt x="673" y="34"/>
                  <a:pt x="677" y="40"/>
                </a:cubicBezTo>
                <a:cubicBezTo>
                  <a:pt x="680" y="44"/>
                  <a:pt x="681" y="51"/>
                  <a:pt x="681" y="58"/>
                </a:cubicBezTo>
                <a:cubicBezTo>
                  <a:pt x="681" y="59"/>
                  <a:pt x="681" y="59"/>
                  <a:pt x="681" y="59"/>
                </a:cubicBezTo>
                <a:cubicBezTo>
                  <a:pt x="681" y="60"/>
                  <a:pt x="681" y="60"/>
                  <a:pt x="681" y="60"/>
                </a:cubicBezTo>
                <a:lnTo>
                  <a:pt x="642" y="60"/>
                </a:lnTo>
                <a:close/>
                <a:moveTo>
                  <a:pt x="669" y="52"/>
                </a:moveTo>
                <a:cubicBezTo>
                  <a:pt x="669" y="42"/>
                  <a:pt x="665" y="37"/>
                  <a:pt x="656" y="37"/>
                </a:cubicBezTo>
                <a:cubicBezTo>
                  <a:pt x="650" y="37"/>
                  <a:pt x="646" y="40"/>
                  <a:pt x="644" y="46"/>
                </a:cubicBezTo>
                <a:cubicBezTo>
                  <a:pt x="642" y="50"/>
                  <a:pt x="642" y="53"/>
                  <a:pt x="642" y="54"/>
                </a:cubicBezTo>
                <a:cubicBezTo>
                  <a:pt x="669" y="54"/>
                  <a:pt x="669" y="54"/>
                  <a:pt x="669" y="54"/>
                </a:cubicBezTo>
                <a:lnTo>
                  <a:pt x="669" y="52"/>
                </a:lnTo>
                <a:close/>
                <a:moveTo>
                  <a:pt x="734" y="92"/>
                </a:moveTo>
                <a:cubicBezTo>
                  <a:pt x="734" y="60"/>
                  <a:pt x="734" y="60"/>
                  <a:pt x="734" y="60"/>
                </a:cubicBezTo>
                <a:cubicBezTo>
                  <a:pt x="734" y="56"/>
                  <a:pt x="734" y="52"/>
                  <a:pt x="734" y="49"/>
                </a:cubicBezTo>
                <a:cubicBezTo>
                  <a:pt x="732" y="41"/>
                  <a:pt x="727" y="38"/>
                  <a:pt x="719" y="38"/>
                </a:cubicBezTo>
                <a:cubicBezTo>
                  <a:pt x="713" y="38"/>
                  <a:pt x="708" y="41"/>
                  <a:pt x="708" y="41"/>
                </a:cubicBezTo>
                <a:cubicBezTo>
                  <a:pt x="708" y="92"/>
                  <a:pt x="708" y="92"/>
                  <a:pt x="708" y="92"/>
                </a:cubicBezTo>
                <a:cubicBezTo>
                  <a:pt x="696" y="92"/>
                  <a:pt x="696" y="92"/>
                  <a:pt x="696" y="92"/>
                </a:cubicBezTo>
                <a:cubicBezTo>
                  <a:pt x="696" y="32"/>
                  <a:pt x="696" y="32"/>
                  <a:pt x="696" y="32"/>
                </a:cubicBezTo>
                <a:cubicBezTo>
                  <a:pt x="707" y="32"/>
                  <a:pt x="707" y="32"/>
                  <a:pt x="707" y="32"/>
                </a:cubicBezTo>
                <a:cubicBezTo>
                  <a:pt x="707" y="38"/>
                  <a:pt x="707" y="38"/>
                  <a:pt x="707" y="38"/>
                </a:cubicBezTo>
                <a:cubicBezTo>
                  <a:pt x="707" y="38"/>
                  <a:pt x="713" y="30"/>
                  <a:pt x="726" y="30"/>
                </a:cubicBezTo>
                <a:cubicBezTo>
                  <a:pt x="738" y="30"/>
                  <a:pt x="743" y="38"/>
                  <a:pt x="745" y="44"/>
                </a:cubicBezTo>
                <a:cubicBezTo>
                  <a:pt x="746" y="48"/>
                  <a:pt x="746" y="53"/>
                  <a:pt x="746" y="56"/>
                </a:cubicBezTo>
                <a:cubicBezTo>
                  <a:pt x="746" y="92"/>
                  <a:pt x="746" y="92"/>
                  <a:pt x="746" y="92"/>
                </a:cubicBezTo>
                <a:lnTo>
                  <a:pt x="734" y="92"/>
                </a:lnTo>
                <a:close/>
                <a:moveTo>
                  <a:pt x="783" y="93"/>
                </a:moveTo>
                <a:cubicBezTo>
                  <a:pt x="774" y="93"/>
                  <a:pt x="769" y="91"/>
                  <a:pt x="766" y="84"/>
                </a:cubicBezTo>
                <a:cubicBezTo>
                  <a:pt x="765" y="81"/>
                  <a:pt x="765" y="75"/>
                  <a:pt x="765" y="71"/>
                </a:cubicBezTo>
                <a:cubicBezTo>
                  <a:pt x="765" y="38"/>
                  <a:pt x="765" y="38"/>
                  <a:pt x="765" y="38"/>
                </a:cubicBezTo>
                <a:cubicBezTo>
                  <a:pt x="757" y="38"/>
                  <a:pt x="757" y="38"/>
                  <a:pt x="757" y="38"/>
                </a:cubicBezTo>
                <a:cubicBezTo>
                  <a:pt x="757" y="34"/>
                  <a:pt x="757" y="34"/>
                  <a:pt x="757" y="34"/>
                </a:cubicBezTo>
                <a:cubicBezTo>
                  <a:pt x="758" y="33"/>
                  <a:pt x="758" y="33"/>
                  <a:pt x="758" y="33"/>
                </a:cubicBezTo>
                <a:cubicBezTo>
                  <a:pt x="765" y="30"/>
                  <a:pt x="769" y="26"/>
                  <a:pt x="770" y="19"/>
                </a:cubicBezTo>
                <a:cubicBezTo>
                  <a:pt x="770" y="18"/>
                  <a:pt x="770" y="18"/>
                  <a:pt x="770" y="18"/>
                </a:cubicBezTo>
                <a:cubicBezTo>
                  <a:pt x="777" y="18"/>
                  <a:pt x="777" y="18"/>
                  <a:pt x="777" y="18"/>
                </a:cubicBezTo>
                <a:cubicBezTo>
                  <a:pt x="777" y="32"/>
                  <a:pt x="777" y="32"/>
                  <a:pt x="777" y="32"/>
                </a:cubicBezTo>
                <a:cubicBezTo>
                  <a:pt x="796" y="32"/>
                  <a:pt x="796" y="32"/>
                  <a:pt x="796" y="32"/>
                </a:cubicBezTo>
                <a:cubicBezTo>
                  <a:pt x="796" y="38"/>
                  <a:pt x="796" y="38"/>
                  <a:pt x="796" y="38"/>
                </a:cubicBezTo>
                <a:cubicBezTo>
                  <a:pt x="777" y="38"/>
                  <a:pt x="777" y="38"/>
                  <a:pt x="777" y="38"/>
                </a:cubicBezTo>
                <a:cubicBezTo>
                  <a:pt x="777" y="74"/>
                  <a:pt x="777" y="74"/>
                  <a:pt x="777" y="74"/>
                </a:cubicBezTo>
                <a:cubicBezTo>
                  <a:pt x="777" y="80"/>
                  <a:pt x="778" y="86"/>
                  <a:pt x="787" y="86"/>
                </a:cubicBezTo>
                <a:cubicBezTo>
                  <a:pt x="791" y="86"/>
                  <a:pt x="795" y="84"/>
                  <a:pt x="795" y="84"/>
                </a:cubicBezTo>
                <a:cubicBezTo>
                  <a:pt x="797" y="91"/>
                  <a:pt x="797" y="91"/>
                  <a:pt x="797" y="91"/>
                </a:cubicBezTo>
                <a:cubicBezTo>
                  <a:pt x="796" y="91"/>
                  <a:pt x="792" y="93"/>
                  <a:pt x="783" y="93"/>
                </a:cubicBezTo>
                <a:close/>
                <a:moveTo>
                  <a:pt x="824" y="93"/>
                </a:moveTo>
                <a:cubicBezTo>
                  <a:pt x="812" y="93"/>
                  <a:pt x="806" y="90"/>
                  <a:pt x="806" y="90"/>
                </a:cubicBezTo>
                <a:cubicBezTo>
                  <a:pt x="808" y="83"/>
                  <a:pt x="808" y="83"/>
                  <a:pt x="808" y="83"/>
                </a:cubicBezTo>
                <a:cubicBezTo>
                  <a:pt x="808" y="83"/>
                  <a:pt x="813" y="86"/>
                  <a:pt x="823" y="86"/>
                </a:cubicBezTo>
                <a:cubicBezTo>
                  <a:pt x="831" y="86"/>
                  <a:pt x="836" y="83"/>
                  <a:pt x="836" y="77"/>
                </a:cubicBezTo>
                <a:cubicBezTo>
                  <a:pt x="836" y="72"/>
                  <a:pt x="833" y="71"/>
                  <a:pt x="829" y="69"/>
                </a:cubicBezTo>
                <a:cubicBezTo>
                  <a:pt x="819" y="63"/>
                  <a:pt x="819" y="63"/>
                  <a:pt x="819" y="63"/>
                </a:cubicBezTo>
                <a:cubicBezTo>
                  <a:pt x="812" y="59"/>
                  <a:pt x="808" y="55"/>
                  <a:pt x="808" y="47"/>
                </a:cubicBezTo>
                <a:cubicBezTo>
                  <a:pt x="808" y="35"/>
                  <a:pt x="817" y="30"/>
                  <a:pt x="828" y="30"/>
                </a:cubicBezTo>
                <a:cubicBezTo>
                  <a:pt x="839" y="30"/>
                  <a:pt x="845" y="34"/>
                  <a:pt x="845" y="34"/>
                </a:cubicBezTo>
                <a:cubicBezTo>
                  <a:pt x="842" y="41"/>
                  <a:pt x="842" y="41"/>
                  <a:pt x="842" y="41"/>
                </a:cubicBezTo>
                <a:cubicBezTo>
                  <a:pt x="842" y="41"/>
                  <a:pt x="837" y="37"/>
                  <a:pt x="829" y="37"/>
                </a:cubicBezTo>
                <a:cubicBezTo>
                  <a:pt x="825" y="37"/>
                  <a:pt x="818" y="39"/>
                  <a:pt x="818" y="45"/>
                </a:cubicBezTo>
                <a:cubicBezTo>
                  <a:pt x="818" y="50"/>
                  <a:pt x="821" y="51"/>
                  <a:pt x="826" y="54"/>
                </a:cubicBezTo>
                <a:cubicBezTo>
                  <a:pt x="836" y="59"/>
                  <a:pt x="836" y="59"/>
                  <a:pt x="836" y="59"/>
                </a:cubicBezTo>
                <a:cubicBezTo>
                  <a:pt x="843" y="63"/>
                  <a:pt x="846" y="68"/>
                  <a:pt x="846" y="75"/>
                </a:cubicBezTo>
                <a:cubicBezTo>
                  <a:pt x="846" y="90"/>
                  <a:pt x="833" y="93"/>
                  <a:pt x="824" y="93"/>
                </a:cubicBezTo>
                <a:close/>
                <a:moveTo>
                  <a:pt x="895" y="20"/>
                </a:moveTo>
                <a:cubicBezTo>
                  <a:pt x="890" y="20"/>
                  <a:pt x="888" y="18"/>
                  <a:pt x="888" y="14"/>
                </a:cubicBezTo>
                <a:cubicBezTo>
                  <a:pt x="888" y="9"/>
                  <a:pt x="890" y="7"/>
                  <a:pt x="895" y="7"/>
                </a:cubicBezTo>
                <a:cubicBezTo>
                  <a:pt x="899" y="7"/>
                  <a:pt x="902" y="9"/>
                  <a:pt x="902" y="13"/>
                </a:cubicBezTo>
                <a:cubicBezTo>
                  <a:pt x="902" y="18"/>
                  <a:pt x="899" y="20"/>
                  <a:pt x="895" y="20"/>
                </a:cubicBezTo>
                <a:close/>
                <a:moveTo>
                  <a:pt x="889" y="92"/>
                </a:moveTo>
                <a:cubicBezTo>
                  <a:pt x="889" y="32"/>
                  <a:pt x="889" y="32"/>
                  <a:pt x="889" y="32"/>
                </a:cubicBezTo>
                <a:cubicBezTo>
                  <a:pt x="901" y="32"/>
                  <a:pt x="901" y="32"/>
                  <a:pt x="901" y="32"/>
                </a:cubicBezTo>
                <a:cubicBezTo>
                  <a:pt x="901" y="92"/>
                  <a:pt x="901" y="92"/>
                  <a:pt x="901" y="92"/>
                </a:cubicBezTo>
                <a:lnTo>
                  <a:pt x="889" y="92"/>
                </a:lnTo>
                <a:close/>
                <a:moveTo>
                  <a:pt x="932" y="93"/>
                </a:moveTo>
                <a:cubicBezTo>
                  <a:pt x="920" y="93"/>
                  <a:pt x="914" y="90"/>
                  <a:pt x="914" y="90"/>
                </a:cubicBezTo>
                <a:cubicBezTo>
                  <a:pt x="916" y="83"/>
                  <a:pt x="916" y="83"/>
                  <a:pt x="916" y="83"/>
                </a:cubicBezTo>
                <a:cubicBezTo>
                  <a:pt x="916" y="83"/>
                  <a:pt x="921" y="86"/>
                  <a:pt x="931" y="86"/>
                </a:cubicBezTo>
                <a:cubicBezTo>
                  <a:pt x="939" y="86"/>
                  <a:pt x="944" y="83"/>
                  <a:pt x="944" y="77"/>
                </a:cubicBezTo>
                <a:cubicBezTo>
                  <a:pt x="944" y="72"/>
                  <a:pt x="941" y="71"/>
                  <a:pt x="937" y="69"/>
                </a:cubicBezTo>
                <a:cubicBezTo>
                  <a:pt x="927" y="63"/>
                  <a:pt x="927" y="63"/>
                  <a:pt x="927" y="63"/>
                </a:cubicBezTo>
                <a:cubicBezTo>
                  <a:pt x="920" y="59"/>
                  <a:pt x="916" y="55"/>
                  <a:pt x="916" y="47"/>
                </a:cubicBezTo>
                <a:cubicBezTo>
                  <a:pt x="916" y="35"/>
                  <a:pt x="925" y="30"/>
                  <a:pt x="936" y="30"/>
                </a:cubicBezTo>
                <a:cubicBezTo>
                  <a:pt x="947" y="30"/>
                  <a:pt x="953" y="34"/>
                  <a:pt x="953" y="34"/>
                </a:cubicBezTo>
                <a:cubicBezTo>
                  <a:pt x="950" y="41"/>
                  <a:pt x="950" y="41"/>
                  <a:pt x="950" y="41"/>
                </a:cubicBezTo>
                <a:cubicBezTo>
                  <a:pt x="950" y="41"/>
                  <a:pt x="945" y="37"/>
                  <a:pt x="937" y="37"/>
                </a:cubicBezTo>
                <a:cubicBezTo>
                  <a:pt x="932" y="37"/>
                  <a:pt x="926" y="39"/>
                  <a:pt x="926" y="45"/>
                </a:cubicBezTo>
                <a:cubicBezTo>
                  <a:pt x="926" y="50"/>
                  <a:pt x="929" y="51"/>
                  <a:pt x="934" y="54"/>
                </a:cubicBezTo>
                <a:cubicBezTo>
                  <a:pt x="944" y="59"/>
                  <a:pt x="944" y="59"/>
                  <a:pt x="944" y="59"/>
                </a:cubicBezTo>
                <a:cubicBezTo>
                  <a:pt x="950" y="63"/>
                  <a:pt x="954" y="68"/>
                  <a:pt x="954" y="75"/>
                </a:cubicBezTo>
                <a:cubicBezTo>
                  <a:pt x="954" y="90"/>
                  <a:pt x="941" y="93"/>
                  <a:pt x="932" y="93"/>
                </a:cubicBezTo>
                <a:close/>
                <a:moveTo>
                  <a:pt x="1032" y="94"/>
                </a:moveTo>
                <a:cubicBezTo>
                  <a:pt x="1007" y="94"/>
                  <a:pt x="993" y="79"/>
                  <a:pt x="993" y="52"/>
                </a:cubicBezTo>
                <a:cubicBezTo>
                  <a:pt x="993" y="23"/>
                  <a:pt x="1007" y="6"/>
                  <a:pt x="1031" y="6"/>
                </a:cubicBezTo>
                <a:cubicBezTo>
                  <a:pt x="1055" y="6"/>
                  <a:pt x="1070" y="22"/>
                  <a:pt x="1070" y="48"/>
                </a:cubicBezTo>
                <a:cubicBezTo>
                  <a:pt x="1070" y="77"/>
                  <a:pt x="1055" y="94"/>
                  <a:pt x="1032" y="94"/>
                </a:cubicBezTo>
                <a:close/>
                <a:moveTo>
                  <a:pt x="1031" y="14"/>
                </a:moveTo>
                <a:cubicBezTo>
                  <a:pt x="1015" y="14"/>
                  <a:pt x="1005" y="27"/>
                  <a:pt x="1005" y="50"/>
                </a:cubicBezTo>
                <a:cubicBezTo>
                  <a:pt x="1005" y="74"/>
                  <a:pt x="1014" y="86"/>
                  <a:pt x="1032" y="86"/>
                </a:cubicBezTo>
                <a:cubicBezTo>
                  <a:pt x="1048" y="86"/>
                  <a:pt x="1058" y="74"/>
                  <a:pt x="1058" y="50"/>
                </a:cubicBezTo>
                <a:cubicBezTo>
                  <a:pt x="1058" y="27"/>
                  <a:pt x="1049" y="14"/>
                  <a:pt x="1031" y="14"/>
                </a:cubicBezTo>
                <a:close/>
                <a:moveTo>
                  <a:pt x="1124" y="92"/>
                </a:moveTo>
                <a:cubicBezTo>
                  <a:pt x="1124" y="86"/>
                  <a:pt x="1124" y="86"/>
                  <a:pt x="1124" y="86"/>
                </a:cubicBezTo>
                <a:cubicBezTo>
                  <a:pt x="1124" y="86"/>
                  <a:pt x="1118" y="94"/>
                  <a:pt x="1106" y="94"/>
                </a:cubicBezTo>
                <a:cubicBezTo>
                  <a:pt x="1101" y="94"/>
                  <a:pt x="1090" y="93"/>
                  <a:pt x="1087" y="80"/>
                </a:cubicBezTo>
                <a:cubicBezTo>
                  <a:pt x="1085" y="76"/>
                  <a:pt x="1086" y="69"/>
                  <a:pt x="1086" y="67"/>
                </a:cubicBezTo>
                <a:cubicBezTo>
                  <a:pt x="1086" y="32"/>
                  <a:pt x="1086" y="32"/>
                  <a:pt x="1086" y="32"/>
                </a:cubicBezTo>
                <a:cubicBezTo>
                  <a:pt x="1097" y="32"/>
                  <a:pt x="1097" y="32"/>
                  <a:pt x="1097" y="32"/>
                </a:cubicBezTo>
                <a:cubicBezTo>
                  <a:pt x="1097" y="64"/>
                  <a:pt x="1097" y="64"/>
                  <a:pt x="1097" y="64"/>
                </a:cubicBezTo>
                <a:cubicBezTo>
                  <a:pt x="1097" y="70"/>
                  <a:pt x="1097" y="72"/>
                  <a:pt x="1098" y="75"/>
                </a:cubicBezTo>
                <a:cubicBezTo>
                  <a:pt x="1099" y="82"/>
                  <a:pt x="1104" y="86"/>
                  <a:pt x="1112" y="86"/>
                </a:cubicBezTo>
                <a:cubicBezTo>
                  <a:pt x="1119" y="86"/>
                  <a:pt x="1124" y="83"/>
                  <a:pt x="1124" y="83"/>
                </a:cubicBezTo>
                <a:cubicBezTo>
                  <a:pt x="1124" y="32"/>
                  <a:pt x="1124" y="32"/>
                  <a:pt x="1124" y="32"/>
                </a:cubicBezTo>
                <a:cubicBezTo>
                  <a:pt x="1135" y="32"/>
                  <a:pt x="1135" y="32"/>
                  <a:pt x="1135" y="32"/>
                </a:cubicBezTo>
                <a:cubicBezTo>
                  <a:pt x="1135" y="92"/>
                  <a:pt x="1135" y="92"/>
                  <a:pt x="1135" y="92"/>
                </a:cubicBezTo>
                <a:lnTo>
                  <a:pt x="1124" y="92"/>
                </a:lnTo>
                <a:close/>
                <a:moveTo>
                  <a:pt x="1185" y="42"/>
                </a:moveTo>
                <a:cubicBezTo>
                  <a:pt x="1183" y="41"/>
                  <a:pt x="1181" y="39"/>
                  <a:pt x="1176" y="39"/>
                </a:cubicBezTo>
                <a:cubicBezTo>
                  <a:pt x="1170" y="39"/>
                  <a:pt x="1166" y="42"/>
                  <a:pt x="1166" y="42"/>
                </a:cubicBezTo>
                <a:cubicBezTo>
                  <a:pt x="1166" y="92"/>
                  <a:pt x="1166" y="92"/>
                  <a:pt x="1166" y="92"/>
                </a:cubicBezTo>
                <a:cubicBezTo>
                  <a:pt x="1154" y="92"/>
                  <a:pt x="1154" y="92"/>
                  <a:pt x="1154" y="92"/>
                </a:cubicBezTo>
                <a:cubicBezTo>
                  <a:pt x="1154" y="32"/>
                  <a:pt x="1154" y="32"/>
                  <a:pt x="1154" y="32"/>
                </a:cubicBezTo>
                <a:cubicBezTo>
                  <a:pt x="1166" y="32"/>
                  <a:pt x="1166" y="32"/>
                  <a:pt x="1166" y="32"/>
                </a:cubicBezTo>
                <a:cubicBezTo>
                  <a:pt x="1166" y="39"/>
                  <a:pt x="1166" y="39"/>
                  <a:pt x="1166" y="39"/>
                </a:cubicBezTo>
                <a:cubicBezTo>
                  <a:pt x="1166" y="39"/>
                  <a:pt x="1171" y="30"/>
                  <a:pt x="1180" y="30"/>
                </a:cubicBezTo>
                <a:cubicBezTo>
                  <a:pt x="1185" y="30"/>
                  <a:pt x="1187" y="32"/>
                  <a:pt x="1189" y="32"/>
                </a:cubicBezTo>
                <a:lnTo>
                  <a:pt x="1185" y="42"/>
                </a:lnTo>
                <a:close/>
                <a:moveTo>
                  <a:pt x="1227" y="92"/>
                </a:moveTo>
                <a:cubicBezTo>
                  <a:pt x="1227" y="8"/>
                  <a:pt x="1227" y="8"/>
                  <a:pt x="1227" y="8"/>
                </a:cubicBezTo>
                <a:cubicBezTo>
                  <a:pt x="1239" y="8"/>
                  <a:pt x="1239" y="8"/>
                  <a:pt x="1239" y="8"/>
                </a:cubicBezTo>
                <a:cubicBezTo>
                  <a:pt x="1239" y="85"/>
                  <a:pt x="1239" y="85"/>
                  <a:pt x="1239" y="85"/>
                </a:cubicBezTo>
                <a:cubicBezTo>
                  <a:pt x="1269" y="85"/>
                  <a:pt x="1269" y="85"/>
                  <a:pt x="1269" y="85"/>
                </a:cubicBezTo>
                <a:cubicBezTo>
                  <a:pt x="1269" y="92"/>
                  <a:pt x="1269" y="92"/>
                  <a:pt x="1269" y="92"/>
                </a:cubicBezTo>
                <a:lnTo>
                  <a:pt x="1227" y="92"/>
                </a:lnTo>
                <a:close/>
                <a:moveTo>
                  <a:pt x="1287" y="20"/>
                </a:moveTo>
                <a:cubicBezTo>
                  <a:pt x="1283" y="20"/>
                  <a:pt x="1280" y="18"/>
                  <a:pt x="1280" y="14"/>
                </a:cubicBezTo>
                <a:cubicBezTo>
                  <a:pt x="1280" y="9"/>
                  <a:pt x="1283" y="7"/>
                  <a:pt x="1287" y="7"/>
                </a:cubicBezTo>
                <a:cubicBezTo>
                  <a:pt x="1291" y="7"/>
                  <a:pt x="1294" y="9"/>
                  <a:pt x="1294" y="13"/>
                </a:cubicBezTo>
                <a:cubicBezTo>
                  <a:pt x="1294" y="18"/>
                  <a:pt x="1291" y="20"/>
                  <a:pt x="1287" y="20"/>
                </a:cubicBezTo>
                <a:close/>
                <a:moveTo>
                  <a:pt x="1281" y="92"/>
                </a:moveTo>
                <a:cubicBezTo>
                  <a:pt x="1281" y="32"/>
                  <a:pt x="1281" y="32"/>
                  <a:pt x="1281" y="32"/>
                </a:cubicBezTo>
                <a:cubicBezTo>
                  <a:pt x="1293" y="32"/>
                  <a:pt x="1293" y="32"/>
                  <a:pt x="1293" y="32"/>
                </a:cubicBezTo>
                <a:cubicBezTo>
                  <a:pt x="1293" y="92"/>
                  <a:pt x="1293" y="92"/>
                  <a:pt x="1293" y="92"/>
                </a:cubicBezTo>
                <a:lnTo>
                  <a:pt x="1281" y="92"/>
                </a:lnTo>
                <a:close/>
                <a:moveTo>
                  <a:pt x="1343" y="8"/>
                </a:moveTo>
                <a:cubicBezTo>
                  <a:pt x="1343" y="8"/>
                  <a:pt x="1340" y="6"/>
                  <a:pt x="1336" y="6"/>
                </a:cubicBezTo>
                <a:cubicBezTo>
                  <a:pt x="1331" y="6"/>
                  <a:pt x="1328" y="8"/>
                  <a:pt x="1327" y="11"/>
                </a:cubicBezTo>
                <a:cubicBezTo>
                  <a:pt x="1325" y="13"/>
                  <a:pt x="1325" y="17"/>
                  <a:pt x="1325" y="23"/>
                </a:cubicBezTo>
                <a:cubicBezTo>
                  <a:pt x="1325" y="32"/>
                  <a:pt x="1325" y="32"/>
                  <a:pt x="1325" y="32"/>
                </a:cubicBezTo>
                <a:cubicBezTo>
                  <a:pt x="1339" y="32"/>
                  <a:pt x="1339" y="32"/>
                  <a:pt x="1339" y="32"/>
                </a:cubicBezTo>
                <a:cubicBezTo>
                  <a:pt x="1339" y="38"/>
                  <a:pt x="1339" y="38"/>
                  <a:pt x="1339" y="38"/>
                </a:cubicBezTo>
                <a:cubicBezTo>
                  <a:pt x="1325" y="38"/>
                  <a:pt x="1325" y="38"/>
                  <a:pt x="1325" y="38"/>
                </a:cubicBezTo>
                <a:cubicBezTo>
                  <a:pt x="1325" y="92"/>
                  <a:pt x="1325" y="92"/>
                  <a:pt x="1325" y="92"/>
                </a:cubicBezTo>
                <a:cubicBezTo>
                  <a:pt x="1314" y="92"/>
                  <a:pt x="1314" y="92"/>
                  <a:pt x="1314" y="92"/>
                </a:cubicBezTo>
                <a:cubicBezTo>
                  <a:pt x="1314" y="38"/>
                  <a:pt x="1314" y="38"/>
                  <a:pt x="1314" y="38"/>
                </a:cubicBezTo>
                <a:cubicBezTo>
                  <a:pt x="1305" y="38"/>
                  <a:pt x="1305" y="38"/>
                  <a:pt x="1305" y="38"/>
                </a:cubicBezTo>
                <a:cubicBezTo>
                  <a:pt x="1305" y="32"/>
                  <a:pt x="1305" y="32"/>
                  <a:pt x="1305" y="32"/>
                </a:cubicBezTo>
                <a:cubicBezTo>
                  <a:pt x="1314" y="32"/>
                  <a:pt x="1314" y="32"/>
                  <a:pt x="1314" y="32"/>
                </a:cubicBezTo>
                <a:cubicBezTo>
                  <a:pt x="1314" y="28"/>
                  <a:pt x="1314" y="28"/>
                  <a:pt x="1314" y="28"/>
                </a:cubicBezTo>
                <a:cubicBezTo>
                  <a:pt x="1314" y="24"/>
                  <a:pt x="1314" y="17"/>
                  <a:pt x="1315" y="13"/>
                </a:cubicBezTo>
                <a:cubicBezTo>
                  <a:pt x="1318" y="5"/>
                  <a:pt x="1324" y="0"/>
                  <a:pt x="1334" y="0"/>
                </a:cubicBezTo>
                <a:cubicBezTo>
                  <a:pt x="1341" y="0"/>
                  <a:pt x="1345" y="2"/>
                  <a:pt x="1345" y="2"/>
                </a:cubicBezTo>
                <a:lnTo>
                  <a:pt x="1343" y="8"/>
                </a:lnTo>
                <a:close/>
                <a:moveTo>
                  <a:pt x="1356" y="60"/>
                </a:moveTo>
                <a:cubicBezTo>
                  <a:pt x="1356" y="60"/>
                  <a:pt x="1356" y="62"/>
                  <a:pt x="1356" y="62"/>
                </a:cubicBezTo>
                <a:cubicBezTo>
                  <a:pt x="1356" y="83"/>
                  <a:pt x="1370" y="86"/>
                  <a:pt x="1377" y="86"/>
                </a:cubicBezTo>
                <a:cubicBezTo>
                  <a:pt x="1386" y="86"/>
                  <a:pt x="1390" y="83"/>
                  <a:pt x="1390" y="83"/>
                </a:cubicBezTo>
                <a:cubicBezTo>
                  <a:pt x="1393" y="90"/>
                  <a:pt x="1393" y="90"/>
                  <a:pt x="1393" y="90"/>
                </a:cubicBezTo>
                <a:cubicBezTo>
                  <a:pt x="1393" y="90"/>
                  <a:pt x="1387" y="93"/>
                  <a:pt x="1375" y="93"/>
                </a:cubicBezTo>
                <a:cubicBezTo>
                  <a:pt x="1362" y="93"/>
                  <a:pt x="1345" y="89"/>
                  <a:pt x="1345" y="62"/>
                </a:cubicBezTo>
                <a:cubicBezTo>
                  <a:pt x="1345" y="51"/>
                  <a:pt x="1349" y="30"/>
                  <a:pt x="1372" y="30"/>
                </a:cubicBezTo>
                <a:cubicBezTo>
                  <a:pt x="1382" y="30"/>
                  <a:pt x="1388" y="34"/>
                  <a:pt x="1391" y="40"/>
                </a:cubicBezTo>
                <a:cubicBezTo>
                  <a:pt x="1394" y="44"/>
                  <a:pt x="1395" y="51"/>
                  <a:pt x="1395" y="58"/>
                </a:cubicBezTo>
                <a:cubicBezTo>
                  <a:pt x="1395" y="59"/>
                  <a:pt x="1395" y="59"/>
                  <a:pt x="1395" y="59"/>
                </a:cubicBezTo>
                <a:cubicBezTo>
                  <a:pt x="1395" y="60"/>
                  <a:pt x="1395" y="60"/>
                  <a:pt x="1395" y="60"/>
                </a:cubicBezTo>
                <a:lnTo>
                  <a:pt x="1356" y="60"/>
                </a:lnTo>
                <a:close/>
                <a:moveTo>
                  <a:pt x="1383" y="52"/>
                </a:moveTo>
                <a:cubicBezTo>
                  <a:pt x="1383" y="42"/>
                  <a:pt x="1379" y="37"/>
                  <a:pt x="1371" y="37"/>
                </a:cubicBezTo>
                <a:cubicBezTo>
                  <a:pt x="1364" y="37"/>
                  <a:pt x="1360" y="40"/>
                  <a:pt x="1358" y="46"/>
                </a:cubicBezTo>
                <a:cubicBezTo>
                  <a:pt x="1357" y="50"/>
                  <a:pt x="1357" y="53"/>
                  <a:pt x="1357" y="54"/>
                </a:cubicBezTo>
                <a:cubicBezTo>
                  <a:pt x="1383" y="54"/>
                  <a:pt x="1383" y="54"/>
                  <a:pt x="1383" y="54"/>
                </a:cubicBezTo>
                <a:lnTo>
                  <a:pt x="1383" y="52"/>
                </a:lnTo>
                <a:close/>
                <a:moveTo>
                  <a:pt x="1420" y="23"/>
                </a:moveTo>
                <a:cubicBezTo>
                  <a:pt x="1417" y="30"/>
                  <a:pt x="1410" y="34"/>
                  <a:pt x="1410" y="34"/>
                </a:cubicBezTo>
                <a:cubicBezTo>
                  <a:pt x="1406" y="31"/>
                  <a:pt x="1406" y="31"/>
                  <a:pt x="1406" y="31"/>
                </a:cubicBezTo>
                <a:cubicBezTo>
                  <a:pt x="1406" y="31"/>
                  <a:pt x="1411" y="25"/>
                  <a:pt x="1411" y="14"/>
                </a:cubicBezTo>
                <a:cubicBezTo>
                  <a:pt x="1411" y="7"/>
                  <a:pt x="1410" y="4"/>
                  <a:pt x="1410" y="4"/>
                </a:cubicBezTo>
                <a:cubicBezTo>
                  <a:pt x="1423" y="4"/>
                  <a:pt x="1423" y="4"/>
                  <a:pt x="1423" y="4"/>
                </a:cubicBezTo>
                <a:cubicBezTo>
                  <a:pt x="1423" y="5"/>
                  <a:pt x="1423" y="5"/>
                  <a:pt x="1423" y="5"/>
                </a:cubicBezTo>
                <a:cubicBezTo>
                  <a:pt x="1423" y="15"/>
                  <a:pt x="1422" y="19"/>
                  <a:pt x="1420" y="23"/>
                </a:cubicBezTo>
                <a:close/>
                <a:moveTo>
                  <a:pt x="1444" y="93"/>
                </a:moveTo>
                <a:cubicBezTo>
                  <a:pt x="1431" y="93"/>
                  <a:pt x="1425" y="90"/>
                  <a:pt x="1425" y="90"/>
                </a:cubicBezTo>
                <a:cubicBezTo>
                  <a:pt x="1428" y="83"/>
                  <a:pt x="1428" y="83"/>
                  <a:pt x="1428" y="83"/>
                </a:cubicBezTo>
                <a:cubicBezTo>
                  <a:pt x="1428" y="83"/>
                  <a:pt x="1433" y="86"/>
                  <a:pt x="1443" y="86"/>
                </a:cubicBezTo>
                <a:cubicBezTo>
                  <a:pt x="1451" y="86"/>
                  <a:pt x="1455" y="83"/>
                  <a:pt x="1455" y="77"/>
                </a:cubicBezTo>
                <a:cubicBezTo>
                  <a:pt x="1455" y="72"/>
                  <a:pt x="1453" y="71"/>
                  <a:pt x="1449" y="69"/>
                </a:cubicBezTo>
                <a:cubicBezTo>
                  <a:pt x="1439" y="63"/>
                  <a:pt x="1439" y="63"/>
                  <a:pt x="1439" y="63"/>
                </a:cubicBezTo>
                <a:cubicBezTo>
                  <a:pt x="1432" y="59"/>
                  <a:pt x="1428" y="55"/>
                  <a:pt x="1428" y="47"/>
                </a:cubicBezTo>
                <a:cubicBezTo>
                  <a:pt x="1428" y="35"/>
                  <a:pt x="1436" y="30"/>
                  <a:pt x="1448" y="30"/>
                </a:cubicBezTo>
                <a:cubicBezTo>
                  <a:pt x="1459" y="30"/>
                  <a:pt x="1464" y="34"/>
                  <a:pt x="1464" y="34"/>
                </a:cubicBezTo>
                <a:cubicBezTo>
                  <a:pt x="1462" y="41"/>
                  <a:pt x="1462" y="41"/>
                  <a:pt x="1462" y="41"/>
                </a:cubicBezTo>
                <a:cubicBezTo>
                  <a:pt x="1462" y="41"/>
                  <a:pt x="1457" y="37"/>
                  <a:pt x="1449" y="37"/>
                </a:cubicBezTo>
                <a:cubicBezTo>
                  <a:pt x="1444" y="37"/>
                  <a:pt x="1438" y="39"/>
                  <a:pt x="1438" y="45"/>
                </a:cubicBezTo>
                <a:cubicBezTo>
                  <a:pt x="1438" y="50"/>
                  <a:pt x="1440" y="51"/>
                  <a:pt x="1446" y="54"/>
                </a:cubicBezTo>
                <a:cubicBezTo>
                  <a:pt x="1455" y="59"/>
                  <a:pt x="1455" y="59"/>
                  <a:pt x="1455" y="59"/>
                </a:cubicBezTo>
                <a:cubicBezTo>
                  <a:pt x="1462" y="63"/>
                  <a:pt x="1466" y="68"/>
                  <a:pt x="1466" y="75"/>
                </a:cubicBezTo>
                <a:cubicBezTo>
                  <a:pt x="1466" y="90"/>
                  <a:pt x="1452" y="93"/>
                  <a:pt x="1444" y="93"/>
                </a:cubicBezTo>
                <a:close/>
                <a:moveTo>
                  <a:pt x="1587" y="93"/>
                </a:moveTo>
                <a:cubicBezTo>
                  <a:pt x="1575" y="93"/>
                  <a:pt x="1575" y="93"/>
                  <a:pt x="1575" y="93"/>
                </a:cubicBezTo>
                <a:cubicBezTo>
                  <a:pt x="1557" y="31"/>
                  <a:pt x="1557" y="31"/>
                  <a:pt x="1557" y="31"/>
                </a:cubicBezTo>
                <a:cubicBezTo>
                  <a:pt x="1556" y="25"/>
                  <a:pt x="1556" y="23"/>
                  <a:pt x="1556" y="23"/>
                </a:cubicBezTo>
                <a:cubicBezTo>
                  <a:pt x="1556" y="23"/>
                  <a:pt x="1556" y="25"/>
                  <a:pt x="1554" y="31"/>
                </a:cubicBezTo>
                <a:cubicBezTo>
                  <a:pt x="1536" y="93"/>
                  <a:pt x="1536" y="93"/>
                  <a:pt x="1536" y="93"/>
                </a:cubicBezTo>
                <a:cubicBezTo>
                  <a:pt x="1524" y="93"/>
                  <a:pt x="1524" y="93"/>
                  <a:pt x="1524" y="93"/>
                </a:cubicBezTo>
                <a:cubicBezTo>
                  <a:pt x="1500" y="8"/>
                  <a:pt x="1500" y="8"/>
                  <a:pt x="1500" y="8"/>
                </a:cubicBezTo>
                <a:cubicBezTo>
                  <a:pt x="1512" y="8"/>
                  <a:pt x="1512" y="8"/>
                  <a:pt x="1512" y="8"/>
                </a:cubicBezTo>
                <a:cubicBezTo>
                  <a:pt x="1530" y="72"/>
                  <a:pt x="1530" y="72"/>
                  <a:pt x="1530" y="72"/>
                </a:cubicBezTo>
                <a:cubicBezTo>
                  <a:pt x="1532" y="78"/>
                  <a:pt x="1532" y="81"/>
                  <a:pt x="1532" y="81"/>
                </a:cubicBezTo>
                <a:cubicBezTo>
                  <a:pt x="1532" y="81"/>
                  <a:pt x="1532" y="77"/>
                  <a:pt x="1534" y="72"/>
                </a:cubicBezTo>
                <a:cubicBezTo>
                  <a:pt x="1552" y="8"/>
                  <a:pt x="1552" y="8"/>
                  <a:pt x="1552" y="8"/>
                </a:cubicBezTo>
                <a:cubicBezTo>
                  <a:pt x="1562" y="8"/>
                  <a:pt x="1562" y="8"/>
                  <a:pt x="1562" y="8"/>
                </a:cubicBezTo>
                <a:cubicBezTo>
                  <a:pt x="1581" y="73"/>
                  <a:pt x="1581" y="73"/>
                  <a:pt x="1581" y="73"/>
                </a:cubicBezTo>
                <a:cubicBezTo>
                  <a:pt x="1582" y="77"/>
                  <a:pt x="1582" y="81"/>
                  <a:pt x="1582" y="81"/>
                </a:cubicBezTo>
                <a:cubicBezTo>
                  <a:pt x="1582" y="81"/>
                  <a:pt x="1583" y="77"/>
                  <a:pt x="1584" y="72"/>
                </a:cubicBezTo>
                <a:cubicBezTo>
                  <a:pt x="1603" y="8"/>
                  <a:pt x="1603" y="8"/>
                  <a:pt x="1603" y="8"/>
                </a:cubicBezTo>
                <a:cubicBezTo>
                  <a:pt x="1613" y="8"/>
                  <a:pt x="1613" y="8"/>
                  <a:pt x="1613" y="8"/>
                </a:cubicBezTo>
                <a:lnTo>
                  <a:pt x="1587" y="93"/>
                </a:lnTo>
                <a:close/>
                <a:moveTo>
                  <a:pt x="1643" y="94"/>
                </a:moveTo>
                <a:cubicBezTo>
                  <a:pt x="1626" y="94"/>
                  <a:pt x="1615" y="81"/>
                  <a:pt x="1615" y="63"/>
                </a:cubicBezTo>
                <a:cubicBezTo>
                  <a:pt x="1615" y="50"/>
                  <a:pt x="1621" y="30"/>
                  <a:pt x="1645" y="30"/>
                </a:cubicBezTo>
                <a:cubicBezTo>
                  <a:pt x="1662" y="30"/>
                  <a:pt x="1673" y="43"/>
                  <a:pt x="1673" y="61"/>
                </a:cubicBezTo>
                <a:cubicBezTo>
                  <a:pt x="1673" y="74"/>
                  <a:pt x="1667" y="94"/>
                  <a:pt x="1643" y="94"/>
                </a:cubicBezTo>
                <a:close/>
                <a:moveTo>
                  <a:pt x="1644" y="37"/>
                </a:moveTo>
                <a:cubicBezTo>
                  <a:pt x="1632" y="37"/>
                  <a:pt x="1628" y="46"/>
                  <a:pt x="1628" y="62"/>
                </a:cubicBezTo>
                <a:cubicBezTo>
                  <a:pt x="1628" y="76"/>
                  <a:pt x="1632" y="87"/>
                  <a:pt x="1644" y="87"/>
                </a:cubicBezTo>
                <a:cubicBezTo>
                  <a:pt x="1656" y="87"/>
                  <a:pt x="1660" y="78"/>
                  <a:pt x="1660" y="62"/>
                </a:cubicBezTo>
                <a:cubicBezTo>
                  <a:pt x="1660" y="48"/>
                  <a:pt x="1656" y="37"/>
                  <a:pt x="1644" y="37"/>
                </a:cubicBezTo>
                <a:close/>
                <a:moveTo>
                  <a:pt x="1719" y="42"/>
                </a:moveTo>
                <a:cubicBezTo>
                  <a:pt x="1718" y="41"/>
                  <a:pt x="1715" y="39"/>
                  <a:pt x="1710" y="39"/>
                </a:cubicBezTo>
                <a:cubicBezTo>
                  <a:pt x="1704" y="39"/>
                  <a:pt x="1700" y="42"/>
                  <a:pt x="1700" y="42"/>
                </a:cubicBezTo>
                <a:cubicBezTo>
                  <a:pt x="1700" y="92"/>
                  <a:pt x="1700" y="92"/>
                  <a:pt x="1700" y="92"/>
                </a:cubicBezTo>
                <a:cubicBezTo>
                  <a:pt x="1688" y="92"/>
                  <a:pt x="1688" y="92"/>
                  <a:pt x="1688" y="92"/>
                </a:cubicBezTo>
                <a:cubicBezTo>
                  <a:pt x="1688" y="32"/>
                  <a:pt x="1688" y="32"/>
                  <a:pt x="1688" y="32"/>
                </a:cubicBezTo>
                <a:cubicBezTo>
                  <a:pt x="1700" y="32"/>
                  <a:pt x="1700" y="32"/>
                  <a:pt x="1700" y="32"/>
                </a:cubicBezTo>
                <a:cubicBezTo>
                  <a:pt x="1700" y="39"/>
                  <a:pt x="1700" y="39"/>
                  <a:pt x="1700" y="39"/>
                </a:cubicBezTo>
                <a:cubicBezTo>
                  <a:pt x="1700" y="39"/>
                  <a:pt x="1705" y="30"/>
                  <a:pt x="1714" y="30"/>
                </a:cubicBezTo>
                <a:cubicBezTo>
                  <a:pt x="1719" y="30"/>
                  <a:pt x="1721" y="32"/>
                  <a:pt x="1723" y="32"/>
                </a:cubicBezTo>
                <a:lnTo>
                  <a:pt x="1719" y="42"/>
                </a:lnTo>
                <a:close/>
                <a:moveTo>
                  <a:pt x="1769" y="92"/>
                </a:moveTo>
                <a:cubicBezTo>
                  <a:pt x="1746" y="60"/>
                  <a:pt x="1746" y="60"/>
                  <a:pt x="1746" y="60"/>
                </a:cubicBezTo>
                <a:cubicBezTo>
                  <a:pt x="1746" y="92"/>
                  <a:pt x="1746" y="92"/>
                  <a:pt x="1746" y="92"/>
                </a:cubicBezTo>
                <a:cubicBezTo>
                  <a:pt x="1734" y="92"/>
                  <a:pt x="1734" y="92"/>
                  <a:pt x="1734" y="92"/>
                </a:cubicBezTo>
                <a:cubicBezTo>
                  <a:pt x="1734" y="0"/>
                  <a:pt x="1734" y="0"/>
                  <a:pt x="1734" y="0"/>
                </a:cubicBezTo>
                <a:cubicBezTo>
                  <a:pt x="1746" y="0"/>
                  <a:pt x="1746" y="0"/>
                  <a:pt x="1746" y="0"/>
                </a:cubicBezTo>
                <a:cubicBezTo>
                  <a:pt x="1746" y="58"/>
                  <a:pt x="1746" y="58"/>
                  <a:pt x="1746" y="58"/>
                </a:cubicBezTo>
                <a:cubicBezTo>
                  <a:pt x="1770" y="32"/>
                  <a:pt x="1770" y="32"/>
                  <a:pt x="1770" y="32"/>
                </a:cubicBezTo>
                <a:cubicBezTo>
                  <a:pt x="1783" y="32"/>
                  <a:pt x="1783" y="32"/>
                  <a:pt x="1783" y="32"/>
                </a:cubicBezTo>
                <a:cubicBezTo>
                  <a:pt x="1757" y="57"/>
                  <a:pt x="1757" y="57"/>
                  <a:pt x="1757" y="57"/>
                </a:cubicBezTo>
                <a:cubicBezTo>
                  <a:pt x="1783" y="92"/>
                  <a:pt x="1783" y="92"/>
                  <a:pt x="1783" y="92"/>
                </a:cubicBezTo>
                <a:lnTo>
                  <a:pt x="1769" y="92"/>
                </a:lnTo>
                <a:close/>
                <a:moveTo>
                  <a:pt x="1803" y="99"/>
                </a:moveTo>
                <a:cubicBezTo>
                  <a:pt x="1799" y="106"/>
                  <a:pt x="1792" y="110"/>
                  <a:pt x="1792" y="110"/>
                </a:cubicBezTo>
                <a:cubicBezTo>
                  <a:pt x="1789" y="106"/>
                  <a:pt x="1789" y="106"/>
                  <a:pt x="1789" y="106"/>
                </a:cubicBezTo>
                <a:cubicBezTo>
                  <a:pt x="1789" y="106"/>
                  <a:pt x="1794" y="100"/>
                  <a:pt x="1794" y="89"/>
                </a:cubicBezTo>
                <a:cubicBezTo>
                  <a:pt x="1794" y="83"/>
                  <a:pt x="1793" y="80"/>
                  <a:pt x="1793" y="80"/>
                </a:cubicBezTo>
                <a:cubicBezTo>
                  <a:pt x="1805" y="80"/>
                  <a:pt x="1805" y="80"/>
                  <a:pt x="1805" y="80"/>
                </a:cubicBezTo>
                <a:cubicBezTo>
                  <a:pt x="1805" y="80"/>
                  <a:pt x="1805" y="80"/>
                  <a:pt x="1805" y="80"/>
                </a:cubicBezTo>
                <a:cubicBezTo>
                  <a:pt x="1805" y="91"/>
                  <a:pt x="1804" y="95"/>
                  <a:pt x="1803" y="99"/>
                </a:cubicBezTo>
                <a:close/>
                <a:moveTo>
                  <a:pt x="1878" y="92"/>
                </a:moveTo>
                <a:cubicBezTo>
                  <a:pt x="1878" y="87"/>
                  <a:pt x="1878" y="87"/>
                  <a:pt x="1878" y="87"/>
                </a:cubicBezTo>
                <a:cubicBezTo>
                  <a:pt x="1878" y="87"/>
                  <a:pt x="1873" y="93"/>
                  <a:pt x="1863" y="93"/>
                </a:cubicBezTo>
                <a:cubicBezTo>
                  <a:pt x="1852" y="93"/>
                  <a:pt x="1844" y="87"/>
                  <a:pt x="1844" y="76"/>
                </a:cubicBezTo>
                <a:cubicBezTo>
                  <a:pt x="1844" y="70"/>
                  <a:pt x="1847" y="65"/>
                  <a:pt x="1851" y="62"/>
                </a:cubicBezTo>
                <a:cubicBezTo>
                  <a:pt x="1855" y="59"/>
                  <a:pt x="1862" y="58"/>
                  <a:pt x="1869" y="58"/>
                </a:cubicBezTo>
                <a:cubicBezTo>
                  <a:pt x="1873" y="58"/>
                  <a:pt x="1878" y="59"/>
                  <a:pt x="1878" y="59"/>
                </a:cubicBezTo>
                <a:cubicBezTo>
                  <a:pt x="1878" y="54"/>
                  <a:pt x="1878" y="54"/>
                  <a:pt x="1878" y="54"/>
                </a:cubicBezTo>
                <a:cubicBezTo>
                  <a:pt x="1878" y="51"/>
                  <a:pt x="1878" y="46"/>
                  <a:pt x="1877" y="44"/>
                </a:cubicBezTo>
                <a:cubicBezTo>
                  <a:pt x="1876" y="39"/>
                  <a:pt x="1871" y="37"/>
                  <a:pt x="1866" y="37"/>
                </a:cubicBezTo>
                <a:cubicBezTo>
                  <a:pt x="1858" y="37"/>
                  <a:pt x="1853" y="40"/>
                  <a:pt x="1853" y="40"/>
                </a:cubicBezTo>
                <a:cubicBezTo>
                  <a:pt x="1850" y="33"/>
                  <a:pt x="1850" y="33"/>
                  <a:pt x="1850" y="33"/>
                </a:cubicBezTo>
                <a:cubicBezTo>
                  <a:pt x="1850" y="33"/>
                  <a:pt x="1857" y="30"/>
                  <a:pt x="1869" y="30"/>
                </a:cubicBezTo>
                <a:cubicBezTo>
                  <a:pt x="1885" y="30"/>
                  <a:pt x="1888" y="39"/>
                  <a:pt x="1888" y="42"/>
                </a:cubicBezTo>
                <a:cubicBezTo>
                  <a:pt x="1889" y="45"/>
                  <a:pt x="1889" y="55"/>
                  <a:pt x="1889" y="57"/>
                </a:cubicBezTo>
                <a:cubicBezTo>
                  <a:pt x="1889" y="92"/>
                  <a:pt x="1889" y="92"/>
                  <a:pt x="1889" y="92"/>
                </a:cubicBezTo>
                <a:lnTo>
                  <a:pt x="1878" y="92"/>
                </a:lnTo>
                <a:close/>
                <a:moveTo>
                  <a:pt x="1878" y="64"/>
                </a:moveTo>
                <a:cubicBezTo>
                  <a:pt x="1878" y="64"/>
                  <a:pt x="1876" y="64"/>
                  <a:pt x="1871" y="64"/>
                </a:cubicBezTo>
                <a:cubicBezTo>
                  <a:pt x="1867" y="64"/>
                  <a:pt x="1863" y="65"/>
                  <a:pt x="1861" y="66"/>
                </a:cubicBezTo>
                <a:cubicBezTo>
                  <a:pt x="1857" y="68"/>
                  <a:pt x="1856" y="72"/>
                  <a:pt x="1856" y="75"/>
                </a:cubicBezTo>
                <a:cubicBezTo>
                  <a:pt x="1856" y="84"/>
                  <a:pt x="1862" y="86"/>
                  <a:pt x="1868" y="86"/>
                </a:cubicBezTo>
                <a:cubicBezTo>
                  <a:pt x="1874" y="86"/>
                  <a:pt x="1878" y="84"/>
                  <a:pt x="1878" y="84"/>
                </a:cubicBezTo>
                <a:lnTo>
                  <a:pt x="1878" y="64"/>
                </a:lnTo>
                <a:close/>
                <a:moveTo>
                  <a:pt x="1946" y="92"/>
                </a:moveTo>
                <a:cubicBezTo>
                  <a:pt x="1946" y="60"/>
                  <a:pt x="1946" y="60"/>
                  <a:pt x="1946" y="60"/>
                </a:cubicBezTo>
                <a:cubicBezTo>
                  <a:pt x="1946" y="56"/>
                  <a:pt x="1946" y="52"/>
                  <a:pt x="1945" y="49"/>
                </a:cubicBezTo>
                <a:cubicBezTo>
                  <a:pt x="1944" y="41"/>
                  <a:pt x="1939" y="38"/>
                  <a:pt x="1931" y="38"/>
                </a:cubicBezTo>
                <a:cubicBezTo>
                  <a:pt x="1924" y="38"/>
                  <a:pt x="1919" y="41"/>
                  <a:pt x="1919" y="41"/>
                </a:cubicBezTo>
                <a:cubicBezTo>
                  <a:pt x="1919" y="92"/>
                  <a:pt x="1919" y="92"/>
                  <a:pt x="1919" y="92"/>
                </a:cubicBezTo>
                <a:cubicBezTo>
                  <a:pt x="1908" y="92"/>
                  <a:pt x="1908" y="92"/>
                  <a:pt x="1908" y="92"/>
                </a:cubicBezTo>
                <a:cubicBezTo>
                  <a:pt x="1908" y="32"/>
                  <a:pt x="1908" y="32"/>
                  <a:pt x="1908" y="32"/>
                </a:cubicBezTo>
                <a:cubicBezTo>
                  <a:pt x="1919" y="32"/>
                  <a:pt x="1919" y="32"/>
                  <a:pt x="1919" y="32"/>
                </a:cubicBezTo>
                <a:cubicBezTo>
                  <a:pt x="1919" y="38"/>
                  <a:pt x="1919" y="38"/>
                  <a:pt x="1919" y="38"/>
                </a:cubicBezTo>
                <a:cubicBezTo>
                  <a:pt x="1919" y="38"/>
                  <a:pt x="1925" y="30"/>
                  <a:pt x="1937" y="30"/>
                </a:cubicBezTo>
                <a:cubicBezTo>
                  <a:pt x="1950" y="30"/>
                  <a:pt x="1955" y="38"/>
                  <a:pt x="1956" y="44"/>
                </a:cubicBezTo>
                <a:cubicBezTo>
                  <a:pt x="1957" y="48"/>
                  <a:pt x="1957" y="53"/>
                  <a:pt x="1957" y="56"/>
                </a:cubicBezTo>
                <a:cubicBezTo>
                  <a:pt x="1957" y="92"/>
                  <a:pt x="1957" y="92"/>
                  <a:pt x="1957" y="92"/>
                </a:cubicBezTo>
                <a:lnTo>
                  <a:pt x="1946" y="92"/>
                </a:lnTo>
                <a:close/>
                <a:moveTo>
                  <a:pt x="2015" y="92"/>
                </a:moveTo>
                <a:cubicBezTo>
                  <a:pt x="2015" y="86"/>
                  <a:pt x="2015" y="86"/>
                  <a:pt x="2015" y="86"/>
                </a:cubicBezTo>
                <a:cubicBezTo>
                  <a:pt x="2015" y="86"/>
                  <a:pt x="2010" y="93"/>
                  <a:pt x="1998" y="93"/>
                </a:cubicBezTo>
                <a:cubicBezTo>
                  <a:pt x="1984" y="93"/>
                  <a:pt x="1973" y="83"/>
                  <a:pt x="1973" y="63"/>
                </a:cubicBezTo>
                <a:cubicBezTo>
                  <a:pt x="1973" y="43"/>
                  <a:pt x="1986" y="31"/>
                  <a:pt x="2002" y="31"/>
                </a:cubicBezTo>
                <a:cubicBezTo>
                  <a:pt x="2011" y="31"/>
                  <a:pt x="2015" y="33"/>
                  <a:pt x="2015" y="33"/>
                </a:cubicBezTo>
                <a:cubicBezTo>
                  <a:pt x="2015" y="0"/>
                  <a:pt x="2015" y="0"/>
                  <a:pt x="2015" y="0"/>
                </a:cubicBezTo>
                <a:cubicBezTo>
                  <a:pt x="2027" y="0"/>
                  <a:pt x="2027" y="0"/>
                  <a:pt x="2027" y="0"/>
                </a:cubicBezTo>
                <a:cubicBezTo>
                  <a:pt x="2027" y="92"/>
                  <a:pt x="2027" y="92"/>
                  <a:pt x="2027" y="92"/>
                </a:cubicBezTo>
                <a:lnTo>
                  <a:pt x="2015" y="92"/>
                </a:lnTo>
                <a:close/>
                <a:moveTo>
                  <a:pt x="2015" y="38"/>
                </a:moveTo>
                <a:cubicBezTo>
                  <a:pt x="2015" y="38"/>
                  <a:pt x="2012" y="37"/>
                  <a:pt x="2006" y="37"/>
                </a:cubicBezTo>
                <a:cubicBezTo>
                  <a:pt x="1992" y="37"/>
                  <a:pt x="1985" y="46"/>
                  <a:pt x="1985" y="62"/>
                </a:cubicBezTo>
                <a:cubicBezTo>
                  <a:pt x="1985" y="76"/>
                  <a:pt x="1992" y="86"/>
                  <a:pt x="2004" y="86"/>
                </a:cubicBezTo>
                <a:cubicBezTo>
                  <a:pt x="2011" y="86"/>
                  <a:pt x="2015" y="83"/>
                  <a:pt x="2015" y="83"/>
                </a:cubicBezTo>
                <a:lnTo>
                  <a:pt x="2015" y="38"/>
                </a:lnTo>
                <a:close/>
              </a:path>
            </a:pathLst>
          </a:custGeom>
          <a:solidFill>
            <a:srgbClr val="505759"/>
          </a:solidFill>
          <a:ln>
            <a:noFill/>
          </a:ln>
        </p:spPr>
        <p:txBody>
          <a:bodyPr vert="horz" wrap="square" lIns="91440" tIns="45720" rIns="91440" bIns="45720" numCol="1" anchor="t" anchorCtr="0" compatLnSpc="1">
            <a:prstTxWarp prst="textNoShape">
              <a:avLst/>
            </a:prstTxWarp>
          </a:bodyPr>
          <a:lstStyle/>
          <a:p>
            <a:endParaRPr lang="en-US"/>
          </a:p>
        </p:txBody>
      </p:sp>
      <p:pic>
        <p:nvPicPr>
          <p:cNvPr id="9" name="Picture 8" title="life is now"/>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5715000" y="5102352"/>
            <a:ext cx="1765808" cy="819334"/>
          </a:xfrm>
          <a:prstGeom prst="rect">
            <a:avLst/>
          </a:prstGeom>
        </p:spPr>
      </p:pic>
    </p:spTree>
    <p:extLst>
      <p:ext uri="{BB962C8B-B14F-4D97-AF65-F5344CB8AC3E}">
        <p14:creationId xmlns:p14="http://schemas.microsoft.com/office/powerpoint/2010/main" val="411057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par>
                          <p:cTn id="8" fill="hold">
                            <p:stCondLst>
                              <p:cond delay="2000"/>
                            </p:stCondLst>
                            <p:childTnLst>
                              <p:par>
                                <p:cTn id="9" presetID="10" presetClass="entr" presetSubtype="0" fill="hold" nodeType="afterEffect">
                                  <p:stCondLst>
                                    <p:cond delay="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099"/>
            <a:ext cx="8229600" cy="800100"/>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fr-CH" dirty="0" err="1"/>
              <a:t>Internal</a:t>
            </a:r>
            <a:r>
              <a:rPr lang="fr-CH" dirty="0"/>
              <a:t> Use ONLY</a:t>
            </a:r>
            <a:endParaRPr lang="en-US" dirty="0"/>
          </a:p>
        </p:txBody>
      </p:sp>
      <p:sp>
        <p:nvSpPr>
          <p:cNvPr id="6" name="Slide Number Placeholder 5"/>
          <p:cNvSpPr>
            <a:spLocks noGrp="1"/>
          </p:cNvSpPr>
          <p:nvPr>
            <p:ph type="sldNum" sz="quarter" idx="12"/>
          </p:nvPr>
        </p:nvSpPr>
        <p:spPr/>
        <p:txBody>
          <a:bodyPr/>
          <a:lstStyle/>
          <a:p>
            <a:fld id="{200070E3-1D15-49D0-B62C-740D83D455BC}" type="slidenum">
              <a:rPr lang="en-US" smtClean="0"/>
              <a:pPr/>
              <a:t>‹N°›</a:t>
            </a:fld>
            <a:endParaRPr lang="en-US" dirty="0"/>
          </a:p>
        </p:txBody>
      </p:sp>
      <p:sp>
        <p:nvSpPr>
          <p:cNvPr id="9" name="Text Placeholder 8"/>
          <p:cNvSpPr>
            <a:spLocks noGrp="1"/>
          </p:cNvSpPr>
          <p:nvPr>
            <p:ph type="body" sz="quarter" idx="13"/>
          </p:nvPr>
        </p:nvSpPr>
        <p:spPr>
          <a:xfrm>
            <a:off x="482600" y="584201"/>
            <a:ext cx="8267700" cy="666751"/>
          </a:xfrm>
        </p:spPr>
        <p:txBody>
          <a:bodyPr>
            <a:normAutofit/>
          </a:bodyPr>
          <a:lstStyle>
            <a:lvl1pPr>
              <a:buNone/>
              <a:defRPr sz="225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529002909"/>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dirty="0"/>
              <a:t>For Internal Use Only</a:t>
            </a:r>
          </a:p>
        </p:txBody>
      </p:sp>
      <p:sp>
        <p:nvSpPr>
          <p:cNvPr id="4" name="Slide Number Placeholder 3"/>
          <p:cNvSpPr>
            <a:spLocks noGrp="1"/>
          </p:cNvSpPr>
          <p:nvPr>
            <p:ph type="sldNum" sz="quarter" idx="11"/>
          </p:nvPr>
        </p:nvSpPr>
        <p:spPr/>
        <p:txBody>
          <a:bodyPr/>
          <a:lstStyle/>
          <a:p>
            <a:fld id="{3A4C8FFB-A49E-43BD-96E2-7B08A54F5F74}" type="slidenum">
              <a:rPr lang="en-US" smtClean="0"/>
              <a:pPr/>
              <a:t>‹N°›</a:t>
            </a:fld>
            <a:endParaRPr lang="en-US" dirty="0"/>
          </a:p>
        </p:txBody>
      </p:sp>
      <p:sp>
        <p:nvSpPr>
          <p:cNvPr id="5" name="Date Placeholder 4"/>
          <p:cNvSpPr>
            <a:spLocks noGrp="1"/>
          </p:cNvSpPr>
          <p:nvPr>
            <p:ph type="dt" sz="half" idx="12"/>
          </p:nvPr>
        </p:nvSpPr>
        <p:spPr/>
        <p:txBody>
          <a:bodyPr/>
          <a:lstStyle/>
          <a:p>
            <a:fld id="{FF52BAAC-C3D3-4831-A26C-483F3A3C4B08}" type="datetime1">
              <a:rPr lang="en-US" smtClean="0"/>
              <a:pPr/>
              <a:t>11/18/2021</a:t>
            </a:fld>
            <a:endParaRPr lang="en-US" dirty="0"/>
          </a:p>
        </p:txBody>
      </p:sp>
    </p:spTree>
    <p:extLst>
      <p:ext uri="{BB962C8B-B14F-4D97-AF65-F5344CB8AC3E}">
        <p14:creationId xmlns:p14="http://schemas.microsoft.com/office/powerpoint/2010/main" val="2134879145"/>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Gray">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6858000"/>
          </a:xfrm>
          <a:prstGeom prst="rect">
            <a:avLst/>
          </a:prstGeom>
        </p:spPr>
      </p:pic>
      <p:pic>
        <p:nvPicPr>
          <p:cNvPr id="9" name="Picture 3"/>
          <p:cNvPicPr preferRelativeResize="0">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182880" y="457200"/>
            <a:ext cx="4792804" cy="4791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userDrawn="1">
            <p:ph type="ctrTitle"/>
          </p:nvPr>
        </p:nvSpPr>
        <p:spPr bwMode="gray">
          <a:xfrm>
            <a:off x="914400" y="685800"/>
            <a:ext cx="3840480" cy="1554480"/>
          </a:xfrm>
        </p:spPr>
        <p:txBody>
          <a:bodyPr anchor="b" anchorCtr="0">
            <a:normAutofit/>
          </a:bodyPr>
          <a:lstStyle>
            <a:lvl1pPr>
              <a:defRPr sz="2800">
                <a:solidFill>
                  <a:schemeClr val="bg1"/>
                </a:solidFill>
              </a:defRPr>
            </a:lvl1pPr>
          </a:lstStyle>
          <a:p>
            <a:r>
              <a:rPr lang="fr-FR"/>
              <a:t>Modifiez le style du titre</a:t>
            </a:r>
            <a:endParaRPr lang="en-US" dirty="0"/>
          </a:p>
        </p:txBody>
      </p:sp>
      <p:sp>
        <p:nvSpPr>
          <p:cNvPr id="3" name="Subtitle 2"/>
          <p:cNvSpPr>
            <a:spLocks noGrp="1"/>
          </p:cNvSpPr>
          <p:nvPr userDrawn="1">
            <p:ph type="subTitle" idx="1"/>
          </p:nvPr>
        </p:nvSpPr>
        <p:spPr bwMode="gray">
          <a:xfrm>
            <a:off x="914400" y="2468880"/>
            <a:ext cx="3840480" cy="914400"/>
          </a:xfrm>
        </p:spPr>
        <p:txBody>
          <a:bodyPr>
            <a:normAutofit/>
          </a:bodyPr>
          <a:lstStyle>
            <a:lvl1pPr marL="0" indent="0" algn="l">
              <a:spcBef>
                <a:spcPts val="0"/>
              </a:spcBef>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grpSp>
        <p:nvGrpSpPr>
          <p:cNvPr id="10" name="Group 9" title="Edwards"/>
          <p:cNvGrpSpPr/>
          <p:nvPr userDrawn="1"/>
        </p:nvGrpSpPr>
        <p:grpSpPr>
          <a:xfrm>
            <a:off x="7463917" y="4872990"/>
            <a:ext cx="1344168" cy="1647066"/>
            <a:chOff x="6126099" y="2617470"/>
            <a:chExt cx="1344168" cy="1647066"/>
          </a:xfrm>
        </p:grpSpPr>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126099" y="2617470"/>
              <a:ext cx="1344168" cy="1647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Freeform 14"/>
            <p:cNvSpPr>
              <a:spLocks noEditPoints="1"/>
            </p:cNvSpPr>
            <p:nvPr/>
          </p:nvSpPr>
          <p:spPr bwMode="black">
            <a:xfrm>
              <a:off x="6327805" y="3836840"/>
              <a:ext cx="938861" cy="221864"/>
            </a:xfrm>
            <a:custGeom>
              <a:avLst/>
              <a:gdLst>
                <a:gd name="T0" fmla="*/ 729 w 2938"/>
                <a:gd name="T1" fmla="*/ 13 h 694"/>
                <a:gd name="T2" fmla="*/ 798 w 2938"/>
                <a:gd name="T3" fmla="*/ 349 h 694"/>
                <a:gd name="T4" fmla="*/ 526 w 2938"/>
                <a:gd name="T5" fmla="*/ 475 h 694"/>
                <a:gd name="T6" fmla="*/ 798 w 2938"/>
                <a:gd name="T7" fmla="*/ 612 h 694"/>
                <a:gd name="T8" fmla="*/ 928 w 2938"/>
                <a:gd name="T9" fmla="*/ 654 h 694"/>
                <a:gd name="T10" fmla="*/ 798 w 2938"/>
                <a:gd name="T11" fmla="*/ 547 h 694"/>
                <a:gd name="T12" fmla="*/ 608 w 2938"/>
                <a:gd name="T13" fmla="*/ 420 h 694"/>
                <a:gd name="T14" fmla="*/ 798 w 2938"/>
                <a:gd name="T15" fmla="*/ 547 h 694"/>
                <a:gd name="T16" fmla="*/ 1516 w 2938"/>
                <a:gd name="T17" fmla="*/ 299 h 694"/>
                <a:gd name="T18" fmla="*/ 1323 w 2938"/>
                <a:gd name="T19" fmla="*/ 694 h 694"/>
                <a:gd name="T20" fmla="*/ 1123 w 2938"/>
                <a:gd name="T21" fmla="*/ 694 h 694"/>
                <a:gd name="T22" fmla="*/ 933 w 2938"/>
                <a:gd name="T23" fmla="*/ 278 h 694"/>
                <a:gd name="T24" fmla="*/ 1061 w 2938"/>
                <a:gd name="T25" fmla="*/ 299 h 694"/>
                <a:gd name="T26" fmla="*/ 1178 w 2938"/>
                <a:gd name="T27" fmla="*/ 299 h 694"/>
                <a:gd name="T28" fmla="*/ 1315 w 2938"/>
                <a:gd name="T29" fmla="*/ 278 h 694"/>
                <a:gd name="T30" fmla="*/ 1356 w 2938"/>
                <a:gd name="T31" fmla="*/ 562 h 694"/>
                <a:gd name="T32" fmla="*/ 1403 w 2938"/>
                <a:gd name="T33" fmla="*/ 299 h 694"/>
                <a:gd name="T34" fmla="*/ 441 w 2938"/>
                <a:gd name="T35" fmla="*/ 481 h 694"/>
                <a:gd name="T36" fmla="*/ 0 w 2938"/>
                <a:gd name="T37" fmla="*/ 676 h 694"/>
                <a:gd name="T38" fmla="*/ 64 w 2938"/>
                <a:gd name="T39" fmla="*/ 35 h 694"/>
                <a:gd name="T40" fmla="*/ 429 w 2938"/>
                <a:gd name="T41" fmla="*/ 13 h 694"/>
                <a:gd name="T42" fmla="*/ 416 w 2938"/>
                <a:gd name="T43" fmla="*/ 144 h 694"/>
                <a:gd name="T44" fmla="*/ 151 w 2938"/>
                <a:gd name="T45" fmla="*/ 325 h 694"/>
                <a:gd name="T46" fmla="*/ 334 w 2938"/>
                <a:gd name="T47" fmla="*/ 216 h 694"/>
                <a:gd name="T48" fmla="*/ 212 w 2938"/>
                <a:gd name="T49" fmla="*/ 346 h 694"/>
                <a:gd name="T50" fmla="*/ 293 w 2938"/>
                <a:gd name="T51" fmla="*/ 654 h 694"/>
                <a:gd name="T52" fmla="*/ 2582 w 2938"/>
                <a:gd name="T53" fmla="*/ 0 h 694"/>
                <a:gd name="T54" fmla="*/ 2442 w 2938"/>
                <a:gd name="T55" fmla="*/ 35 h 694"/>
                <a:gd name="T56" fmla="*/ 2509 w 2938"/>
                <a:gd name="T57" fmla="*/ 349 h 694"/>
                <a:gd name="T58" fmla="*/ 2405 w 2938"/>
                <a:gd name="T59" fmla="*/ 688 h 694"/>
                <a:gd name="T60" fmla="*/ 2511 w 2938"/>
                <a:gd name="T61" fmla="*/ 676 h 694"/>
                <a:gd name="T62" fmla="*/ 2582 w 2938"/>
                <a:gd name="T63" fmla="*/ 654 h 694"/>
                <a:gd name="T64" fmla="*/ 2403 w 2938"/>
                <a:gd name="T65" fmla="*/ 667 h 694"/>
                <a:gd name="T66" fmla="*/ 2402 w 2938"/>
                <a:gd name="T67" fmla="*/ 288 h 694"/>
                <a:gd name="T68" fmla="*/ 2938 w 2938"/>
                <a:gd name="T69" fmla="*/ 548 h 694"/>
                <a:gd name="T70" fmla="*/ 2709 w 2938"/>
                <a:gd name="T71" fmla="*/ 680 h 694"/>
                <a:gd name="T72" fmla="*/ 2703 w 2938"/>
                <a:gd name="T73" fmla="*/ 540 h 694"/>
                <a:gd name="T74" fmla="*/ 2810 w 2938"/>
                <a:gd name="T75" fmla="*/ 504 h 694"/>
                <a:gd name="T76" fmla="*/ 2882 w 2938"/>
                <a:gd name="T77" fmla="*/ 293 h 694"/>
                <a:gd name="T78" fmla="*/ 2912 w 2938"/>
                <a:gd name="T79" fmla="*/ 266 h 694"/>
                <a:gd name="T80" fmla="*/ 2799 w 2938"/>
                <a:gd name="T81" fmla="*/ 288 h 694"/>
                <a:gd name="T82" fmla="*/ 2842 w 2938"/>
                <a:gd name="T83" fmla="*/ 429 h 694"/>
                <a:gd name="T84" fmla="*/ 1817 w 2938"/>
                <a:gd name="T85" fmla="*/ 600 h 694"/>
                <a:gd name="T86" fmla="*/ 1555 w 2938"/>
                <a:gd name="T87" fmla="*/ 372 h 694"/>
                <a:gd name="T88" fmla="*/ 1608 w 2938"/>
                <a:gd name="T89" fmla="*/ 321 h 694"/>
                <a:gd name="T90" fmla="*/ 1746 w 2938"/>
                <a:gd name="T91" fmla="*/ 452 h 694"/>
                <a:gd name="T92" fmla="*/ 1639 w 2938"/>
                <a:gd name="T93" fmla="*/ 689 h 694"/>
                <a:gd name="T94" fmla="*/ 1891 w 2938"/>
                <a:gd name="T95" fmla="*/ 634 h 694"/>
                <a:gd name="T96" fmla="*/ 1746 w 2938"/>
                <a:gd name="T97" fmla="*/ 576 h 694"/>
                <a:gd name="T98" fmla="*/ 1720 w 2938"/>
                <a:gd name="T99" fmla="*/ 474 h 694"/>
                <a:gd name="T100" fmla="*/ 2205 w 2938"/>
                <a:gd name="T101" fmla="*/ 329 h 694"/>
                <a:gd name="T102" fmla="*/ 2153 w 2938"/>
                <a:gd name="T103" fmla="*/ 291 h 694"/>
                <a:gd name="T104" fmla="*/ 2045 w 2938"/>
                <a:gd name="T105" fmla="*/ 654 h 694"/>
                <a:gd name="T106" fmla="*/ 1917 w 2938"/>
                <a:gd name="T107" fmla="*/ 676 h 694"/>
                <a:gd name="T108" fmla="*/ 1974 w 2938"/>
                <a:gd name="T109" fmla="*/ 299 h 694"/>
                <a:gd name="T110" fmla="*/ 1966 w 2938"/>
                <a:gd name="T111" fmla="*/ 278 h 694"/>
                <a:gd name="T112" fmla="*/ 2046 w 2938"/>
                <a:gd name="T113" fmla="*/ 366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38" h="694">
                  <a:moveTo>
                    <a:pt x="869" y="0"/>
                  </a:moveTo>
                  <a:cubicBezTo>
                    <a:pt x="852" y="8"/>
                    <a:pt x="826" y="13"/>
                    <a:pt x="790" y="13"/>
                  </a:cubicBezTo>
                  <a:cubicBezTo>
                    <a:pt x="729" y="13"/>
                    <a:pt x="729" y="13"/>
                    <a:pt x="729" y="13"/>
                  </a:cubicBezTo>
                  <a:cubicBezTo>
                    <a:pt x="729" y="35"/>
                    <a:pt x="729" y="35"/>
                    <a:pt x="729" y="35"/>
                  </a:cubicBezTo>
                  <a:cubicBezTo>
                    <a:pt x="798" y="35"/>
                    <a:pt x="798" y="35"/>
                    <a:pt x="798" y="35"/>
                  </a:cubicBezTo>
                  <a:cubicBezTo>
                    <a:pt x="798" y="349"/>
                    <a:pt x="798" y="349"/>
                    <a:pt x="798" y="349"/>
                  </a:cubicBezTo>
                  <a:cubicBezTo>
                    <a:pt x="796" y="349"/>
                    <a:pt x="796" y="349"/>
                    <a:pt x="796" y="349"/>
                  </a:cubicBezTo>
                  <a:cubicBezTo>
                    <a:pt x="771" y="293"/>
                    <a:pt x="729" y="266"/>
                    <a:pt x="684" y="266"/>
                  </a:cubicBezTo>
                  <a:cubicBezTo>
                    <a:pt x="604" y="266"/>
                    <a:pt x="526" y="347"/>
                    <a:pt x="526" y="475"/>
                  </a:cubicBezTo>
                  <a:cubicBezTo>
                    <a:pt x="526" y="604"/>
                    <a:pt x="599" y="688"/>
                    <a:pt x="692" y="688"/>
                  </a:cubicBezTo>
                  <a:cubicBezTo>
                    <a:pt x="735" y="688"/>
                    <a:pt x="770" y="664"/>
                    <a:pt x="796" y="612"/>
                  </a:cubicBezTo>
                  <a:cubicBezTo>
                    <a:pt x="798" y="612"/>
                    <a:pt x="798" y="612"/>
                    <a:pt x="798" y="612"/>
                  </a:cubicBezTo>
                  <a:cubicBezTo>
                    <a:pt x="798" y="676"/>
                    <a:pt x="798" y="676"/>
                    <a:pt x="798" y="676"/>
                  </a:cubicBezTo>
                  <a:cubicBezTo>
                    <a:pt x="928" y="676"/>
                    <a:pt x="928" y="676"/>
                    <a:pt x="928" y="676"/>
                  </a:cubicBezTo>
                  <a:cubicBezTo>
                    <a:pt x="928" y="654"/>
                    <a:pt x="928" y="654"/>
                    <a:pt x="928" y="654"/>
                  </a:cubicBezTo>
                  <a:cubicBezTo>
                    <a:pt x="869" y="654"/>
                    <a:pt x="869" y="654"/>
                    <a:pt x="869" y="654"/>
                  </a:cubicBezTo>
                  <a:lnTo>
                    <a:pt x="869" y="0"/>
                  </a:lnTo>
                  <a:close/>
                  <a:moveTo>
                    <a:pt x="798" y="547"/>
                  </a:moveTo>
                  <a:cubicBezTo>
                    <a:pt x="782" y="611"/>
                    <a:pt x="750" y="667"/>
                    <a:pt x="690" y="667"/>
                  </a:cubicBezTo>
                  <a:cubicBezTo>
                    <a:pt x="632" y="667"/>
                    <a:pt x="608" y="623"/>
                    <a:pt x="608" y="531"/>
                  </a:cubicBezTo>
                  <a:cubicBezTo>
                    <a:pt x="608" y="420"/>
                    <a:pt x="608" y="420"/>
                    <a:pt x="608" y="420"/>
                  </a:cubicBezTo>
                  <a:cubicBezTo>
                    <a:pt x="608" y="333"/>
                    <a:pt x="635" y="288"/>
                    <a:pt x="689" y="288"/>
                  </a:cubicBezTo>
                  <a:cubicBezTo>
                    <a:pt x="741" y="288"/>
                    <a:pt x="781" y="345"/>
                    <a:pt x="798" y="416"/>
                  </a:cubicBezTo>
                  <a:lnTo>
                    <a:pt x="798" y="547"/>
                  </a:lnTo>
                  <a:close/>
                  <a:moveTo>
                    <a:pt x="1389" y="278"/>
                  </a:moveTo>
                  <a:cubicBezTo>
                    <a:pt x="1516" y="278"/>
                    <a:pt x="1516" y="278"/>
                    <a:pt x="1516" y="278"/>
                  </a:cubicBezTo>
                  <a:cubicBezTo>
                    <a:pt x="1516" y="299"/>
                    <a:pt x="1516" y="299"/>
                    <a:pt x="1516" y="299"/>
                  </a:cubicBezTo>
                  <a:cubicBezTo>
                    <a:pt x="1475" y="299"/>
                    <a:pt x="1466" y="313"/>
                    <a:pt x="1448" y="364"/>
                  </a:cubicBezTo>
                  <a:cubicBezTo>
                    <a:pt x="1435" y="402"/>
                    <a:pt x="1332" y="694"/>
                    <a:pt x="1332" y="694"/>
                  </a:cubicBezTo>
                  <a:cubicBezTo>
                    <a:pt x="1323" y="694"/>
                    <a:pt x="1323" y="694"/>
                    <a:pt x="1323" y="694"/>
                  </a:cubicBezTo>
                  <a:cubicBezTo>
                    <a:pt x="1226" y="430"/>
                    <a:pt x="1226" y="430"/>
                    <a:pt x="1226" y="430"/>
                  </a:cubicBezTo>
                  <a:cubicBezTo>
                    <a:pt x="1132" y="694"/>
                    <a:pt x="1132" y="694"/>
                    <a:pt x="1132" y="694"/>
                  </a:cubicBezTo>
                  <a:cubicBezTo>
                    <a:pt x="1123" y="694"/>
                    <a:pt x="1123" y="694"/>
                    <a:pt x="1123" y="694"/>
                  </a:cubicBezTo>
                  <a:cubicBezTo>
                    <a:pt x="979" y="299"/>
                    <a:pt x="979" y="299"/>
                    <a:pt x="979" y="299"/>
                  </a:cubicBezTo>
                  <a:cubicBezTo>
                    <a:pt x="933" y="299"/>
                    <a:pt x="933" y="299"/>
                    <a:pt x="933" y="299"/>
                  </a:cubicBezTo>
                  <a:cubicBezTo>
                    <a:pt x="933" y="278"/>
                    <a:pt x="933" y="278"/>
                    <a:pt x="933" y="278"/>
                  </a:cubicBezTo>
                  <a:cubicBezTo>
                    <a:pt x="1102" y="278"/>
                    <a:pt x="1102" y="278"/>
                    <a:pt x="1102" y="278"/>
                  </a:cubicBezTo>
                  <a:cubicBezTo>
                    <a:pt x="1102" y="299"/>
                    <a:pt x="1102" y="299"/>
                    <a:pt x="1102" y="299"/>
                  </a:cubicBezTo>
                  <a:cubicBezTo>
                    <a:pt x="1061" y="299"/>
                    <a:pt x="1061" y="299"/>
                    <a:pt x="1061" y="299"/>
                  </a:cubicBezTo>
                  <a:cubicBezTo>
                    <a:pt x="1157" y="562"/>
                    <a:pt x="1157" y="562"/>
                    <a:pt x="1157" y="562"/>
                  </a:cubicBezTo>
                  <a:cubicBezTo>
                    <a:pt x="1215" y="399"/>
                    <a:pt x="1215" y="399"/>
                    <a:pt x="1215" y="399"/>
                  </a:cubicBezTo>
                  <a:cubicBezTo>
                    <a:pt x="1178" y="299"/>
                    <a:pt x="1178" y="299"/>
                    <a:pt x="1178" y="299"/>
                  </a:cubicBezTo>
                  <a:cubicBezTo>
                    <a:pt x="1130" y="299"/>
                    <a:pt x="1130" y="299"/>
                    <a:pt x="1130" y="299"/>
                  </a:cubicBezTo>
                  <a:cubicBezTo>
                    <a:pt x="1130" y="278"/>
                    <a:pt x="1130" y="278"/>
                    <a:pt x="1130" y="278"/>
                  </a:cubicBezTo>
                  <a:cubicBezTo>
                    <a:pt x="1315" y="278"/>
                    <a:pt x="1315" y="278"/>
                    <a:pt x="1315" y="278"/>
                  </a:cubicBezTo>
                  <a:cubicBezTo>
                    <a:pt x="1315" y="299"/>
                    <a:pt x="1315" y="299"/>
                    <a:pt x="1315" y="299"/>
                  </a:cubicBezTo>
                  <a:cubicBezTo>
                    <a:pt x="1260" y="299"/>
                    <a:pt x="1260" y="299"/>
                    <a:pt x="1260" y="299"/>
                  </a:cubicBezTo>
                  <a:cubicBezTo>
                    <a:pt x="1356" y="562"/>
                    <a:pt x="1356" y="562"/>
                    <a:pt x="1356" y="562"/>
                  </a:cubicBezTo>
                  <a:cubicBezTo>
                    <a:pt x="1423" y="369"/>
                    <a:pt x="1423" y="369"/>
                    <a:pt x="1423" y="369"/>
                  </a:cubicBezTo>
                  <a:cubicBezTo>
                    <a:pt x="1431" y="346"/>
                    <a:pt x="1434" y="336"/>
                    <a:pt x="1434" y="324"/>
                  </a:cubicBezTo>
                  <a:cubicBezTo>
                    <a:pt x="1434" y="307"/>
                    <a:pt x="1426" y="299"/>
                    <a:pt x="1403" y="299"/>
                  </a:cubicBezTo>
                  <a:cubicBezTo>
                    <a:pt x="1389" y="299"/>
                    <a:pt x="1389" y="299"/>
                    <a:pt x="1389" y="299"/>
                  </a:cubicBezTo>
                  <a:lnTo>
                    <a:pt x="1389" y="278"/>
                  </a:lnTo>
                  <a:close/>
                  <a:moveTo>
                    <a:pt x="441" y="481"/>
                  </a:moveTo>
                  <a:cubicBezTo>
                    <a:pt x="462" y="481"/>
                    <a:pt x="462" y="481"/>
                    <a:pt x="462" y="481"/>
                  </a:cubicBezTo>
                  <a:cubicBezTo>
                    <a:pt x="445" y="676"/>
                    <a:pt x="445" y="676"/>
                    <a:pt x="445" y="676"/>
                  </a:cubicBezTo>
                  <a:cubicBezTo>
                    <a:pt x="0" y="676"/>
                    <a:pt x="0" y="676"/>
                    <a:pt x="0" y="676"/>
                  </a:cubicBezTo>
                  <a:cubicBezTo>
                    <a:pt x="0" y="654"/>
                    <a:pt x="0" y="654"/>
                    <a:pt x="0" y="654"/>
                  </a:cubicBezTo>
                  <a:cubicBezTo>
                    <a:pt x="64" y="654"/>
                    <a:pt x="64" y="654"/>
                    <a:pt x="64" y="654"/>
                  </a:cubicBezTo>
                  <a:cubicBezTo>
                    <a:pt x="64" y="35"/>
                    <a:pt x="64" y="35"/>
                    <a:pt x="64" y="35"/>
                  </a:cubicBezTo>
                  <a:cubicBezTo>
                    <a:pt x="0" y="35"/>
                    <a:pt x="0" y="35"/>
                    <a:pt x="0" y="35"/>
                  </a:cubicBezTo>
                  <a:cubicBezTo>
                    <a:pt x="0" y="13"/>
                    <a:pt x="0" y="13"/>
                    <a:pt x="0" y="13"/>
                  </a:cubicBezTo>
                  <a:cubicBezTo>
                    <a:pt x="429" y="13"/>
                    <a:pt x="429" y="13"/>
                    <a:pt x="429" y="13"/>
                  </a:cubicBezTo>
                  <a:cubicBezTo>
                    <a:pt x="440" y="164"/>
                    <a:pt x="440" y="164"/>
                    <a:pt x="440" y="164"/>
                  </a:cubicBezTo>
                  <a:cubicBezTo>
                    <a:pt x="418" y="164"/>
                    <a:pt x="418" y="164"/>
                    <a:pt x="418" y="164"/>
                  </a:cubicBezTo>
                  <a:cubicBezTo>
                    <a:pt x="418" y="164"/>
                    <a:pt x="418" y="159"/>
                    <a:pt x="416" y="144"/>
                  </a:cubicBezTo>
                  <a:cubicBezTo>
                    <a:pt x="404" y="63"/>
                    <a:pt x="354" y="35"/>
                    <a:pt x="292" y="35"/>
                  </a:cubicBezTo>
                  <a:cubicBezTo>
                    <a:pt x="151" y="35"/>
                    <a:pt x="151" y="35"/>
                    <a:pt x="151" y="35"/>
                  </a:cubicBezTo>
                  <a:cubicBezTo>
                    <a:pt x="151" y="325"/>
                    <a:pt x="151" y="325"/>
                    <a:pt x="151" y="325"/>
                  </a:cubicBezTo>
                  <a:cubicBezTo>
                    <a:pt x="213" y="325"/>
                    <a:pt x="213" y="325"/>
                    <a:pt x="213" y="325"/>
                  </a:cubicBezTo>
                  <a:cubicBezTo>
                    <a:pt x="295" y="325"/>
                    <a:pt x="313" y="273"/>
                    <a:pt x="313" y="216"/>
                  </a:cubicBezTo>
                  <a:cubicBezTo>
                    <a:pt x="334" y="216"/>
                    <a:pt x="334" y="216"/>
                    <a:pt x="334" y="216"/>
                  </a:cubicBezTo>
                  <a:cubicBezTo>
                    <a:pt x="334" y="450"/>
                    <a:pt x="334" y="450"/>
                    <a:pt x="334" y="450"/>
                  </a:cubicBezTo>
                  <a:cubicBezTo>
                    <a:pt x="313" y="450"/>
                    <a:pt x="313" y="450"/>
                    <a:pt x="313" y="450"/>
                  </a:cubicBezTo>
                  <a:cubicBezTo>
                    <a:pt x="313" y="383"/>
                    <a:pt x="298" y="346"/>
                    <a:pt x="212" y="346"/>
                  </a:cubicBezTo>
                  <a:cubicBezTo>
                    <a:pt x="151" y="346"/>
                    <a:pt x="151" y="346"/>
                    <a:pt x="151" y="346"/>
                  </a:cubicBezTo>
                  <a:cubicBezTo>
                    <a:pt x="151" y="654"/>
                    <a:pt x="151" y="654"/>
                    <a:pt x="151" y="654"/>
                  </a:cubicBezTo>
                  <a:cubicBezTo>
                    <a:pt x="151" y="654"/>
                    <a:pt x="241" y="654"/>
                    <a:pt x="293" y="654"/>
                  </a:cubicBezTo>
                  <a:cubicBezTo>
                    <a:pt x="374" y="654"/>
                    <a:pt x="425" y="597"/>
                    <a:pt x="438" y="500"/>
                  </a:cubicBezTo>
                  <a:cubicBezTo>
                    <a:pt x="441" y="481"/>
                    <a:pt x="441" y="481"/>
                    <a:pt x="441" y="481"/>
                  </a:cubicBezTo>
                  <a:close/>
                  <a:moveTo>
                    <a:pt x="2582" y="0"/>
                  </a:moveTo>
                  <a:cubicBezTo>
                    <a:pt x="2565" y="8"/>
                    <a:pt x="2539" y="13"/>
                    <a:pt x="2503" y="13"/>
                  </a:cubicBezTo>
                  <a:cubicBezTo>
                    <a:pt x="2442" y="13"/>
                    <a:pt x="2442" y="13"/>
                    <a:pt x="2442" y="13"/>
                  </a:cubicBezTo>
                  <a:cubicBezTo>
                    <a:pt x="2442" y="35"/>
                    <a:pt x="2442" y="35"/>
                    <a:pt x="2442" y="35"/>
                  </a:cubicBezTo>
                  <a:cubicBezTo>
                    <a:pt x="2511" y="35"/>
                    <a:pt x="2511" y="35"/>
                    <a:pt x="2511" y="35"/>
                  </a:cubicBezTo>
                  <a:cubicBezTo>
                    <a:pt x="2511" y="349"/>
                    <a:pt x="2511" y="349"/>
                    <a:pt x="2511" y="349"/>
                  </a:cubicBezTo>
                  <a:cubicBezTo>
                    <a:pt x="2509" y="349"/>
                    <a:pt x="2509" y="349"/>
                    <a:pt x="2509" y="349"/>
                  </a:cubicBezTo>
                  <a:cubicBezTo>
                    <a:pt x="2484" y="293"/>
                    <a:pt x="2442" y="266"/>
                    <a:pt x="2397" y="266"/>
                  </a:cubicBezTo>
                  <a:cubicBezTo>
                    <a:pt x="2317" y="266"/>
                    <a:pt x="2239" y="347"/>
                    <a:pt x="2239" y="475"/>
                  </a:cubicBezTo>
                  <a:cubicBezTo>
                    <a:pt x="2239" y="604"/>
                    <a:pt x="2311" y="688"/>
                    <a:pt x="2405" y="688"/>
                  </a:cubicBezTo>
                  <a:cubicBezTo>
                    <a:pt x="2448" y="688"/>
                    <a:pt x="2483" y="664"/>
                    <a:pt x="2509" y="612"/>
                  </a:cubicBezTo>
                  <a:cubicBezTo>
                    <a:pt x="2511" y="612"/>
                    <a:pt x="2511" y="612"/>
                    <a:pt x="2511" y="612"/>
                  </a:cubicBezTo>
                  <a:cubicBezTo>
                    <a:pt x="2511" y="676"/>
                    <a:pt x="2511" y="676"/>
                    <a:pt x="2511" y="676"/>
                  </a:cubicBezTo>
                  <a:cubicBezTo>
                    <a:pt x="2641" y="676"/>
                    <a:pt x="2641" y="676"/>
                    <a:pt x="2641" y="676"/>
                  </a:cubicBezTo>
                  <a:cubicBezTo>
                    <a:pt x="2641" y="654"/>
                    <a:pt x="2641" y="654"/>
                    <a:pt x="2641" y="654"/>
                  </a:cubicBezTo>
                  <a:cubicBezTo>
                    <a:pt x="2582" y="654"/>
                    <a:pt x="2582" y="654"/>
                    <a:pt x="2582" y="654"/>
                  </a:cubicBezTo>
                  <a:lnTo>
                    <a:pt x="2582" y="0"/>
                  </a:lnTo>
                  <a:close/>
                  <a:moveTo>
                    <a:pt x="2511" y="547"/>
                  </a:moveTo>
                  <a:cubicBezTo>
                    <a:pt x="2495" y="611"/>
                    <a:pt x="2463" y="667"/>
                    <a:pt x="2403" y="667"/>
                  </a:cubicBezTo>
                  <a:cubicBezTo>
                    <a:pt x="2345" y="667"/>
                    <a:pt x="2320" y="623"/>
                    <a:pt x="2320" y="531"/>
                  </a:cubicBezTo>
                  <a:cubicBezTo>
                    <a:pt x="2320" y="420"/>
                    <a:pt x="2320" y="420"/>
                    <a:pt x="2320" y="420"/>
                  </a:cubicBezTo>
                  <a:cubicBezTo>
                    <a:pt x="2320" y="333"/>
                    <a:pt x="2348" y="288"/>
                    <a:pt x="2402" y="288"/>
                  </a:cubicBezTo>
                  <a:cubicBezTo>
                    <a:pt x="2454" y="288"/>
                    <a:pt x="2494" y="345"/>
                    <a:pt x="2511" y="416"/>
                  </a:cubicBezTo>
                  <a:lnTo>
                    <a:pt x="2511" y="547"/>
                  </a:lnTo>
                  <a:close/>
                  <a:moveTo>
                    <a:pt x="2938" y="548"/>
                  </a:moveTo>
                  <a:cubicBezTo>
                    <a:pt x="2938" y="634"/>
                    <a:pt x="2892" y="690"/>
                    <a:pt x="2823" y="690"/>
                  </a:cubicBezTo>
                  <a:cubicBezTo>
                    <a:pt x="2759" y="690"/>
                    <a:pt x="2735" y="654"/>
                    <a:pt x="2724" y="654"/>
                  </a:cubicBezTo>
                  <a:cubicBezTo>
                    <a:pt x="2713" y="654"/>
                    <a:pt x="2709" y="660"/>
                    <a:pt x="2709" y="680"/>
                  </a:cubicBezTo>
                  <a:cubicBezTo>
                    <a:pt x="2687" y="680"/>
                    <a:pt x="2687" y="680"/>
                    <a:pt x="2687" y="680"/>
                  </a:cubicBezTo>
                  <a:cubicBezTo>
                    <a:pt x="2687" y="540"/>
                    <a:pt x="2687" y="540"/>
                    <a:pt x="2687" y="540"/>
                  </a:cubicBezTo>
                  <a:cubicBezTo>
                    <a:pt x="2703" y="540"/>
                    <a:pt x="2703" y="540"/>
                    <a:pt x="2703" y="540"/>
                  </a:cubicBezTo>
                  <a:cubicBezTo>
                    <a:pt x="2712" y="620"/>
                    <a:pt x="2768" y="669"/>
                    <a:pt x="2817" y="669"/>
                  </a:cubicBezTo>
                  <a:cubicBezTo>
                    <a:pt x="2871" y="669"/>
                    <a:pt x="2903" y="641"/>
                    <a:pt x="2903" y="580"/>
                  </a:cubicBezTo>
                  <a:cubicBezTo>
                    <a:pt x="2903" y="532"/>
                    <a:pt x="2868" y="507"/>
                    <a:pt x="2810" y="504"/>
                  </a:cubicBezTo>
                  <a:cubicBezTo>
                    <a:pt x="2736" y="499"/>
                    <a:pt x="2693" y="460"/>
                    <a:pt x="2693" y="389"/>
                  </a:cubicBezTo>
                  <a:cubicBezTo>
                    <a:pt x="2693" y="319"/>
                    <a:pt x="2738" y="267"/>
                    <a:pt x="2798" y="267"/>
                  </a:cubicBezTo>
                  <a:cubicBezTo>
                    <a:pt x="2850" y="267"/>
                    <a:pt x="2872" y="293"/>
                    <a:pt x="2882" y="293"/>
                  </a:cubicBezTo>
                  <a:cubicBezTo>
                    <a:pt x="2889" y="293"/>
                    <a:pt x="2892" y="287"/>
                    <a:pt x="2892" y="276"/>
                  </a:cubicBezTo>
                  <a:cubicBezTo>
                    <a:pt x="2892" y="273"/>
                    <a:pt x="2892" y="270"/>
                    <a:pt x="2890" y="266"/>
                  </a:cubicBezTo>
                  <a:cubicBezTo>
                    <a:pt x="2912" y="266"/>
                    <a:pt x="2912" y="266"/>
                    <a:pt x="2912" y="266"/>
                  </a:cubicBezTo>
                  <a:cubicBezTo>
                    <a:pt x="2912" y="384"/>
                    <a:pt x="2912" y="384"/>
                    <a:pt x="2912" y="384"/>
                  </a:cubicBezTo>
                  <a:cubicBezTo>
                    <a:pt x="2895" y="384"/>
                    <a:pt x="2895" y="384"/>
                    <a:pt x="2895" y="384"/>
                  </a:cubicBezTo>
                  <a:cubicBezTo>
                    <a:pt x="2882" y="317"/>
                    <a:pt x="2851" y="288"/>
                    <a:pt x="2799" y="288"/>
                  </a:cubicBezTo>
                  <a:cubicBezTo>
                    <a:pt x="2755" y="288"/>
                    <a:pt x="2725" y="322"/>
                    <a:pt x="2725" y="357"/>
                  </a:cubicBezTo>
                  <a:cubicBezTo>
                    <a:pt x="2725" y="372"/>
                    <a:pt x="2729" y="388"/>
                    <a:pt x="2739" y="400"/>
                  </a:cubicBezTo>
                  <a:cubicBezTo>
                    <a:pt x="2761" y="425"/>
                    <a:pt x="2798" y="422"/>
                    <a:pt x="2842" y="429"/>
                  </a:cubicBezTo>
                  <a:cubicBezTo>
                    <a:pt x="2904" y="439"/>
                    <a:pt x="2938" y="482"/>
                    <a:pt x="2938" y="548"/>
                  </a:cubicBezTo>
                  <a:close/>
                  <a:moveTo>
                    <a:pt x="1838" y="654"/>
                  </a:moveTo>
                  <a:cubicBezTo>
                    <a:pt x="1821" y="654"/>
                    <a:pt x="1817" y="633"/>
                    <a:pt x="1817" y="600"/>
                  </a:cubicBezTo>
                  <a:cubicBezTo>
                    <a:pt x="1817" y="600"/>
                    <a:pt x="1817" y="484"/>
                    <a:pt x="1817" y="394"/>
                  </a:cubicBezTo>
                  <a:cubicBezTo>
                    <a:pt x="1817" y="304"/>
                    <a:pt x="1761" y="266"/>
                    <a:pt x="1682" y="266"/>
                  </a:cubicBezTo>
                  <a:cubicBezTo>
                    <a:pt x="1601" y="266"/>
                    <a:pt x="1555" y="312"/>
                    <a:pt x="1555" y="372"/>
                  </a:cubicBezTo>
                  <a:cubicBezTo>
                    <a:pt x="1555" y="395"/>
                    <a:pt x="1572" y="416"/>
                    <a:pt x="1593" y="416"/>
                  </a:cubicBezTo>
                  <a:cubicBezTo>
                    <a:pt x="1614" y="416"/>
                    <a:pt x="1630" y="397"/>
                    <a:pt x="1631" y="374"/>
                  </a:cubicBezTo>
                  <a:cubicBezTo>
                    <a:pt x="1631" y="337"/>
                    <a:pt x="1608" y="346"/>
                    <a:pt x="1608" y="321"/>
                  </a:cubicBezTo>
                  <a:cubicBezTo>
                    <a:pt x="1608" y="302"/>
                    <a:pt x="1638" y="287"/>
                    <a:pt x="1680" y="287"/>
                  </a:cubicBezTo>
                  <a:cubicBezTo>
                    <a:pt x="1728" y="287"/>
                    <a:pt x="1746" y="310"/>
                    <a:pt x="1746" y="359"/>
                  </a:cubicBezTo>
                  <a:cubicBezTo>
                    <a:pt x="1746" y="452"/>
                    <a:pt x="1746" y="452"/>
                    <a:pt x="1746" y="452"/>
                  </a:cubicBezTo>
                  <a:cubicBezTo>
                    <a:pt x="1734" y="452"/>
                    <a:pt x="1734" y="452"/>
                    <a:pt x="1734" y="452"/>
                  </a:cubicBezTo>
                  <a:cubicBezTo>
                    <a:pt x="1596" y="452"/>
                    <a:pt x="1530" y="498"/>
                    <a:pt x="1530" y="585"/>
                  </a:cubicBezTo>
                  <a:cubicBezTo>
                    <a:pt x="1530" y="650"/>
                    <a:pt x="1584" y="689"/>
                    <a:pt x="1639" y="689"/>
                  </a:cubicBezTo>
                  <a:cubicBezTo>
                    <a:pt x="1697" y="689"/>
                    <a:pt x="1730" y="663"/>
                    <a:pt x="1749" y="623"/>
                  </a:cubicBezTo>
                  <a:cubicBezTo>
                    <a:pt x="1753" y="658"/>
                    <a:pt x="1777" y="686"/>
                    <a:pt x="1813" y="686"/>
                  </a:cubicBezTo>
                  <a:cubicBezTo>
                    <a:pt x="1845" y="686"/>
                    <a:pt x="1867" y="669"/>
                    <a:pt x="1891" y="634"/>
                  </a:cubicBezTo>
                  <a:cubicBezTo>
                    <a:pt x="1874" y="622"/>
                    <a:pt x="1874" y="622"/>
                    <a:pt x="1874" y="622"/>
                  </a:cubicBezTo>
                  <a:cubicBezTo>
                    <a:pt x="1861" y="639"/>
                    <a:pt x="1849" y="654"/>
                    <a:pt x="1838" y="654"/>
                  </a:cubicBezTo>
                  <a:close/>
                  <a:moveTo>
                    <a:pt x="1746" y="576"/>
                  </a:moveTo>
                  <a:cubicBezTo>
                    <a:pt x="1730" y="628"/>
                    <a:pt x="1702" y="664"/>
                    <a:pt x="1664" y="664"/>
                  </a:cubicBezTo>
                  <a:cubicBezTo>
                    <a:pt x="1627" y="664"/>
                    <a:pt x="1604" y="634"/>
                    <a:pt x="1604" y="578"/>
                  </a:cubicBezTo>
                  <a:cubicBezTo>
                    <a:pt x="1604" y="506"/>
                    <a:pt x="1637" y="474"/>
                    <a:pt x="1720" y="474"/>
                  </a:cubicBezTo>
                  <a:cubicBezTo>
                    <a:pt x="1728" y="474"/>
                    <a:pt x="1746" y="474"/>
                    <a:pt x="1746" y="474"/>
                  </a:cubicBezTo>
                  <a:lnTo>
                    <a:pt x="1746" y="576"/>
                  </a:lnTo>
                  <a:close/>
                  <a:moveTo>
                    <a:pt x="2205" y="329"/>
                  </a:moveTo>
                  <a:cubicBezTo>
                    <a:pt x="2205" y="353"/>
                    <a:pt x="2188" y="372"/>
                    <a:pt x="2167" y="372"/>
                  </a:cubicBezTo>
                  <a:cubicBezTo>
                    <a:pt x="2146" y="372"/>
                    <a:pt x="2129" y="353"/>
                    <a:pt x="2129" y="330"/>
                  </a:cubicBezTo>
                  <a:cubicBezTo>
                    <a:pt x="2129" y="304"/>
                    <a:pt x="2143" y="294"/>
                    <a:pt x="2153" y="291"/>
                  </a:cubicBezTo>
                  <a:cubicBezTo>
                    <a:pt x="2153" y="291"/>
                    <a:pt x="2149" y="287"/>
                    <a:pt x="2143" y="287"/>
                  </a:cubicBezTo>
                  <a:cubicBezTo>
                    <a:pt x="2101" y="287"/>
                    <a:pt x="2045" y="379"/>
                    <a:pt x="2045" y="478"/>
                  </a:cubicBezTo>
                  <a:cubicBezTo>
                    <a:pt x="2045" y="654"/>
                    <a:pt x="2045" y="654"/>
                    <a:pt x="2045" y="654"/>
                  </a:cubicBezTo>
                  <a:cubicBezTo>
                    <a:pt x="2102" y="654"/>
                    <a:pt x="2102" y="654"/>
                    <a:pt x="2102" y="654"/>
                  </a:cubicBezTo>
                  <a:cubicBezTo>
                    <a:pt x="2102" y="676"/>
                    <a:pt x="2102" y="676"/>
                    <a:pt x="2102" y="676"/>
                  </a:cubicBezTo>
                  <a:cubicBezTo>
                    <a:pt x="1917" y="676"/>
                    <a:pt x="1917" y="676"/>
                    <a:pt x="1917" y="676"/>
                  </a:cubicBezTo>
                  <a:cubicBezTo>
                    <a:pt x="1917" y="654"/>
                    <a:pt x="1917" y="654"/>
                    <a:pt x="1917" y="654"/>
                  </a:cubicBezTo>
                  <a:cubicBezTo>
                    <a:pt x="1974" y="654"/>
                    <a:pt x="1974" y="654"/>
                    <a:pt x="1974" y="654"/>
                  </a:cubicBezTo>
                  <a:cubicBezTo>
                    <a:pt x="1974" y="299"/>
                    <a:pt x="1974" y="299"/>
                    <a:pt x="1974" y="299"/>
                  </a:cubicBezTo>
                  <a:cubicBezTo>
                    <a:pt x="1917" y="299"/>
                    <a:pt x="1917" y="299"/>
                    <a:pt x="1917" y="299"/>
                  </a:cubicBezTo>
                  <a:cubicBezTo>
                    <a:pt x="1917" y="278"/>
                    <a:pt x="1917" y="278"/>
                    <a:pt x="1917" y="278"/>
                  </a:cubicBezTo>
                  <a:cubicBezTo>
                    <a:pt x="1966" y="278"/>
                    <a:pt x="1966" y="278"/>
                    <a:pt x="1966" y="278"/>
                  </a:cubicBezTo>
                  <a:cubicBezTo>
                    <a:pt x="2002" y="278"/>
                    <a:pt x="2028" y="273"/>
                    <a:pt x="2045" y="264"/>
                  </a:cubicBezTo>
                  <a:cubicBezTo>
                    <a:pt x="2045" y="366"/>
                    <a:pt x="2045" y="366"/>
                    <a:pt x="2045" y="366"/>
                  </a:cubicBezTo>
                  <a:cubicBezTo>
                    <a:pt x="2046" y="366"/>
                    <a:pt x="2046" y="366"/>
                    <a:pt x="2046" y="366"/>
                  </a:cubicBezTo>
                  <a:cubicBezTo>
                    <a:pt x="2070" y="307"/>
                    <a:pt x="2102" y="266"/>
                    <a:pt x="2150" y="266"/>
                  </a:cubicBezTo>
                  <a:cubicBezTo>
                    <a:pt x="2179" y="266"/>
                    <a:pt x="2205" y="290"/>
                    <a:pt x="2205" y="32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670634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Al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6858000"/>
          </a:xfrm>
          <a:prstGeom prst="rect">
            <a:avLst/>
          </a:prstGeom>
        </p:spPr>
      </p:pic>
      <p:pic>
        <p:nvPicPr>
          <p:cNvPr id="9" name="Picture 2"/>
          <p:cNvPicPr preferRelativeResize="0">
            <a:picLocks noChangeAspect="1" noChangeArrowheads="1"/>
          </p:cNvPicPr>
          <p:nvPr userDrawn="1"/>
        </p:nvPicPr>
        <p:blipFill rotWithShape="1">
          <a:blip r:embed="rId3">
            <a:extLst>
              <a:ext uri="{28A0092B-C50C-407E-A947-70E740481C1C}">
                <a14:useLocalDpi xmlns:a14="http://schemas.microsoft.com/office/drawing/2010/main" val="0"/>
              </a:ext>
            </a:extLst>
          </a:blip>
          <a:srcRect t="25875"/>
          <a:stretch/>
        </p:blipFill>
        <p:spPr bwMode="gray">
          <a:xfrm>
            <a:off x="182880" y="0"/>
            <a:ext cx="6858000" cy="508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userDrawn="1">
            <p:ph type="ctrTitle"/>
          </p:nvPr>
        </p:nvSpPr>
        <p:spPr bwMode="gray">
          <a:xfrm>
            <a:off x="914400" y="411480"/>
            <a:ext cx="5852160" cy="1554480"/>
          </a:xfrm>
        </p:spPr>
        <p:txBody>
          <a:bodyPr anchor="b" anchorCtr="0">
            <a:normAutofit/>
          </a:bodyPr>
          <a:lstStyle>
            <a:lvl1pPr>
              <a:defRPr sz="2800">
                <a:solidFill>
                  <a:schemeClr val="bg1"/>
                </a:solidFill>
              </a:defRPr>
            </a:lvl1pPr>
          </a:lstStyle>
          <a:p>
            <a:r>
              <a:rPr lang="fr-FR"/>
              <a:t>Modifiez le style du titre</a:t>
            </a:r>
            <a:endParaRPr lang="en-US" dirty="0"/>
          </a:p>
        </p:txBody>
      </p:sp>
      <p:sp>
        <p:nvSpPr>
          <p:cNvPr id="3" name="Subtitle 2"/>
          <p:cNvSpPr>
            <a:spLocks noGrp="1"/>
          </p:cNvSpPr>
          <p:nvPr userDrawn="1">
            <p:ph type="subTitle" idx="1"/>
          </p:nvPr>
        </p:nvSpPr>
        <p:spPr bwMode="gray">
          <a:xfrm>
            <a:off x="914400" y="2194560"/>
            <a:ext cx="5852160" cy="914400"/>
          </a:xfrm>
        </p:spPr>
        <p:txBody>
          <a:bodyPr>
            <a:normAutofit/>
          </a:bodyPr>
          <a:lstStyle>
            <a:lvl1pPr marL="0" indent="0" algn="l">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pic>
        <p:nvPicPr>
          <p:cNvPr id="7" name="Picture 2" title="Edwards"/>
          <p:cNvPicPr preferRelativeResize="0">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gray">
          <a:xfrm>
            <a:off x="7463917" y="4872990"/>
            <a:ext cx="1344168" cy="164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5510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Alt Gray">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6858000"/>
          </a:xfrm>
          <a:prstGeom prst="rect">
            <a:avLst/>
          </a:prstGeom>
        </p:spPr>
      </p:pic>
      <p:pic>
        <p:nvPicPr>
          <p:cNvPr id="16" name="Picture 2"/>
          <p:cNvPicPr preferRelativeResize="0">
            <a:picLocks noChangeAspect="1" noChangeArrowheads="1"/>
          </p:cNvPicPr>
          <p:nvPr userDrawn="1"/>
        </p:nvPicPr>
        <p:blipFill rotWithShape="1">
          <a:blip r:embed="rId3">
            <a:extLst>
              <a:ext uri="{28A0092B-C50C-407E-A947-70E740481C1C}">
                <a14:useLocalDpi xmlns:a14="http://schemas.microsoft.com/office/drawing/2010/main" val="0"/>
              </a:ext>
            </a:extLst>
          </a:blip>
          <a:srcRect t="25875"/>
          <a:stretch/>
        </p:blipFill>
        <p:spPr bwMode="gray">
          <a:xfrm>
            <a:off x="182880" y="0"/>
            <a:ext cx="6858000" cy="508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userDrawn="1">
            <p:ph type="ctrTitle"/>
          </p:nvPr>
        </p:nvSpPr>
        <p:spPr bwMode="gray">
          <a:xfrm>
            <a:off x="914400" y="411480"/>
            <a:ext cx="5852160" cy="1554480"/>
          </a:xfrm>
        </p:spPr>
        <p:txBody>
          <a:bodyPr anchor="b" anchorCtr="0">
            <a:normAutofit/>
          </a:bodyPr>
          <a:lstStyle>
            <a:lvl1pPr>
              <a:defRPr sz="2800">
                <a:solidFill>
                  <a:schemeClr val="bg1"/>
                </a:solidFill>
              </a:defRPr>
            </a:lvl1pPr>
          </a:lstStyle>
          <a:p>
            <a:r>
              <a:rPr lang="fr-FR"/>
              <a:t>Modifiez le style du titre</a:t>
            </a:r>
            <a:endParaRPr lang="en-US" dirty="0"/>
          </a:p>
        </p:txBody>
      </p:sp>
      <p:sp>
        <p:nvSpPr>
          <p:cNvPr id="3" name="Subtitle 2"/>
          <p:cNvSpPr>
            <a:spLocks noGrp="1"/>
          </p:cNvSpPr>
          <p:nvPr userDrawn="1">
            <p:ph type="subTitle" idx="1"/>
          </p:nvPr>
        </p:nvSpPr>
        <p:spPr bwMode="gray">
          <a:xfrm>
            <a:off x="914400" y="2194560"/>
            <a:ext cx="5852160" cy="914400"/>
          </a:xfrm>
        </p:spPr>
        <p:txBody>
          <a:bodyPr>
            <a:normAutofit/>
          </a:bodyPr>
          <a:lstStyle>
            <a:lvl1pPr marL="0" indent="0" algn="l">
              <a:spcBef>
                <a:spcPts val="0"/>
              </a:spcBef>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grpSp>
        <p:nvGrpSpPr>
          <p:cNvPr id="10" name="Group 9" title="Edwards"/>
          <p:cNvGrpSpPr/>
          <p:nvPr userDrawn="1"/>
        </p:nvGrpSpPr>
        <p:grpSpPr>
          <a:xfrm>
            <a:off x="7463917" y="4872990"/>
            <a:ext cx="1344168" cy="1647066"/>
            <a:chOff x="6126099" y="2617470"/>
            <a:chExt cx="1344168" cy="1647066"/>
          </a:xfrm>
        </p:grpSpPr>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126099" y="2617470"/>
              <a:ext cx="1344168" cy="1647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Freeform 14"/>
            <p:cNvSpPr>
              <a:spLocks noEditPoints="1"/>
            </p:cNvSpPr>
            <p:nvPr/>
          </p:nvSpPr>
          <p:spPr bwMode="black">
            <a:xfrm>
              <a:off x="6327805" y="3836840"/>
              <a:ext cx="938861" cy="221864"/>
            </a:xfrm>
            <a:custGeom>
              <a:avLst/>
              <a:gdLst>
                <a:gd name="T0" fmla="*/ 729 w 2938"/>
                <a:gd name="T1" fmla="*/ 13 h 694"/>
                <a:gd name="T2" fmla="*/ 798 w 2938"/>
                <a:gd name="T3" fmla="*/ 349 h 694"/>
                <a:gd name="T4" fmla="*/ 526 w 2938"/>
                <a:gd name="T5" fmla="*/ 475 h 694"/>
                <a:gd name="T6" fmla="*/ 798 w 2938"/>
                <a:gd name="T7" fmla="*/ 612 h 694"/>
                <a:gd name="T8" fmla="*/ 928 w 2938"/>
                <a:gd name="T9" fmla="*/ 654 h 694"/>
                <a:gd name="T10" fmla="*/ 798 w 2938"/>
                <a:gd name="T11" fmla="*/ 547 h 694"/>
                <a:gd name="T12" fmla="*/ 608 w 2938"/>
                <a:gd name="T13" fmla="*/ 420 h 694"/>
                <a:gd name="T14" fmla="*/ 798 w 2938"/>
                <a:gd name="T15" fmla="*/ 547 h 694"/>
                <a:gd name="T16" fmla="*/ 1516 w 2938"/>
                <a:gd name="T17" fmla="*/ 299 h 694"/>
                <a:gd name="T18" fmla="*/ 1323 w 2938"/>
                <a:gd name="T19" fmla="*/ 694 h 694"/>
                <a:gd name="T20" fmla="*/ 1123 w 2938"/>
                <a:gd name="T21" fmla="*/ 694 h 694"/>
                <a:gd name="T22" fmla="*/ 933 w 2938"/>
                <a:gd name="T23" fmla="*/ 278 h 694"/>
                <a:gd name="T24" fmla="*/ 1061 w 2938"/>
                <a:gd name="T25" fmla="*/ 299 h 694"/>
                <a:gd name="T26" fmla="*/ 1178 w 2938"/>
                <a:gd name="T27" fmla="*/ 299 h 694"/>
                <a:gd name="T28" fmla="*/ 1315 w 2938"/>
                <a:gd name="T29" fmla="*/ 278 h 694"/>
                <a:gd name="T30" fmla="*/ 1356 w 2938"/>
                <a:gd name="T31" fmla="*/ 562 h 694"/>
                <a:gd name="T32" fmla="*/ 1403 w 2938"/>
                <a:gd name="T33" fmla="*/ 299 h 694"/>
                <a:gd name="T34" fmla="*/ 441 w 2938"/>
                <a:gd name="T35" fmla="*/ 481 h 694"/>
                <a:gd name="T36" fmla="*/ 0 w 2938"/>
                <a:gd name="T37" fmla="*/ 676 h 694"/>
                <a:gd name="T38" fmla="*/ 64 w 2938"/>
                <a:gd name="T39" fmla="*/ 35 h 694"/>
                <a:gd name="T40" fmla="*/ 429 w 2938"/>
                <a:gd name="T41" fmla="*/ 13 h 694"/>
                <a:gd name="T42" fmla="*/ 416 w 2938"/>
                <a:gd name="T43" fmla="*/ 144 h 694"/>
                <a:gd name="T44" fmla="*/ 151 w 2938"/>
                <a:gd name="T45" fmla="*/ 325 h 694"/>
                <a:gd name="T46" fmla="*/ 334 w 2938"/>
                <a:gd name="T47" fmla="*/ 216 h 694"/>
                <a:gd name="T48" fmla="*/ 212 w 2938"/>
                <a:gd name="T49" fmla="*/ 346 h 694"/>
                <a:gd name="T50" fmla="*/ 293 w 2938"/>
                <a:gd name="T51" fmla="*/ 654 h 694"/>
                <a:gd name="T52" fmla="*/ 2582 w 2938"/>
                <a:gd name="T53" fmla="*/ 0 h 694"/>
                <a:gd name="T54" fmla="*/ 2442 w 2938"/>
                <a:gd name="T55" fmla="*/ 35 h 694"/>
                <a:gd name="T56" fmla="*/ 2509 w 2938"/>
                <a:gd name="T57" fmla="*/ 349 h 694"/>
                <a:gd name="T58" fmla="*/ 2405 w 2938"/>
                <a:gd name="T59" fmla="*/ 688 h 694"/>
                <a:gd name="T60" fmla="*/ 2511 w 2938"/>
                <a:gd name="T61" fmla="*/ 676 h 694"/>
                <a:gd name="T62" fmla="*/ 2582 w 2938"/>
                <a:gd name="T63" fmla="*/ 654 h 694"/>
                <a:gd name="T64" fmla="*/ 2403 w 2938"/>
                <a:gd name="T65" fmla="*/ 667 h 694"/>
                <a:gd name="T66" fmla="*/ 2402 w 2938"/>
                <a:gd name="T67" fmla="*/ 288 h 694"/>
                <a:gd name="T68" fmla="*/ 2938 w 2938"/>
                <a:gd name="T69" fmla="*/ 548 h 694"/>
                <a:gd name="T70" fmla="*/ 2709 w 2938"/>
                <a:gd name="T71" fmla="*/ 680 h 694"/>
                <a:gd name="T72" fmla="*/ 2703 w 2938"/>
                <a:gd name="T73" fmla="*/ 540 h 694"/>
                <a:gd name="T74" fmla="*/ 2810 w 2938"/>
                <a:gd name="T75" fmla="*/ 504 h 694"/>
                <a:gd name="T76" fmla="*/ 2882 w 2938"/>
                <a:gd name="T77" fmla="*/ 293 h 694"/>
                <a:gd name="T78" fmla="*/ 2912 w 2938"/>
                <a:gd name="T79" fmla="*/ 266 h 694"/>
                <a:gd name="T80" fmla="*/ 2799 w 2938"/>
                <a:gd name="T81" fmla="*/ 288 h 694"/>
                <a:gd name="T82" fmla="*/ 2842 w 2938"/>
                <a:gd name="T83" fmla="*/ 429 h 694"/>
                <a:gd name="T84" fmla="*/ 1817 w 2938"/>
                <a:gd name="T85" fmla="*/ 600 h 694"/>
                <a:gd name="T86" fmla="*/ 1555 w 2938"/>
                <a:gd name="T87" fmla="*/ 372 h 694"/>
                <a:gd name="T88" fmla="*/ 1608 w 2938"/>
                <a:gd name="T89" fmla="*/ 321 h 694"/>
                <a:gd name="T90" fmla="*/ 1746 w 2938"/>
                <a:gd name="T91" fmla="*/ 452 h 694"/>
                <a:gd name="T92" fmla="*/ 1639 w 2938"/>
                <a:gd name="T93" fmla="*/ 689 h 694"/>
                <a:gd name="T94" fmla="*/ 1891 w 2938"/>
                <a:gd name="T95" fmla="*/ 634 h 694"/>
                <a:gd name="T96" fmla="*/ 1746 w 2938"/>
                <a:gd name="T97" fmla="*/ 576 h 694"/>
                <a:gd name="T98" fmla="*/ 1720 w 2938"/>
                <a:gd name="T99" fmla="*/ 474 h 694"/>
                <a:gd name="T100" fmla="*/ 2205 w 2938"/>
                <a:gd name="T101" fmla="*/ 329 h 694"/>
                <a:gd name="T102" fmla="*/ 2153 w 2938"/>
                <a:gd name="T103" fmla="*/ 291 h 694"/>
                <a:gd name="T104" fmla="*/ 2045 w 2938"/>
                <a:gd name="T105" fmla="*/ 654 h 694"/>
                <a:gd name="T106" fmla="*/ 1917 w 2938"/>
                <a:gd name="T107" fmla="*/ 676 h 694"/>
                <a:gd name="T108" fmla="*/ 1974 w 2938"/>
                <a:gd name="T109" fmla="*/ 299 h 694"/>
                <a:gd name="T110" fmla="*/ 1966 w 2938"/>
                <a:gd name="T111" fmla="*/ 278 h 694"/>
                <a:gd name="T112" fmla="*/ 2046 w 2938"/>
                <a:gd name="T113" fmla="*/ 366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38" h="694">
                  <a:moveTo>
                    <a:pt x="869" y="0"/>
                  </a:moveTo>
                  <a:cubicBezTo>
                    <a:pt x="852" y="8"/>
                    <a:pt x="826" y="13"/>
                    <a:pt x="790" y="13"/>
                  </a:cubicBezTo>
                  <a:cubicBezTo>
                    <a:pt x="729" y="13"/>
                    <a:pt x="729" y="13"/>
                    <a:pt x="729" y="13"/>
                  </a:cubicBezTo>
                  <a:cubicBezTo>
                    <a:pt x="729" y="35"/>
                    <a:pt x="729" y="35"/>
                    <a:pt x="729" y="35"/>
                  </a:cubicBezTo>
                  <a:cubicBezTo>
                    <a:pt x="798" y="35"/>
                    <a:pt x="798" y="35"/>
                    <a:pt x="798" y="35"/>
                  </a:cubicBezTo>
                  <a:cubicBezTo>
                    <a:pt x="798" y="349"/>
                    <a:pt x="798" y="349"/>
                    <a:pt x="798" y="349"/>
                  </a:cubicBezTo>
                  <a:cubicBezTo>
                    <a:pt x="796" y="349"/>
                    <a:pt x="796" y="349"/>
                    <a:pt x="796" y="349"/>
                  </a:cubicBezTo>
                  <a:cubicBezTo>
                    <a:pt x="771" y="293"/>
                    <a:pt x="729" y="266"/>
                    <a:pt x="684" y="266"/>
                  </a:cubicBezTo>
                  <a:cubicBezTo>
                    <a:pt x="604" y="266"/>
                    <a:pt x="526" y="347"/>
                    <a:pt x="526" y="475"/>
                  </a:cubicBezTo>
                  <a:cubicBezTo>
                    <a:pt x="526" y="604"/>
                    <a:pt x="599" y="688"/>
                    <a:pt x="692" y="688"/>
                  </a:cubicBezTo>
                  <a:cubicBezTo>
                    <a:pt x="735" y="688"/>
                    <a:pt x="770" y="664"/>
                    <a:pt x="796" y="612"/>
                  </a:cubicBezTo>
                  <a:cubicBezTo>
                    <a:pt x="798" y="612"/>
                    <a:pt x="798" y="612"/>
                    <a:pt x="798" y="612"/>
                  </a:cubicBezTo>
                  <a:cubicBezTo>
                    <a:pt x="798" y="676"/>
                    <a:pt x="798" y="676"/>
                    <a:pt x="798" y="676"/>
                  </a:cubicBezTo>
                  <a:cubicBezTo>
                    <a:pt x="928" y="676"/>
                    <a:pt x="928" y="676"/>
                    <a:pt x="928" y="676"/>
                  </a:cubicBezTo>
                  <a:cubicBezTo>
                    <a:pt x="928" y="654"/>
                    <a:pt x="928" y="654"/>
                    <a:pt x="928" y="654"/>
                  </a:cubicBezTo>
                  <a:cubicBezTo>
                    <a:pt x="869" y="654"/>
                    <a:pt x="869" y="654"/>
                    <a:pt x="869" y="654"/>
                  </a:cubicBezTo>
                  <a:lnTo>
                    <a:pt x="869" y="0"/>
                  </a:lnTo>
                  <a:close/>
                  <a:moveTo>
                    <a:pt x="798" y="547"/>
                  </a:moveTo>
                  <a:cubicBezTo>
                    <a:pt x="782" y="611"/>
                    <a:pt x="750" y="667"/>
                    <a:pt x="690" y="667"/>
                  </a:cubicBezTo>
                  <a:cubicBezTo>
                    <a:pt x="632" y="667"/>
                    <a:pt x="608" y="623"/>
                    <a:pt x="608" y="531"/>
                  </a:cubicBezTo>
                  <a:cubicBezTo>
                    <a:pt x="608" y="420"/>
                    <a:pt x="608" y="420"/>
                    <a:pt x="608" y="420"/>
                  </a:cubicBezTo>
                  <a:cubicBezTo>
                    <a:pt x="608" y="333"/>
                    <a:pt x="635" y="288"/>
                    <a:pt x="689" y="288"/>
                  </a:cubicBezTo>
                  <a:cubicBezTo>
                    <a:pt x="741" y="288"/>
                    <a:pt x="781" y="345"/>
                    <a:pt x="798" y="416"/>
                  </a:cubicBezTo>
                  <a:lnTo>
                    <a:pt x="798" y="547"/>
                  </a:lnTo>
                  <a:close/>
                  <a:moveTo>
                    <a:pt x="1389" y="278"/>
                  </a:moveTo>
                  <a:cubicBezTo>
                    <a:pt x="1516" y="278"/>
                    <a:pt x="1516" y="278"/>
                    <a:pt x="1516" y="278"/>
                  </a:cubicBezTo>
                  <a:cubicBezTo>
                    <a:pt x="1516" y="299"/>
                    <a:pt x="1516" y="299"/>
                    <a:pt x="1516" y="299"/>
                  </a:cubicBezTo>
                  <a:cubicBezTo>
                    <a:pt x="1475" y="299"/>
                    <a:pt x="1466" y="313"/>
                    <a:pt x="1448" y="364"/>
                  </a:cubicBezTo>
                  <a:cubicBezTo>
                    <a:pt x="1435" y="402"/>
                    <a:pt x="1332" y="694"/>
                    <a:pt x="1332" y="694"/>
                  </a:cubicBezTo>
                  <a:cubicBezTo>
                    <a:pt x="1323" y="694"/>
                    <a:pt x="1323" y="694"/>
                    <a:pt x="1323" y="694"/>
                  </a:cubicBezTo>
                  <a:cubicBezTo>
                    <a:pt x="1226" y="430"/>
                    <a:pt x="1226" y="430"/>
                    <a:pt x="1226" y="430"/>
                  </a:cubicBezTo>
                  <a:cubicBezTo>
                    <a:pt x="1132" y="694"/>
                    <a:pt x="1132" y="694"/>
                    <a:pt x="1132" y="694"/>
                  </a:cubicBezTo>
                  <a:cubicBezTo>
                    <a:pt x="1123" y="694"/>
                    <a:pt x="1123" y="694"/>
                    <a:pt x="1123" y="694"/>
                  </a:cubicBezTo>
                  <a:cubicBezTo>
                    <a:pt x="979" y="299"/>
                    <a:pt x="979" y="299"/>
                    <a:pt x="979" y="299"/>
                  </a:cubicBezTo>
                  <a:cubicBezTo>
                    <a:pt x="933" y="299"/>
                    <a:pt x="933" y="299"/>
                    <a:pt x="933" y="299"/>
                  </a:cubicBezTo>
                  <a:cubicBezTo>
                    <a:pt x="933" y="278"/>
                    <a:pt x="933" y="278"/>
                    <a:pt x="933" y="278"/>
                  </a:cubicBezTo>
                  <a:cubicBezTo>
                    <a:pt x="1102" y="278"/>
                    <a:pt x="1102" y="278"/>
                    <a:pt x="1102" y="278"/>
                  </a:cubicBezTo>
                  <a:cubicBezTo>
                    <a:pt x="1102" y="299"/>
                    <a:pt x="1102" y="299"/>
                    <a:pt x="1102" y="299"/>
                  </a:cubicBezTo>
                  <a:cubicBezTo>
                    <a:pt x="1061" y="299"/>
                    <a:pt x="1061" y="299"/>
                    <a:pt x="1061" y="299"/>
                  </a:cubicBezTo>
                  <a:cubicBezTo>
                    <a:pt x="1157" y="562"/>
                    <a:pt x="1157" y="562"/>
                    <a:pt x="1157" y="562"/>
                  </a:cubicBezTo>
                  <a:cubicBezTo>
                    <a:pt x="1215" y="399"/>
                    <a:pt x="1215" y="399"/>
                    <a:pt x="1215" y="399"/>
                  </a:cubicBezTo>
                  <a:cubicBezTo>
                    <a:pt x="1178" y="299"/>
                    <a:pt x="1178" y="299"/>
                    <a:pt x="1178" y="299"/>
                  </a:cubicBezTo>
                  <a:cubicBezTo>
                    <a:pt x="1130" y="299"/>
                    <a:pt x="1130" y="299"/>
                    <a:pt x="1130" y="299"/>
                  </a:cubicBezTo>
                  <a:cubicBezTo>
                    <a:pt x="1130" y="278"/>
                    <a:pt x="1130" y="278"/>
                    <a:pt x="1130" y="278"/>
                  </a:cubicBezTo>
                  <a:cubicBezTo>
                    <a:pt x="1315" y="278"/>
                    <a:pt x="1315" y="278"/>
                    <a:pt x="1315" y="278"/>
                  </a:cubicBezTo>
                  <a:cubicBezTo>
                    <a:pt x="1315" y="299"/>
                    <a:pt x="1315" y="299"/>
                    <a:pt x="1315" y="299"/>
                  </a:cubicBezTo>
                  <a:cubicBezTo>
                    <a:pt x="1260" y="299"/>
                    <a:pt x="1260" y="299"/>
                    <a:pt x="1260" y="299"/>
                  </a:cubicBezTo>
                  <a:cubicBezTo>
                    <a:pt x="1356" y="562"/>
                    <a:pt x="1356" y="562"/>
                    <a:pt x="1356" y="562"/>
                  </a:cubicBezTo>
                  <a:cubicBezTo>
                    <a:pt x="1423" y="369"/>
                    <a:pt x="1423" y="369"/>
                    <a:pt x="1423" y="369"/>
                  </a:cubicBezTo>
                  <a:cubicBezTo>
                    <a:pt x="1431" y="346"/>
                    <a:pt x="1434" y="336"/>
                    <a:pt x="1434" y="324"/>
                  </a:cubicBezTo>
                  <a:cubicBezTo>
                    <a:pt x="1434" y="307"/>
                    <a:pt x="1426" y="299"/>
                    <a:pt x="1403" y="299"/>
                  </a:cubicBezTo>
                  <a:cubicBezTo>
                    <a:pt x="1389" y="299"/>
                    <a:pt x="1389" y="299"/>
                    <a:pt x="1389" y="299"/>
                  </a:cubicBezTo>
                  <a:lnTo>
                    <a:pt x="1389" y="278"/>
                  </a:lnTo>
                  <a:close/>
                  <a:moveTo>
                    <a:pt x="441" y="481"/>
                  </a:moveTo>
                  <a:cubicBezTo>
                    <a:pt x="462" y="481"/>
                    <a:pt x="462" y="481"/>
                    <a:pt x="462" y="481"/>
                  </a:cubicBezTo>
                  <a:cubicBezTo>
                    <a:pt x="445" y="676"/>
                    <a:pt x="445" y="676"/>
                    <a:pt x="445" y="676"/>
                  </a:cubicBezTo>
                  <a:cubicBezTo>
                    <a:pt x="0" y="676"/>
                    <a:pt x="0" y="676"/>
                    <a:pt x="0" y="676"/>
                  </a:cubicBezTo>
                  <a:cubicBezTo>
                    <a:pt x="0" y="654"/>
                    <a:pt x="0" y="654"/>
                    <a:pt x="0" y="654"/>
                  </a:cubicBezTo>
                  <a:cubicBezTo>
                    <a:pt x="64" y="654"/>
                    <a:pt x="64" y="654"/>
                    <a:pt x="64" y="654"/>
                  </a:cubicBezTo>
                  <a:cubicBezTo>
                    <a:pt x="64" y="35"/>
                    <a:pt x="64" y="35"/>
                    <a:pt x="64" y="35"/>
                  </a:cubicBezTo>
                  <a:cubicBezTo>
                    <a:pt x="0" y="35"/>
                    <a:pt x="0" y="35"/>
                    <a:pt x="0" y="35"/>
                  </a:cubicBezTo>
                  <a:cubicBezTo>
                    <a:pt x="0" y="13"/>
                    <a:pt x="0" y="13"/>
                    <a:pt x="0" y="13"/>
                  </a:cubicBezTo>
                  <a:cubicBezTo>
                    <a:pt x="429" y="13"/>
                    <a:pt x="429" y="13"/>
                    <a:pt x="429" y="13"/>
                  </a:cubicBezTo>
                  <a:cubicBezTo>
                    <a:pt x="440" y="164"/>
                    <a:pt x="440" y="164"/>
                    <a:pt x="440" y="164"/>
                  </a:cubicBezTo>
                  <a:cubicBezTo>
                    <a:pt x="418" y="164"/>
                    <a:pt x="418" y="164"/>
                    <a:pt x="418" y="164"/>
                  </a:cubicBezTo>
                  <a:cubicBezTo>
                    <a:pt x="418" y="164"/>
                    <a:pt x="418" y="159"/>
                    <a:pt x="416" y="144"/>
                  </a:cubicBezTo>
                  <a:cubicBezTo>
                    <a:pt x="404" y="63"/>
                    <a:pt x="354" y="35"/>
                    <a:pt x="292" y="35"/>
                  </a:cubicBezTo>
                  <a:cubicBezTo>
                    <a:pt x="151" y="35"/>
                    <a:pt x="151" y="35"/>
                    <a:pt x="151" y="35"/>
                  </a:cubicBezTo>
                  <a:cubicBezTo>
                    <a:pt x="151" y="325"/>
                    <a:pt x="151" y="325"/>
                    <a:pt x="151" y="325"/>
                  </a:cubicBezTo>
                  <a:cubicBezTo>
                    <a:pt x="213" y="325"/>
                    <a:pt x="213" y="325"/>
                    <a:pt x="213" y="325"/>
                  </a:cubicBezTo>
                  <a:cubicBezTo>
                    <a:pt x="295" y="325"/>
                    <a:pt x="313" y="273"/>
                    <a:pt x="313" y="216"/>
                  </a:cubicBezTo>
                  <a:cubicBezTo>
                    <a:pt x="334" y="216"/>
                    <a:pt x="334" y="216"/>
                    <a:pt x="334" y="216"/>
                  </a:cubicBezTo>
                  <a:cubicBezTo>
                    <a:pt x="334" y="450"/>
                    <a:pt x="334" y="450"/>
                    <a:pt x="334" y="450"/>
                  </a:cubicBezTo>
                  <a:cubicBezTo>
                    <a:pt x="313" y="450"/>
                    <a:pt x="313" y="450"/>
                    <a:pt x="313" y="450"/>
                  </a:cubicBezTo>
                  <a:cubicBezTo>
                    <a:pt x="313" y="383"/>
                    <a:pt x="298" y="346"/>
                    <a:pt x="212" y="346"/>
                  </a:cubicBezTo>
                  <a:cubicBezTo>
                    <a:pt x="151" y="346"/>
                    <a:pt x="151" y="346"/>
                    <a:pt x="151" y="346"/>
                  </a:cubicBezTo>
                  <a:cubicBezTo>
                    <a:pt x="151" y="654"/>
                    <a:pt x="151" y="654"/>
                    <a:pt x="151" y="654"/>
                  </a:cubicBezTo>
                  <a:cubicBezTo>
                    <a:pt x="151" y="654"/>
                    <a:pt x="241" y="654"/>
                    <a:pt x="293" y="654"/>
                  </a:cubicBezTo>
                  <a:cubicBezTo>
                    <a:pt x="374" y="654"/>
                    <a:pt x="425" y="597"/>
                    <a:pt x="438" y="500"/>
                  </a:cubicBezTo>
                  <a:cubicBezTo>
                    <a:pt x="441" y="481"/>
                    <a:pt x="441" y="481"/>
                    <a:pt x="441" y="481"/>
                  </a:cubicBezTo>
                  <a:close/>
                  <a:moveTo>
                    <a:pt x="2582" y="0"/>
                  </a:moveTo>
                  <a:cubicBezTo>
                    <a:pt x="2565" y="8"/>
                    <a:pt x="2539" y="13"/>
                    <a:pt x="2503" y="13"/>
                  </a:cubicBezTo>
                  <a:cubicBezTo>
                    <a:pt x="2442" y="13"/>
                    <a:pt x="2442" y="13"/>
                    <a:pt x="2442" y="13"/>
                  </a:cubicBezTo>
                  <a:cubicBezTo>
                    <a:pt x="2442" y="35"/>
                    <a:pt x="2442" y="35"/>
                    <a:pt x="2442" y="35"/>
                  </a:cubicBezTo>
                  <a:cubicBezTo>
                    <a:pt x="2511" y="35"/>
                    <a:pt x="2511" y="35"/>
                    <a:pt x="2511" y="35"/>
                  </a:cubicBezTo>
                  <a:cubicBezTo>
                    <a:pt x="2511" y="349"/>
                    <a:pt x="2511" y="349"/>
                    <a:pt x="2511" y="349"/>
                  </a:cubicBezTo>
                  <a:cubicBezTo>
                    <a:pt x="2509" y="349"/>
                    <a:pt x="2509" y="349"/>
                    <a:pt x="2509" y="349"/>
                  </a:cubicBezTo>
                  <a:cubicBezTo>
                    <a:pt x="2484" y="293"/>
                    <a:pt x="2442" y="266"/>
                    <a:pt x="2397" y="266"/>
                  </a:cubicBezTo>
                  <a:cubicBezTo>
                    <a:pt x="2317" y="266"/>
                    <a:pt x="2239" y="347"/>
                    <a:pt x="2239" y="475"/>
                  </a:cubicBezTo>
                  <a:cubicBezTo>
                    <a:pt x="2239" y="604"/>
                    <a:pt x="2311" y="688"/>
                    <a:pt x="2405" y="688"/>
                  </a:cubicBezTo>
                  <a:cubicBezTo>
                    <a:pt x="2448" y="688"/>
                    <a:pt x="2483" y="664"/>
                    <a:pt x="2509" y="612"/>
                  </a:cubicBezTo>
                  <a:cubicBezTo>
                    <a:pt x="2511" y="612"/>
                    <a:pt x="2511" y="612"/>
                    <a:pt x="2511" y="612"/>
                  </a:cubicBezTo>
                  <a:cubicBezTo>
                    <a:pt x="2511" y="676"/>
                    <a:pt x="2511" y="676"/>
                    <a:pt x="2511" y="676"/>
                  </a:cubicBezTo>
                  <a:cubicBezTo>
                    <a:pt x="2641" y="676"/>
                    <a:pt x="2641" y="676"/>
                    <a:pt x="2641" y="676"/>
                  </a:cubicBezTo>
                  <a:cubicBezTo>
                    <a:pt x="2641" y="654"/>
                    <a:pt x="2641" y="654"/>
                    <a:pt x="2641" y="654"/>
                  </a:cubicBezTo>
                  <a:cubicBezTo>
                    <a:pt x="2582" y="654"/>
                    <a:pt x="2582" y="654"/>
                    <a:pt x="2582" y="654"/>
                  </a:cubicBezTo>
                  <a:lnTo>
                    <a:pt x="2582" y="0"/>
                  </a:lnTo>
                  <a:close/>
                  <a:moveTo>
                    <a:pt x="2511" y="547"/>
                  </a:moveTo>
                  <a:cubicBezTo>
                    <a:pt x="2495" y="611"/>
                    <a:pt x="2463" y="667"/>
                    <a:pt x="2403" y="667"/>
                  </a:cubicBezTo>
                  <a:cubicBezTo>
                    <a:pt x="2345" y="667"/>
                    <a:pt x="2320" y="623"/>
                    <a:pt x="2320" y="531"/>
                  </a:cubicBezTo>
                  <a:cubicBezTo>
                    <a:pt x="2320" y="420"/>
                    <a:pt x="2320" y="420"/>
                    <a:pt x="2320" y="420"/>
                  </a:cubicBezTo>
                  <a:cubicBezTo>
                    <a:pt x="2320" y="333"/>
                    <a:pt x="2348" y="288"/>
                    <a:pt x="2402" y="288"/>
                  </a:cubicBezTo>
                  <a:cubicBezTo>
                    <a:pt x="2454" y="288"/>
                    <a:pt x="2494" y="345"/>
                    <a:pt x="2511" y="416"/>
                  </a:cubicBezTo>
                  <a:lnTo>
                    <a:pt x="2511" y="547"/>
                  </a:lnTo>
                  <a:close/>
                  <a:moveTo>
                    <a:pt x="2938" y="548"/>
                  </a:moveTo>
                  <a:cubicBezTo>
                    <a:pt x="2938" y="634"/>
                    <a:pt x="2892" y="690"/>
                    <a:pt x="2823" y="690"/>
                  </a:cubicBezTo>
                  <a:cubicBezTo>
                    <a:pt x="2759" y="690"/>
                    <a:pt x="2735" y="654"/>
                    <a:pt x="2724" y="654"/>
                  </a:cubicBezTo>
                  <a:cubicBezTo>
                    <a:pt x="2713" y="654"/>
                    <a:pt x="2709" y="660"/>
                    <a:pt x="2709" y="680"/>
                  </a:cubicBezTo>
                  <a:cubicBezTo>
                    <a:pt x="2687" y="680"/>
                    <a:pt x="2687" y="680"/>
                    <a:pt x="2687" y="680"/>
                  </a:cubicBezTo>
                  <a:cubicBezTo>
                    <a:pt x="2687" y="540"/>
                    <a:pt x="2687" y="540"/>
                    <a:pt x="2687" y="540"/>
                  </a:cubicBezTo>
                  <a:cubicBezTo>
                    <a:pt x="2703" y="540"/>
                    <a:pt x="2703" y="540"/>
                    <a:pt x="2703" y="540"/>
                  </a:cubicBezTo>
                  <a:cubicBezTo>
                    <a:pt x="2712" y="620"/>
                    <a:pt x="2768" y="669"/>
                    <a:pt x="2817" y="669"/>
                  </a:cubicBezTo>
                  <a:cubicBezTo>
                    <a:pt x="2871" y="669"/>
                    <a:pt x="2903" y="641"/>
                    <a:pt x="2903" y="580"/>
                  </a:cubicBezTo>
                  <a:cubicBezTo>
                    <a:pt x="2903" y="532"/>
                    <a:pt x="2868" y="507"/>
                    <a:pt x="2810" y="504"/>
                  </a:cubicBezTo>
                  <a:cubicBezTo>
                    <a:pt x="2736" y="499"/>
                    <a:pt x="2693" y="460"/>
                    <a:pt x="2693" y="389"/>
                  </a:cubicBezTo>
                  <a:cubicBezTo>
                    <a:pt x="2693" y="319"/>
                    <a:pt x="2738" y="267"/>
                    <a:pt x="2798" y="267"/>
                  </a:cubicBezTo>
                  <a:cubicBezTo>
                    <a:pt x="2850" y="267"/>
                    <a:pt x="2872" y="293"/>
                    <a:pt x="2882" y="293"/>
                  </a:cubicBezTo>
                  <a:cubicBezTo>
                    <a:pt x="2889" y="293"/>
                    <a:pt x="2892" y="287"/>
                    <a:pt x="2892" y="276"/>
                  </a:cubicBezTo>
                  <a:cubicBezTo>
                    <a:pt x="2892" y="273"/>
                    <a:pt x="2892" y="270"/>
                    <a:pt x="2890" y="266"/>
                  </a:cubicBezTo>
                  <a:cubicBezTo>
                    <a:pt x="2912" y="266"/>
                    <a:pt x="2912" y="266"/>
                    <a:pt x="2912" y="266"/>
                  </a:cubicBezTo>
                  <a:cubicBezTo>
                    <a:pt x="2912" y="384"/>
                    <a:pt x="2912" y="384"/>
                    <a:pt x="2912" y="384"/>
                  </a:cubicBezTo>
                  <a:cubicBezTo>
                    <a:pt x="2895" y="384"/>
                    <a:pt x="2895" y="384"/>
                    <a:pt x="2895" y="384"/>
                  </a:cubicBezTo>
                  <a:cubicBezTo>
                    <a:pt x="2882" y="317"/>
                    <a:pt x="2851" y="288"/>
                    <a:pt x="2799" y="288"/>
                  </a:cubicBezTo>
                  <a:cubicBezTo>
                    <a:pt x="2755" y="288"/>
                    <a:pt x="2725" y="322"/>
                    <a:pt x="2725" y="357"/>
                  </a:cubicBezTo>
                  <a:cubicBezTo>
                    <a:pt x="2725" y="372"/>
                    <a:pt x="2729" y="388"/>
                    <a:pt x="2739" y="400"/>
                  </a:cubicBezTo>
                  <a:cubicBezTo>
                    <a:pt x="2761" y="425"/>
                    <a:pt x="2798" y="422"/>
                    <a:pt x="2842" y="429"/>
                  </a:cubicBezTo>
                  <a:cubicBezTo>
                    <a:pt x="2904" y="439"/>
                    <a:pt x="2938" y="482"/>
                    <a:pt x="2938" y="548"/>
                  </a:cubicBezTo>
                  <a:close/>
                  <a:moveTo>
                    <a:pt x="1838" y="654"/>
                  </a:moveTo>
                  <a:cubicBezTo>
                    <a:pt x="1821" y="654"/>
                    <a:pt x="1817" y="633"/>
                    <a:pt x="1817" y="600"/>
                  </a:cubicBezTo>
                  <a:cubicBezTo>
                    <a:pt x="1817" y="600"/>
                    <a:pt x="1817" y="484"/>
                    <a:pt x="1817" y="394"/>
                  </a:cubicBezTo>
                  <a:cubicBezTo>
                    <a:pt x="1817" y="304"/>
                    <a:pt x="1761" y="266"/>
                    <a:pt x="1682" y="266"/>
                  </a:cubicBezTo>
                  <a:cubicBezTo>
                    <a:pt x="1601" y="266"/>
                    <a:pt x="1555" y="312"/>
                    <a:pt x="1555" y="372"/>
                  </a:cubicBezTo>
                  <a:cubicBezTo>
                    <a:pt x="1555" y="395"/>
                    <a:pt x="1572" y="416"/>
                    <a:pt x="1593" y="416"/>
                  </a:cubicBezTo>
                  <a:cubicBezTo>
                    <a:pt x="1614" y="416"/>
                    <a:pt x="1630" y="397"/>
                    <a:pt x="1631" y="374"/>
                  </a:cubicBezTo>
                  <a:cubicBezTo>
                    <a:pt x="1631" y="337"/>
                    <a:pt x="1608" y="346"/>
                    <a:pt x="1608" y="321"/>
                  </a:cubicBezTo>
                  <a:cubicBezTo>
                    <a:pt x="1608" y="302"/>
                    <a:pt x="1638" y="287"/>
                    <a:pt x="1680" y="287"/>
                  </a:cubicBezTo>
                  <a:cubicBezTo>
                    <a:pt x="1728" y="287"/>
                    <a:pt x="1746" y="310"/>
                    <a:pt x="1746" y="359"/>
                  </a:cubicBezTo>
                  <a:cubicBezTo>
                    <a:pt x="1746" y="452"/>
                    <a:pt x="1746" y="452"/>
                    <a:pt x="1746" y="452"/>
                  </a:cubicBezTo>
                  <a:cubicBezTo>
                    <a:pt x="1734" y="452"/>
                    <a:pt x="1734" y="452"/>
                    <a:pt x="1734" y="452"/>
                  </a:cubicBezTo>
                  <a:cubicBezTo>
                    <a:pt x="1596" y="452"/>
                    <a:pt x="1530" y="498"/>
                    <a:pt x="1530" y="585"/>
                  </a:cubicBezTo>
                  <a:cubicBezTo>
                    <a:pt x="1530" y="650"/>
                    <a:pt x="1584" y="689"/>
                    <a:pt x="1639" y="689"/>
                  </a:cubicBezTo>
                  <a:cubicBezTo>
                    <a:pt x="1697" y="689"/>
                    <a:pt x="1730" y="663"/>
                    <a:pt x="1749" y="623"/>
                  </a:cubicBezTo>
                  <a:cubicBezTo>
                    <a:pt x="1753" y="658"/>
                    <a:pt x="1777" y="686"/>
                    <a:pt x="1813" y="686"/>
                  </a:cubicBezTo>
                  <a:cubicBezTo>
                    <a:pt x="1845" y="686"/>
                    <a:pt x="1867" y="669"/>
                    <a:pt x="1891" y="634"/>
                  </a:cubicBezTo>
                  <a:cubicBezTo>
                    <a:pt x="1874" y="622"/>
                    <a:pt x="1874" y="622"/>
                    <a:pt x="1874" y="622"/>
                  </a:cubicBezTo>
                  <a:cubicBezTo>
                    <a:pt x="1861" y="639"/>
                    <a:pt x="1849" y="654"/>
                    <a:pt x="1838" y="654"/>
                  </a:cubicBezTo>
                  <a:close/>
                  <a:moveTo>
                    <a:pt x="1746" y="576"/>
                  </a:moveTo>
                  <a:cubicBezTo>
                    <a:pt x="1730" y="628"/>
                    <a:pt x="1702" y="664"/>
                    <a:pt x="1664" y="664"/>
                  </a:cubicBezTo>
                  <a:cubicBezTo>
                    <a:pt x="1627" y="664"/>
                    <a:pt x="1604" y="634"/>
                    <a:pt x="1604" y="578"/>
                  </a:cubicBezTo>
                  <a:cubicBezTo>
                    <a:pt x="1604" y="506"/>
                    <a:pt x="1637" y="474"/>
                    <a:pt x="1720" y="474"/>
                  </a:cubicBezTo>
                  <a:cubicBezTo>
                    <a:pt x="1728" y="474"/>
                    <a:pt x="1746" y="474"/>
                    <a:pt x="1746" y="474"/>
                  </a:cubicBezTo>
                  <a:lnTo>
                    <a:pt x="1746" y="576"/>
                  </a:lnTo>
                  <a:close/>
                  <a:moveTo>
                    <a:pt x="2205" y="329"/>
                  </a:moveTo>
                  <a:cubicBezTo>
                    <a:pt x="2205" y="353"/>
                    <a:pt x="2188" y="372"/>
                    <a:pt x="2167" y="372"/>
                  </a:cubicBezTo>
                  <a:cubicBezTo>
                    <a:pt x="2146" y="372"/>
                    <a:pt x="2129" y="353"/>
                    <a:pt x="2129" y="330"/>
                  </a:cubicBezTo>
                  <a:cubicBezTo>
                    <a:pt x="2129" y="304"/>
                    <a:pt x="2143" y="294"/>
                    <a:pt x="2153" y="291"/>
                  </a:cubicBezTo>
                  <a:cubicBezTo>
                    <a:pt x="2153" y="291"/>
                    <a:pt x="2149" y="287"/>
                    <a:pt x="2143" y="287"/>
                  </a:cubicBezTo>
                  <a:cubicBezTo>
                    <a:pt x="2101" y="287"/>
                    <a:pt x="2045" y="379"/>
                    <a:pt x="2045" y="478"/>
                  </a:cubicBezTo>
                  <a:cubicBezTo>
                    <a:pt x="2045" y="654"/>
                    <a:pt x="2045" y="654"/>
                    <a:pt x="2045" y="654"/>
                  </a:cubicBezTo>
                  <a:cubicBezTo>
                    <a:pt x="2102" y="654"/>
                    <a:pt x="2102" y="654"/>
                    <a:pt x="2102" y="654"/>
                  </a:cubicBezTo>
                  <a:cubicBezTo>
                    <a:pt x="2102" y="676"/>
                    <a:pt x="2102" y="676"/>
                    <a:pt x="2102" y="676"/>
                  </a:cubicBezTo>
                  <a:cubicBezTo>
                    <a:pt x="1917" y="676"/>
                    <a:pt x="1917" y="676"/>
                    <a:pt x="1917" y="676"/>
                  </a:cubicBezTo>
                  <a:cubicBezTo>
                    <a:pt x="1917" y="654"/>
                    <a:pt x="1917" y="654"/>
                    <a:pt x="1917" y="654"/>
                  </a:cubicBezTo>
                  <a:cubicBezTo>
                    <a:pt x="1974" y="654"/>
                    <a:pt x="1974" y="654"/>
                    <a:pt x="1974" y="654"/>
                  </a:cubicBezTo>
                  <a:cubicBezTo>
                    <a:pt x="1974" y="299"/>
                    <a:pt x="1974" y="299"/>
                    <a:pt x="1974" y="299"/>
                  </a:cubicBezTo>
                  <a:cubicBezTo>
                    <a:pt x="1917" y="299"/>
                    <a:pt x="1917" y="299"/>
                    <a:pt x="1917" y="299"/>
                  </a:cubicBezTo>
                  <a:cubicBezTo>
                    <a:pt x="1917" y="278"/>
                    <a:pt x="1917" y="278"/>
                    <a:pt x="1917" y="278"/>
                  </a:cubicBezTo>
                  <a:cubicBezTo>
                    <a:pt x="1966" y="278"/>
                    <a:pt x="1966" y="278"/>
                    <a:pt x="1966" y="278"/>
                  </a:cubicBezTo>
                  <a:cubicBezTo>
                    <a:pt x="2002" y="278"/>
                    <a:pt x="2028" y="273"/>
                    <a:pt x="2045" y="264"/>
                  </a:cubicBezTo>
                  <a:cubicBezTo>
                    <a:pt x="2045" y="366"/>
                    <a:pt x="2045" y="366"/>
                    <a:pt x="2045" y="366"/>
                  </a:cubicBezTo>
                  <a:cubicBezTo>
                    <a:pt x="2046" y="366"/>
                    <a:pt x="2046" y="366"/>
                    <a:pt x="2046" y="366"/>
                  </a:cubicBezTo>
                  <a:cubicBezTo>
                    <a:pt x="2070" y="307"/>
                    <a:pt x="2102" y="266"/>
                    <a:pt x="2150" y="266"/>
                  </a:cubicBezTo>
                  <a:cubicBezTo>
                    <a:pt x="2179" y="266"/>
                    <a:pt x="2205" y="290"/>
                    <a:pt x="2205" y="32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60370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Alt Photo">
    <p:spTree>
      <p:nvGrpSpPr>
        <p:cNvPr id="1" name=""/>
        <p:cNvGrpSpPr/>
        <p:nvPr/>
      </p:nvGrpSpPr>
      <p:grpSpPr>
        <a:xfrm>
          <a:off x="0" y="0"/>
          <a:ext cx="0" cy="0"/>
          <a:chOff x="0" y="0"/>
          <a:chExt cx="0" cy="0"/>
        </a:xfrm>
      </p:grpSpPr>
      <p:sp>
        <p:nvSpPr>
          <p:cNvPr id="6" name="Picture Placeholder 5"/>
          <p:cNvSpPr>
            <a:spLocks noGrp="1"/>
          </p:cNvSpPr>
          <p:nvPr userDrawn="1">
            <p:ph type="pic" sz="quarter" idx="10"/>
          </p:nvPr>
        </p:nvSpPr>
        <p:spPr bwMode="gray">
          <a:xfrm>
            <a:off x="640080" y="0"/>
            <a:ext cx="8503920" cy="5216525"/>
          </a:xfrm>
          <a:noFill/>
        </p:spPr>
        <p:txBody>
          <a:bodyPr anchor="ctr" anchorCtr="0">
            <a:normAutofit/>
          </a:bodyPr>
          <a:lstStyle>
            <a:lvl1pPr marL="0" indent="0" algn="ctr">
              <a:buNone/>
              <a:defRPr sz="1400"/>
            </a:lvl1pPr>
          </a:lstStyle>
          <a:p>
            <a:r>
              <a:rPr lang="fr-FR"/>
              <a:t>Cliquez sur l'icône pour ajouter une image</a:t>
            </a:r>
            <a:endParaRPr lang="en-US" dirty="0"/>
          </a:p>
        </p:txBody>
      </p:sp>
      <p:sp>
        <p:nvSpPr>
          <p:cNvPr id="2" name="Title 1"/>
          <p:cNvSpPr>
            <a:spLocks noGrp="1"/>
          </p:cNvSpPr>
          <p:nvPr userDrawn="1">
            <p:ph type="ctrTitle"/>
          </p:nvPr>
        </p:nvSpPr>
        <p:spPr bwMode="gray">
          <a:xfrm>
            <a:off x="914400" y="685800"/>
            <a:ext cx="3840480" cy="1554480"/>
          </a:xfrm>
        </p:spPr>
        <p:txBody>
          <a:bodyPr anchor="b" anchorCtr="0">
            <a:normAutofit/>
          </a:bodyPr>
          <a:lstStyle>
            <a:lvl1pPr>
              <a:defRPr sz="2800">
                <a:solidFill>
                  <a:schemeClr val="accent1"/>
                </a:solidFill>
              </a:defRPr>
            </a:lvl1pPr>
          </a:lstStyle>
          <a:p>
            <a:r>
              <a:rPr lang="fr-FR"/>
              <a:t>Modifiez le style du titre</a:t>
            </a:r>
            <a:endParaRPr lang="en-US" dirty="0"/>
          </a:p>
        </p:txBody>
      </p:sp>
      <p:sp>
        <p:nvSpPr>
          <p:cNvPr id="3" name="Subtitle 2"/>
          <p:cNvSpPr>
            <a:spLocks noGrp="1"/>
          </p:cNvSpPr>
          <p:nvPr userDrawn="1">
            <p:ph type="subTitle" idx="1"/>
          </p:nvPr>
        </p:nvSpPr>
        <p:spPr bwMode="gray">
          <a:xfrm>
            <a:off x="914400" y="2468880"/>
            <a:ext cx="3840480" cy="914400"/>
          </a:xfrm>
        </p:spPr>
        <p:txBody>
          <a:bodyPr>
            <a:normAutofit/>
          </a:bodyPr>
          <a:lstStyle>
            <a:lvl1pPr marL="0" indent="0" algn="l">
              <a:spcBef>
                <a:spcPts val="0"/>
              </a:spcBef>
              <a:buNone/>
              <a:defRPr sz="1800">
                <a:solidFill>
                  <a:schemeClr val="accent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grpSp>
        <p:nvGrpSpPr>
          <p:cNvPr id="4" name="Group 3"/>
          <p:cNvGrpSpPr/>
          <p:nvPr userDrawn="1"/>
        </p:nvGrpSpPr>
        <p:grpSpPr>
          <a:xfrm>
            <a:off x="0" y="0"/>
            <a:ext cx="9144000" cy="6858000"/>
            <a:chOff x="0" y="0"/>
            <a:chExt cx="9144000" cy="6858000"/>
          </a:xfrm>
        </p:grpSpPr>
        <p:sp>
          <p:nvSpPr>
            <p:cNvPr id="11" name="Rectangle 10"/>
            <p:cNvSpPr/>
            <p:nvPr userDrawn="1"/>
          </p:nvSpPr>
          <p:spPr bwMode="gray">
            <a:xfrm>
              <a:off x="0" y="0"/>
              <a:ext cx="9144000" cy="6858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2" title="Edwards"/>
            <p:cNvPicPr preferRelativeResize="0">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7463917" y="4872990"/>
              <a:ext cx="1344168" cy="164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p:cNvPicPr>
              <a:picLocks noChangeAspect="1"/>
            </p:cNvPicPr>
            <p:nvPr userDrawn="1"/>
          </p:nvPicPr>
          <p:blipFill>
            <a:blip r:embed="rId3"/>
            <a:stretch>
              <a:fillRect/>
            </a:stretch>
          </p:blipFill>
          <p:spPr bwMode="gray">
            <a:xfrm>
              <a:off x="194368" y="5216525"/>
              <a:ext cx="444500" cy="444500"/>
            </a:xfrm>
            <a:prstGeom prst="rect">
              <a:avLst/>
            </a:prstGeom>
          </p:spPr>
        </p:pic>
      </p:grpSp>
    </p:spTree>
    <p:extLst>
      <p:ext uri="{BB962C8B-B14F-4D97-AF65-F5344CB8AC3E}">
        <p14:creationId xmlns:p14="http://schemas.microsoft.com/office/powerpoint/2010/main" val="342357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fr-FR"/>
              <a:t>Modifiez le style du titre</a:t>
            </a:r>
            <a:endParaRPr lang="en-US"/>
          </a:p>
        </p:txBody>
      </p:sp>
      <p:sp>
        <p:nvSpPr>
          <p:cNvPr id="3" name="Content Placeholder 2"/>
          <p:cNvSpPr>
            <a:spLocks noGrp="1"/>
          </p:cNvSpPr>
          <p:nvPr>
            <p:ph idx="1"/>
          </p:nvPr>
        </p:nvSpPr>
        <p:spPr bwMode="gray"/>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bwMode="gray"/>
        <p:txBody>
          <a:bodyPr/>
          <a:lstStyle/>
          <a:p>
            <a:r>
              <a:rPr lang="en-US"/>
              <a:t>Month 00, 0000</a:t>
            </a:r>
          </a:p>
        </p:txBody>
      </p:sp>
      <p:sp>
        <p:nvSpPr>
          <p:cNvPr id="5" name="Footer Placeholder 4"/>
          <p:cNvSpPr>
            <a:spLocks noGrp="1"/>
          </p:cNvSpPr>
          <p:nvPr>
            <p:ph type="ftr" sz="quarter" idx="11"/>
          </p:nvPr>
        </p:nvSpPr>
        <p:spPr bwMode="gray"/>
        <p:txBody>
          <a:bodyPr/>
          <a:lstStyle/>
          <a:p>
            <a:endParaRPr lang="en-US"/>
          </a:p>
        </p:txBody>
      </p:sp>
      <p:sp>
        <p:nvSpPr>
          <p:cNvPr id="6" name="Slide Number Placeholder 5"/>
          <p:cNvSpPr>
            <a:spLocks noGrp="1"/>
          </p:cNvSpPr>
          <p:nvPr>
            <p:ph type="sldNum" sz="quarter" idx="12"/>
          </p:nvPr>
        </p:nvSpPr>
        <p:spPr bwMode="gray"/>
        <p:txBody>
          <a:bodyPr/>
          <a:lstStyle/>
          <a:p>
            <a:fld id="{CDBA9528-BCFE-1E43-A37D-912FF3C527A6}" type="slidenum">
              <a:rPr lang="en-US" smtClean="0"/>
              <a:pPr/>
              <a:t>‹N°›</a:t>
            </a:fld>
            <a:endParaRPr lang="en-US"/>
          </a:p>
        </p:txBody>
      </p:sp>
    </p:spTree>
    <p:extLst>
      <p:ext uri="{BB962C8B-B14F-4D97-AF65-F5344CB8AC3E}">
        <p14:creationId xmlns:p14="http://schemas.microsoft.com/office/powerpoint/2010/main" val="376593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48640" y="457200"/>
            <a:ext cx="8046720" cy="914400"/>
          </a:xfrm>
        </p:spPr>
        <p:txBody>
          <a:bodyPr/>
          <a:lstStyle/>
          <a:p>
            <a:r>
              <a:rPr lang="fr-FR"/>
              <a:t>Modifiez le style du titre</a:t>
            </a:r>
            <a:endParaRPr lang="en-US" dirty="0"/>
          </a:p>
        </p:txBody>
      </p:sp>
      <p:sp>
        <p:nvSpPr>
          <p:cNvPr id="3" name="Content Placeholder 2"/>
          <p:cNvSpPr>
            <a:spLocks noGrp="1"/>
          </p:cNvSpPr>
          <p:nvPr>
            <p:ph sz="half" idx="1"/>
          </p:nvPr>
        </p:nvSpPr>
        <p:spPr bwMode="gray">
          <a:xfrm>
            <a:off x="548640" y="1600200"/>
            <a:ext cx="3931920" cy="4709160"/>
          </a:xfrm>
        </p:spPr>
        <p:txBody>
          <a:bodyPr>
            <a:normAutofit/>
          </a:bodyPr>
          <a:lstStyle>
            <a:lvl1pPr>
              <a:defRPr sz="1600"/>
            </a:lvl1pPr>
            <a:lvl2pPr>
              <a:defRPr sz="1500"/>
            </a:lvl2pPr>
            <a:lvl3pPr>
              <a:defRPr sz="1500"/>
            </a:lvl3pPr>
            <a:lvl4pPr>
              <a:defRPr sz="1500"/>
            </a:lvl4pPr>
            <a:lvl5pPr>
              <a:defRPr sz="15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bwMode="gray">
          <a:xfrm>
            <a:off x="4663440" y="1600200"/>
            <a:ext cx="3931920" cy="4709160"/>
          </a:xfrm>
        </p:spPr>
        <p:txBody>
          <a:bodyPr>
            <a:normAutofit/>
          </a:bodyPr>
          <a:lstStyle>
            <a:lvl1pPr>
              <a:defRPr sz="1600"/>
            </a:lvl1pPr>
            <a:lvl2pPr>
              <a:defRPr sz="1500"/>
            </a:lvl2pPr>
            <a:lvl3pPr>
              <a:defRPr sz="1500"/>
            </a:lvl3pPr>
            <a:lvl4pPr>
              <a:defRPr sz="1500"/>
            </a:lvl4pPr>
            <a:lvl5pPr>
              <a:defRPr sz="15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bwMode="gray"/>
        <p:txBody>
          <a:bodyPr/>
          <a:lstStyle/>
          <a:p>
            <a:r>
              <a:rPr lang="en-US"/>
              <a:t>Month 00, 0000</a:t>
            </a:r>
          </a:p>
        </p:txBody>
      </p:sp>
      <p:sp>
        <p:nvSpPr>
          <p:cNvPr id="6" name="Footer Placeholder 5"/>
          <p:cNvSpPr>
            <a:spLocks noGrp="1"/>
          </p:cNvSpPr>
          <p:nvPr>
            <p:ph type="ftr" sz="quarter" idx="11"/>
          </p:nvPr>
        </p:nvSpPr>
        <p:spPr bwMode="gray"/>
        <p:txBody>
          <a:bodyPr/>
          <a:lstStyle/>
          <a:p>
            <a:endParaRPr lang="en-US"/>
          </a:p>
        </p:txBody>
      </p:sp>
      <p:sp>
        <p:nvSpPr>
          <p:cNvPr id="7" name="Slide Number Placeholder 6"/>
          <p:cNvSpPr>
            <a:spLocks noGrp="1"/>
          </p:cNvSpPr>
          <p:nvPr>
            <p:ph type="sldNum" sz="quarter" idx="12"/>
          </p:nvPr>
        </p:nvSpPr>
        <p:spPr bwMode="gray"/>
        <p:txBody>
          <a:bodyPr/>
          <a:lstStyle/>
          <a:p>
            <a:fld id="{CDBA9528-BCFE-1E43-A37D-912FF3C527A6}" type="slidenum">
              <a:rPr lang="en-US" smtClean="0"/>
              <a:pPr/>
              <a:t>‹N°›</a:t>
            </a:fld>
            <a:endParaRPr lang="en-US"/>
          </a:p>
        </p:txBody>
      </p:sp>
    </p:spTree>
    <p:extLst>
      <p:ext uri="{BB962C8B-B14F-4D97-AF65-F5344CB8AC3E}">
        <p14:creationId xmlns:p14="http://schemas.microsoft.com/office/powerpoint/2010/main" val="1666369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48640" y="457200"/>
            <a:ext cx="8046720" cy="914400"/>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bwMode="gray">
          <a:xfrm>
            <a:off x="548640" y="1600200"/>
            <a:ext cx="3931920" cy="502920"/>
          </a:xfrm>
        </p:spPr>
        <p:txBody>
          <a:bodyPr anchor="t" anchorCtr="0">
            <a:normAutofit/>
          </a:bodyPr>
          <a:lstStyle>
            <a:lvl1pPr marL="0" indent="0">
              <a:spcBef>
                <a:spcPts val="0"/>
              </a:spcBef>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bwMode="gray">
          <a:xfrm>
            <a:off x="548640" y="2194560"/>
            <a:ext cx="3931920" cy="4114800"/>
          </a:xfrm>
        </p:spPr>
        <p:txBody>
          <a:bodyPr>
            <a:normAutofit/>
          </a:bodyPr>
          <a:lstStyle>
            <a:lvl1pPr>
              <a:defRPr sz="1600"/>
            </a:lvl1pPr>
            <a:lvl2pPr>
              <a:defRPr sz="1500"/>
            </a:lvl2pPr>
            <a:lvl3pPr>
              <a:defRPr sz="1500"/>
            </a:lvl3pPr>
            <a:lvl4pPr>
              <a:defRPr sz="1500"/>
            </a:lvl4pPr>
            <a:lvl5pPr>
              <a:defRPr sz="15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bwMode="gray">
          <a:xfrm>
            <a:off x="4663440" y="1600200"/>
            <a:ext cx="3931920" cy="502920"/>
          </a:xfrm>
        </p:spPr>
        <p:txBody>
          <a:bodyPr anchor="t" anchorCtr="0">
            <a:normAutofit/>
          </a:bodyPr>
          <a:lstStyle>
            <a:lvl1pPr marL="0" indent="0">
              <a:spcBef>
                <a:spcPts val="0"/>
              </a:spcBef>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bwMode="gray">
          <a:xfrm>
            <a:off x="4663440" y="2194560"/>
            <a:ext cx="3931920" cy="4114800"/>
          </a:xfrm>
        </p:spPr>
        <p:txBody>
          <a:bodyPr>
            <a:normAutofit/>
          </a:bodyPr>
          <a:lstStyle>
            <a:lvl1pPr>
              <a:defRPr sz="1600"/>
            </a:lvl1pPr>
            <a:lvl2pPr>
              <a:defRPr sz="1500"/>
            </a:lvl2pPr>
            <a:lvl3pPr>
              <a:defRPr sz="1500"/>
            </a:lvl3pPr>
            <a:lvl4pPr>
              <a:defRPr sz="1500"/>
            </a:lvl4pPr>
            <a:lvl5pPr>
              <a:defRPr sz="15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bwMode="gray"/>
        <p:txBody>
          <a:bodyPr/>
          <a:lstStyle/>
          <a:p>
            <a:r>
              <a:rPr lang="en-US"/>
              <a:t>Month 00, 0000</a:t>
            </a:r>
          </a:p>
        </p:txBody>
      </p:sp>
      <p:sp>
        <p:nvSpPr>
          <p:cNvPr id="8" name="Footer Placeholder 7"/>
          <p:cNvSpPr>
            <a:spLocks noGrp="1"/>
          </p:cNvSpPr>
          <p:nvPr>
            <p:ph type="ftr" sz="quarter" idx="11"/>
          </p:nvPr>
        </p:nvSpPr>
        <p:spPr bwMode="gray"/>
        <p:txBody>
          <a:bodyPr/>
          <a:lstStyle/>
          <a:p>
            <a:endParaRPr lang="en-US"/>
          </a:p>
        </p:txBody>
      </p:sp>
      <p:sp>
        <p:nvSpPr>
          <p:cNvPr id="9" name="Slide Number Placeholder 8"/>
          <p:cNvSpPr>
            <a:spLocks noGrp="1"/>
          </p:cNvSpPr>
          <p:nvPr>
            <p:ph type="sldNum" sz="quarter" idx="12"/>
          </p:nvPr>
        </p:nvSpPr>
        <p:spPr bwMode="gray"/>
        <p:txBody>
          <a:bodyPr/>
          <a:lstStyle/>
          <a:p>
            <a:fld id="{CDBA9528-BCFE-1E43-A37D-912FF3C527A6}" type="slidenum">
              <a:rPr lang="en-US" smtClean="0"/>
              <a:pPr/>
              <a:t>‹N°›</a:t>
            </a:fld>
            <a:endParaRPr lang="en-US"/>
          </a:p>
        </p:txBody>
      </p:sp>
    </p:spTree>
    <p:extLst>
      <p:ext uri="{BB962C8B-B14F-4D97-AF65-F5344CB8AC3E}">
        <p14:creationId xmlns:p14="http://schemas.microsoft.com/office/powerpoint/2010/main" val="3088684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fr-FR"/>
              <a:t>Modifiez le style du titre</a:t>
            </a:r>
            <a:endParaRPr lang="en-US" dirty="0"/>
          </a:p>
        </p:txBody>
      </p:sp>
      <p:sp>
        <p:nvSpPr>
          <p:cNvPr id="3" name="Date Placeholder 2"/>
          <p:cNvSpPr>
            <a:spLocks noGrp="1"/>
          </p:cNvSpPr>
          <p:nvPr>
            <p:ph type="dt" sz="half" idx="10"/>
          </p:nvPr>
        </p:nvSpPr>
        <p:spPr bwMode="gray"/>
        <p:txBody>
          <a:bodyPr/>
          <a:lstStyle/>
          <a:p>
            <a:r>
              <a:rPr lang="en-US"/>
              <a:t>Month 00, 0000</a:t>
            </a:r>
          </a:p>
        </p:txBody>
      </p:sp>
      <p:sp>
        <p:nvSpPr>
          <p:cNvPr id="4" name="Footer Placeholder 3"/>
          <p:cNvSpPr>
            <a:spLocks noGrp="1"/>
          </p:cNvSpPr>
          <p:nvPr>
            <p:ph type="ftr" sz="quarter" idx="11"/>
          </p:nvPr>
        </p:nvSpPr>
        <p:spPr bwMode="gray"/>
        <p:txBody>
          <a:bodyPr/>
          <a:lstStyle/>
          <a:p>
            <a:endParaRPr lang="en-US"/>
          </a:p>
        </p:txBody>
      </p:sp>
      <p:sp>
        <p:nvSpPr>
          <p:cNvPr id="5" name="Slide Number Placeholder 4"/>
          <p:cNvSpPr>
            <a:spLocks noGrp="1"/>
          </p:cNvSpPr>
          <p:nvPr>
            <p:ph type="sldNum" sz="quarter" idx="12"/>
          </p:nvPr>
        </p:nvSpPr>
        <p:spPr bwMode="gray"/>
        <p:txBody>
          <a:bodyPr/>
          <a:lstStyle/>
          <a:p>
            <a:fld id="{CDBA9528-BCFE-1E43-A37D-912FF3C527A6}" type="slidenum">
              <a:rPr lang="en-US" smtClean="0"/>
              <a:pPr/>
              <a:t>‹N°›</a:t>
            </a:fld>
            <a:endParaRPr lang="en-US"/>
          </a:p>
        </p:txBody>
      </p:sp>
    </p:spTree>
    <p:extLst>
      <p:ext uri="{BB962C8B-B14F-4D97-AF65-F5344CB8AC3E}">
        <p14:creationId xmlns:p14="http://schemas.microsoft.com/office/powerpoint/2010/main" val="2736068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emf"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bwMode="gray">
          <a:xfrm>
            <a:off x="0" y="6629400"/>
            <a:ext cx="9144000" cy="228600"/>
          </a:xfrm>
          <a:prstGeom prst="rect">
            <a:avLst/>
          </a:prstGeom>
          <a:solidFill>
            <a:srgbClr val="C8C8C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gray">
          <a:xfrm>
            <a:off x="548640" y="457200"/>
            <a:ext cx="8046720" cy="914400"/>
          </a:xfrm>
          <a:prstGeom prst="rect">
            <a:avLst/>
          </a:prstGeom>
        </p:spPr>
        <p:txBody>
          <a:bodyPr vert="horz" lIns="0" tIns="0" rIns="0" bIns="0" rtlCol="0" anchor="ctr">
            <a:normAutofit/>
          </a:bodyPr>
          <a:lstStyle/>
          <a:p>
            <a:r>
              <a:rPr lang="fr-FR"/>
              <a:t>Modifiez le style du titre</a:t>
            </a:r>
            <a:endParaRPr lang="en-US" dirty="0"/>
          </a:p>
        </p:txBody>
      </p:sp>
      <p:sp>
        <p:nvSpPr>
          <p:cNvPr id="3" name="Text Placeholder 2"/>
          <p:cNvSpPr>
            <a:spLocks noGrp="1"/>
          </p:cNvSpPr>
          <p:nvPr>
            <p:ph type="body" idx="1"/>
          </p:nvPr>
        </p:nvSpPr>
        <p:spPr bwMode="gray">
          <a:xfrm>
            <a:off x="548640" y="1600200"/>
            <a:ext cx="8046720" cy="4709160"/>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bwMode="gray">
          <a:xfrm>
            <a:off x="7088744" y="6629400"/>
            <a:ext cx="1140454" cy="228600"/>
          </a:xfrm>
          <a:prstGeom prst="rect">
            <a:avLst/>
          </a:prstGeom>
        </p:spPr>
        <p:txBody>
          <a:bodyPr vert="horz" lIns="0" tIns="0" rIns="0" bIns="0" rtlCol="0" anchor="ctr"/>
          <a:lstStyle>
            <a:lvl1pPr algn="r">
              <a:defRPr sz="700">
                <a:solidFill>
                  <a:schemeClr val="accent6"/>
                </a:solidFill>
              </a:defRPr>
            </a:lvl1pPr>
          </a:lstStyle>
          <a:p>
            <a:r>
              <a:rPr lang="en-US"/>
              <a:t>Month 00, 0000</a:t>
            </a:r>
            <a:endParaRPr lang="en-US" dirty="0"/>
          </a:p>
        </p:txBody>
      </p:sp>
      <p:sp>
        <p:nvSpPr>
          <p:cNvPr id="5" name="Footer Placeholder 4"/>
          <p:cNvSpPr>
            <a:spLocks noGrp="1"/>
          </p:cNvSpPr>
          <p:nvPr>
            <p:ph type="ftr" sz="quarter" idx="3"/>
          </p:nvPr>
        </p:nvSpPr>
        <p:spPr bwMode="gray">
          <a:xfrm>
            <a:off x="2743200" y="6629400"/>
            <a:ext cx="3657600" cy="228600"/>
          </a:xfrm>
          <a:prstGeom prst="rect">
            <a:avLst/>
          </a:prstGeom>
        </p:spPr>
        <p:txBody>
          <a:bodyPr vert="horz" lIns="0" tIns="0" rIns="0" bIns="0" rtlCol="0" anchor="ctr"/>
          <a:lstStyle>
            <a:lvl1pPr algn="ctr">
              <a:defRPr sz="700">
                <a:solidFill>
                  <a:schemeClr val="accent6"/>
                </a:solidFill>
              </a:defRPr>
            </a:lvl1pPr>
          </a:lstStyle>
          <a:p>
            <a:endParaRPr lang="en-US" dirty="0"/>
          </a:p>
        </p:txBody>
      </p:sp>
      <p:sp>
        <p:nvSpPr>
          <p:cNvPr id="6" name="Slide Number Placeholder 5"/>
          <p:cNvSpPr>
            <a:spLocks noGrp="1"/>
          </p:cNvSpPr>
          <p:nvPr>
            <p:ph type="sldNum" sz="quarter" idx="4"/>
          </p:nvPr>
        </p:nvSpPr>
        <p:spPr bwMode="gray">
          <a:xfrm>
            <a:off x="8229199" y="6629400"/>
            <a:ext cx="366161" cy="228600"/>
          </a:xfrm>
          <a:prstGeom prst="rect">
            <a:avLst/>
          </a:prstGeom>
        </p:spPr>
        <p:txBody>
          <a:bodyPr vert="horz" lIns="0" tIns="0" rIns="0" bIns="0" rtlCol="0" anchor="ctr"/>
          <a:lstStyle>
            <a:lvl1pPr algn="r">
              <a:defRPr sz="700">
                <a:solidFill>
                  <a:schemeClr val="accent6"/>
                </a:solidFill>
              </a:defRPr>
            </a:lvl1pPr>
          </a:lstStyle>
          <a:p>
            <a:fld id="{CDBA9528-BCFE-1E43-A37D-912FF3C527A6}" type="slidenum">
              <a:rPr lang="en-US" smtClean="0"/>
              <a:pPr/>
              <a:t>‹N°›</a:t>
            </a:fld>
            <a:endParaRPr lang="en-US" dirty="0"/>
          </a:p>
        </p:txBody>
      </p:sp>
      <p:sp>
        <p:nvSpPr>
          <p:cNvPr id="10" name="Date Placeholder 3"/>
          <p:cNvSpPr txBox="1">
            <a:spLocks/>
          </p:cNvSpPr>
          <p:nvPr/>
        </p:nvSpPr>
        <p:spPr bwMode="gray">
          <a:xfrm>
            <a:off x="548640" y="6629400"/>
            <a:ext cx="914400" cy="228600"/>
          </a:xfrm>
          <a:prstGeom prst="rect">
            <a:avLst/>
          </a:prstGeom>
        </p:spPr>
        <p:txBody>
          <a:bodyPr vert="horz" lIns="0" tIns="0" rIns="0" bIns="0" rtlCol="0" anchor="ctr"/>
          <a:lstStyle>
            <a:defPPr>
              <a:defRPr lang="en-US"/>
            </a:defPPr>
            <a:lvl1pPr marL="0" algn="l" defTabSz="457200" rtl="0" eaLnBrk="1" latinLnBrk="0" hangingPunct="1">
              <a:defRPr sz="700" kern="1200">
                <a:solidFill>
                  <a:schemeClr val="accent3"/>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accent6"/>
                </a:solidFill>
              </a:rPr>
              <a:t>Internal</a:t>
            </a:r>
            <a:r>
              <a:rPr lang="en-US" baseline="0" dirty="0">
                <a:solidFill>
                  <a:schemeClr val="accent6"/>
                </a:solidFill>
              </a:rPr>
              <a:t> use only</a:t>
            </a:r>
            <a:endParaRPr lang="en-US" dirty="0">
              <a:solidFill>
                <a:schemeClr val="accent6"/>
              </a:solidFill>
            </a:endParaRPr>
          </a:p>
        </p:txBody>
      </p:sp>
      <p:pic>
        <p:nvPicPr>
          <p:cNvPr id="11" name="Picture 10"/>
          <p:cNvPicPr>
            <a:picLocks noChangeAspect="1"/>
          </p:cNvPicPr>
          <p:nvPr userDrawn="1"/>
        </p:nvPicPr>
        <p:blipFill>
          <a:blip r:embed="rId20"/>
          <a:stretch>
            <a:fillRect/>
          </a:stretch>
        </p:blipFill>
        <p:spPr bwMode="gray">
          <a:xfrm>
            <a:off x="0" y="0"/>
            <a:ext cx="9144000" cy="444500"/>
          </a:xfrm>
          <a:prstGeom prst="rect">
            <a:avLst/>
          </a:prstGeom>
        </p:spPr>
      </p:pic>
      <p:sp>
        <p:nvSpPr>
          <p:cNvPr id="12" name="Freeform 9" title="Edwards Lifesciences"/>
          <p:cNvSpPr>
            <a:spLocks noEditPoints="1"/>
          </p:cNvSpPr>
          <p:nvPr userDrawn="1"/>
        </p:nvSpPr>
        <p:spPr bwMode="gray">
          <a:xfrm>
            <a:off x="7633334" y="67627"/>
            <a:ext cx="960120" cy="87162"/>
          </a:xfrm>
          <a:custGeom>
            <a:avLst/>
            <a:gdLst>
              <a:gd name="T0" fmla="*/ 172 w 11328"/>
              <a:gd name="T1" fmla="*/ 190 h 939"/>
              <a:gd name="T2" fmla="*/ 172 w 11328"/>
              <a:gd name="T3" fmla="*/ 820 h 939"/>
              <a:gd name="T4" fmla="*/ 1003 w 11328"/>
              <a:gd name="T5" fmla="*/ 867 h 939"/>
              <a:gd name="T6" fmla="*/ 998 w 11328"/>
              <a:gd name="T7" fmla="*/ 0 h 939"/>
              <a:gd name="T8" fmla="*/ 934 w 11328"/>
              <a:gd name="T9" fmla="*/ 395 h 939"/>
              <a:gd name="T10" fmla="*/ 2038 w 11328"/>
              <a:gd name="T11" fmla="*/ 929 h 939"/>
              <a:gd name="T12" fmla="*/ 1632 w 11328"/>
              <a:gd name="T13" fmla="*/ 929 h 939"/>
              <a:gd name="T14" fmla="*/ 1558 w 11328"/>
              <a:gd name="T15" fmla="*/ 799 h 939"/>
              <a:gd name="T16" fmla="*/ 1972 w 11328"/>
              <a:gd name="T17" fmla="*/ 801 h 939"/>
              <a:gd name="T18" fmla="*/ 2634 w 11328"/>
              <a:gd name="T19" fmla="*/ 929 h 939"/>
              <a:gd name="T20" fmla="*/ 2546 w 11328"/>
              <a:gd name="T21" fmla="*/ 568 h 939"/>
              <a:gd name="T22" fmla="*/ 2376 w 11328"/>
              <a:gd name="T23" fmla="*/ 431 h 939"/>
              <a:gd name="T24" fmla="*/ 2792 w 11328"/>
              <a:gd name="T25" fmla="*/ 929 h 939"/>
              <a:gd name="T26" fmla="*/ 2451 w 11328"/>
              <a:gd name="T27" fmla="*/ 748 h 939"/>
              <a:gd name="T28" fmla="*/ 3225 w 11328"/>
              <a:gd name="T29" fmla="*/ 425 h 939"/>
              <a:gd name="T30" fmla="*/ 3130 w 11328"/>
              <a:gd name="T31" fmla="*/ 315 h 939"/>
              <a:gd name="T32" fmla="*/ 3826 w 11328"/>
              <a:gd name="T33" fmla="*/ 929 h 939"/>
              <a:gd name="T34" fmla="*/ 3821 w 11328"/>
              <a:gd name="T35" fmla="*/ 331 h 939"/>
              <a:gd name="T36" fmla="*/ 3821 w 11328"/>
              <a:gd name="T37" fmla="*/ 403 h 939"/>
              <a:gd name="T38" fmla="*/ 3821 w 11328"/>
              <a:gd name="T39" fmla="*/ 403 h 939"/>
              <a:gd name="T40" fmla="*/ 4397 w 11328"/>
              <a:gd name="T41" fmla="*/ 772 h 939"/>
              <a:gd name="T42" fmla="*/ 4536 w 11328"/>
              <a:gd name="T43" fmla="*/ 335 h 939"/>
              <a:gd name="T44" fmla="*/ 4434 w 11328"/>
              <a:gd name="T45" fmla="*/ 579 h 939"/>
              <a:gd name="T46" fmla="*/ 5124 w 11328"/>
              <a:gd name="T47" fmla="*/ 82 h 939"/>
              <a:gd name="T48" fmla="*/ 5605 w 11328"/>
              <a:gd name="T49" fmla="*/ 227 h 939"/>
              <a:gd name="T50" fmla="*/ 5523 w 11328"/>
              <a:gd name="T51" fmla="*/ 929 h 939"/>
              <a:gd name="T52" fmla="*/ 6217 w 11328"/>
              <a:gd name="T53" fmla="*/ 112 h 939"/>
              <a:gd name="T54" fmla="*/ 6196 w 11328"/>
              <a:gd name="T55" fmla="*/ 316 h 939"/>
              <a:gd name="T56" fmla="*/ 5905 w 11328"/>
              <a:gd name="T57" fmla="*/ 407 h 939"/>
              <a:gd name="T58" fmla="*/ 5917 w 11328"/>
              <a:gd name="T59" fmla="*/ 131 h 939"/>
              <a:gd name="T60" fmla="*/ 6430 w 11328"/>
              <a:gd name="T61" fmla="*/ 645 h 939"/>
              <a:gd name="T62" fmla="*/ 6260 w 11328"/>
              <a:gd name="T63" fmla="*/ 623 h 939"/>
              <a:gd name="T64" fmla="*/ 6430 w 11328"/>
              <a:gd name="T65" fmla="*/ 633 h 939"/>
              <a:gd name="T66" fmla="*/ 6646 w 11328"/>
              <a:gd name="T67" fmla="*/ 547 h 939"/>
              <a:gd name="T68" fmla="*/ 7083 w 11328"/>
              <a:gd name="T69" fmla="*/ 840 h 939"/>
              <a:gd name="T70" fmla="*/ 7136 w 11328"/>
              <a:gd name="T71" fmla="*/ 303 h 939"/>
              <a:gd name="T72" fmla="*/ 7135 w 11328"/>
              <a:gd name="T73" fmla="*/ 534 h 939"/>
              <a:gd name="T74" fmla="*/ 7780 w 11328"/>
              <a:gd name="T75" fmla="*/ 402 h 939"/>
              <a:gd name="T76" fmla="*/ 7732 w 11328"/>
              <a:gd name="T77" fmla="*/ 939 h 939"/>
              <a:gd name="T78" fmla="*/ 7890 w 11328"/>
              <a:gd name="T79" fmla="*/ 431 h 939"/>
              <a:gd name="T80" fmla="*/ 8114 w 11328"/>
              <a:gd name="T81" fmla="*/ 227 h 939"/>
              <a:gd name="T82" fmla="*/ 8032 w 11328"/>
              <a:gd name="T83" fmla="*/ 929 h 939"/>
              <a:gd name="T84" fmla="*/ 8862 w 11328"/>
              <a:gd name="T85" fmla="*/ 903 h 939"/>
              <a:gd name="T86" fmla="*/ 8885 w 11328"/>
              <a:gd name="T87" fmla="*/ 623 h 939"/>
              <a:gd name="T88" fmla="*/ 8511 w 11328"/>
              <a:gd name="T89" fmla="*/ 475 h 939"/>
              <a:gd name="T90" fmla="*/ 9398 w 11328"/>
              <a:gd name="T91" fmla="*/ 577 h 939"/>
              <a:gd name="T92" fmla="*/ 9018 w 11328"/>
              <a:gd name="T93" fmla="*/ 929 h 939"/>
              <a:gd name="T94" fmla="*/ 9558 w 11328"/>
              <a:gd name="T95" fmla="*/ 438 h 939"/>
              <a:gd name="T96" fmla="*/ 10046 w 11328"/>
              <a:gd name="T97" fmla="*/ 402 h 939"/>
              <a:gd name="T98" fmla="*/ 9998 w 11328"/>
              <a:gd name="T99" fmla="*/ 939 h 939"/>
              <a:gd name="T100" fmla="*/ 10157 w 11328"/>
              <a:gd name="T101" fmla="*/ 431 h 939"/>
              <a:gd name="T102" fmla="*/ 10781 w 11328"/>
              <a:gd name="T103" fmla="*/ 903 h 939"/>
              <a:gd name="T104" fmla="*/ 10804 w 11328"/>
              <a:gd name="T105" fmla="*/ 623 h 939"/>
              <a:gd name="T106" fmla="*/ 10429 w 11328"/>
              <a:gd name="T107" fmla="*/ 475 h 939"/>
              <a:gd name="T108" fmla="*/ 10884 w 11328"/>
              <a:gd name="T109" fmla="*/ 903 h 939"/>
              <a:gd name="T110" fmla="*/ 11028 w 11328"/>
              <a:gd name="T111" fmla="*/ 653 h 939"/>
              <a:gd name="T112" fmla="*/ 11148 w 11328"/>
              <a:gd name="T113" fmla="*/ 399 h 939"/>
              <a:gd name="T114" fmla="*/ 11092 w 11328"/>
              <a:gd name="T115" fmla="*/ 939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328" h="939">
                <a:moveTo>
                  <a:pt x="0" y="929"/>
                </a:moveTo>
                <a:cubicBezTo>
                  <a:pt x="0" y="82"/>
                  <a:pt x="0" y="82"/>
                  <a:pt x="0" y="82"/>
                </a:cubicBezTo>
                <a:cubicBezTo>
                  <a:pt x="457" y="82"/>
                  <a:pt x="457" y="82"/>
                  <a:pt x="457" y="82"/>
                </a:cubicBezTo>
                <a:cubicBezTo>
                  <a:pt x="457" y="190"/>
                  <a:pt x="457" y="190"/>
                  <a:pt x="457" y="190"/>
                </a:cubicBezTo>
                <a:cubicBezTo>
                  <a:pt x="172" y="190"/>
                  <a:pt x="172" y="190"/>
                  <a:pt x="172" y="190"/>
                </a:cubicBezTo>
                <a:cubicBezTo>
                  <a:pt x="172" y="436"/>
                  <a:pt x="172" y="436"/>
                  <a:pt x="172" y="436"/>
                </a:cubicBezTo>
                <a:cubicBezTo>
                  <a:pt x="425" y="436"/>
                  <a:pt x="425" y="436"/>
                  <a:pt x="425" y="436"/>
                </a:cubicBezTo>
                <a:cubicBezTo>
                  <a:pt x="425" y="545"/>
                  <a:pt x="425" y="545"/>
                  <a:pt x="425" y="545"/>
                </a:cubicBezTo>
                <a:cubicBezTo>
                  <a:pt x="172" y="545"/>
                  <a:pt x="172" y="545"/>
                  <a:pt x="172" y="545"/>
                </a:cubicBezTo>
                <a:cubicBezTo>
                  <a:pt x="172" y="820"/>
                  <a:pt x="172" y="820"/>
                  <a:pt x="172" y="820"/>
                </a:cubicBezTo>
                <a:cubicBezTo>
                  <a:pt x="472" y="820"/>
                  <a:pt x="472" y="820"/>
                  <a:pt x="472" y="820"/>
                </a:cubicBezTo>
                <a:cubicBezTo>
                  <a:pt x="472" y="929"/>
                  <a:pt x="472" y="929"/>
                  <a:pt x="472" y="929"/>
                </a:cubicBezTo>
                <a:lnTo>
                  <a:pt x="0" y="929"/>
                </a:lnTo>
                <a:close/>
                <a:moveTo>
                  <a:pt x="1003" y="929"/>
                </a:moveTo>
                <a:cubicBezTo>
                  <a:pt x="1003" y="867"/>
                  <a:pt x="1003" y="867"/>
                  <a:pt x="1003" y="867"/>
                </a:cubicBezTo>
                <a:cubicBezTo>
                  <a:pt x="1003" y="867"/>
                  <a:pt x="959" y="937"/>
                  <a:pt x="834" y="937"/>
                </a:cubicBezTo>
                <a:cubicBezTo>
                  <a:pt x="682" y="937"/>
                  <a:pt x="582" y="833"/>
                  <a:pt x="582" y="634"/>
                </a:cubicBezTo>
                <a:cubicBezTo>
                  <a:pt x="582" y="430"/>
                  <a:pt x="707" y="305"/>
                  <a:pt x="871" y="305"/>
                </a:cubicBezTo>
                <a:cubicBezTo>
                  <a:pt x="962" y="305"/>
                  <a:pt x="998" y="331"/>
                  <a:pt x="998" y="331"/>
                </a:cubicBezTo>
                <a:cubicBezTo>
                  <a:pt x="998" y="0"/>
                  <a:pt x="998" y="0"/>
                  <a:pt x="998" y="0"/>
                </a:cubicBezTo>
                <a:cubicBezTo>
                  <a:pt x="1166" y="0"/>
                  <a:pt x="1166" y="0"/>
                  <a:pt x="1166" y="0"/>
                </a:cubicBezTo>
                <a:cubicBezTo>
                  <a:pt x="1166" y="929"/>
                  <a:pt x="1166" y="929"/>
                  <a:pt x="1166" y="929"/>
                </a:cubicBezTo>
                <a:lnTo>
                  <a:pt x="1003" y="929"/>
                </a:lnTo>
                <a:close/>
                <a:moveTo>
                  <a:pt x="998" y="403"/>
                </a:moveTo>
                <a:cubicBezTo>
                  <a:pt x="998" y="403"/>
                  <a:pt x="973" y="395"/>
                  <a:pt x="934" y="395"/>
                </a:cubicBezTo>
                <a:cubicBezTo>
                  <a:pt x="798" y="395"/>
                  <a:pt x="756" y="492"/>
                  <a:pt x="756" y="622"/>
                </a:cubicBezTo>
                <a:cubicBezTo>
                  <a:pt x="756" y="748"/>
                  <a:pt x="808" y="831"/>
                  <a:pt x="912" y="831"/>
                </a:cubicBezTo>
                <a:cubicBezTo>
                  <a:pt x="966" y="831"/>
                  <a:pt x="998" y="813"/>
                  <a:pt x="998" y="813"/>
                </a:cubicBezTo>
                <a:lnTo>
                  <a:pt x="998" y="403"/>
                </a:lnTo>
                <a:close/>
                <a:moveTo>
                  <a:pt x="2038" y="929"/>
                </a:moveTo>
                <a:cubicBezTo>
                  <a:pt x="1870" y="929"/>
                  <a:pt x="1870" y="929"/>
                  <a:pt x="1870" y="929"/>
                </a:cubicBezTo>
                <a:cubicBezTo>
                  <a:pt x="1766" y="528"/>
                  <a:pt x="1766" y="528"/>
                  <a:pt x="1766" y="528"/>
                </a:cubicBezTo>
                <a:cubicBezTo>
                  <a:pt x="1751" y="468"/>
                  <a:pt x="1751" y="448"/>
                  <a:pt x="1751" y="448"/>
                </a:cubicBezTo>
                <a:cubicBezTo>
                  <a:pt x="1751" y="448"/>
                  <a:pt x="1751" y="473"/>
                  <a:pt x="1736" y="527"/>
                </a:cubicBezTo>
                <a:cubicBezTo>
                  <a:pt x="1632" y="929"/>
                  <a:pt x="1632" y="929"/>
                  <a:pt x="1632" y="929"/>
                </a:cubicBezTo>
                <a:cubicBezTo>
                  <a:pt x="1459" y="929"/>
                  <a:pt x="1459" y="929"/>
                  <a:pt x="1459" y="929"/>
                </a:cubicBezTo>
                <a:cubicBezTo>
                  <a:pt x="1270" y="315"/>
                  <a:pt x="1270" y="315"/>
                  <a:pt x="1270" y="315"/>
                </a:cubicBezTo>
                <a:cubicBezTo>
                  <a:pt x="1440" y="315"/>
                  <a:pt x="1440" y="315"/>
                  <a:pt x="1440" y="315"/>
                </a:cubicBezTo>
                <a:cubicBezTo>
                  <a:pt x="1536" y="688"/>
                  <a:pt x="1536" y="688"/>
                  <a:pt x="1536" y="688"/>
                </a:cubicBezTo>
                <a:cubicBezTo>
                  <a:pt x="1556" y="767"/>
                  <a:pt x="1558" y="799"/>
                  <a:pt x="1558" y="799"/>
                </a:cubicBezTo>
                <a:cubicBezTo>
                  <a:pt x="1558" y="799"/>
                  <a:pt x="1559" y="774"/>
                  <a:pt x="1577" y="703"/>
                </a:cubicBezTo>
                <a:cubicBezTo>
                  <a:pt x="1678" y="315"/>
                  <a:pt x="1678" y="315"/>
                  <a:pt x="1678" y="315"/>
                </a:cubicBezTo>
                <a:cubicBezTo>
                  <a:pt x="1849" y="315"/>
                  <a:pt x="1849" y="315"/>
                  <a:pt x="1849" y="315"/>
                </a:cubicBezTo>
                <a:cubicBezTo>
                  <a:pt x="1954" y="708"/>
                  <a:pt x="1954" y="708"/>
                  <a:pt x="1954" y="708"/>
                </a:cubicBezTo>
                <a:cubicBezTo>
                  <a:pt x="1972" y="778"/>
                  <a:pt x="1972" y="801"/>
                  <a:pt x="1972" y="801"/>
                </a:cubicBezTo>
                <a:cubicBezTo>
                  <a:pt x="1972" y="801"/>
                  <a:pt x="1974" y="763"/>
                  <a:pt x="1993" y="688"/>
                </a:cubicBezTo>
                <a:cubicBezTo>
                  <a:pt x="2088" y="315"/>
                  <a:pt x="2088" y="315"/>
                  <a:pt x="2088" y="315"/>
                </a:cubicBezTo>
                <a:cubicBezTo>
                  <a:pt x="2234" y="315"/>
                  <a:pt x="2234" y="315"/>
                  <a:pt x="2234" y="315"/>
                </a:cubicBezTo>
                <a:lnTo>
                  <a:pt x="2038" y="929"/>
                </a:lnTo>
                <a:close/>
                <a:moveTo>
                  <a:pt x="2634" y="929"/>
                </a:moveTo>
                <a:cubicBezTo>
                  <a:pt x="2634" y="874"/>
                  <a:pt x="2634" y="874"/>
                  <a:pt x="2634" y="874"/>
                </a:cubicBezTo>
                <a:cubicBezTo>
                  <a:pt x="2634" y="874"/>
                  <a:pt x="2589" y="937"/>
                  <a:pt x="2477" y="937"/>
                </a:cubicBezTo>
                <a:cubicBezTo>
                  <a:pt x="2361" y="937"/>
                  <a:pt x="2285" y="869"/>
                  <a:pt x="2285" y="757"/>
                </a:cubicBezTo>
                <a:cubicBezTo>
                  <a:pt x="2285" y="690"/>
                  <a:pt x="2309" y="642"/>
                  <a:pt x="2354" y="610"/>
                </a:cubicBezTo>
                <a:cubicBezTo>
                  <a:pt x="2405" y="573"/>
                  <a:pt x="2474" y="568"/>
                  <a:pt x="2546" y="568"/>
                </a:cubicBezTo>
                <a:cubicBezTo>
                  <a:pt x="2586" y="568"/>
                  <a:pt x="2631" y="571"/>
                  <a:pt x="2631" y="571"/>
                </a:cubicBezTo>
                <a:cubicBezTo>
                  <a:pt x="2631" y="532"/>
                  <a:pt x="2631" y="532"/>
                  <a:pt x="2631" y="532"/>
                </a:cubicBezTo>
                <a:cubicBezTo>
                  <a:pt x="2631" y="502"/>
                  <a:pt x="2628" y="473"/>
                  <a:pt x="2621" y="454"/>
                </a:cubicBezTo>
                <a:cubicBezTo>
                  <a:pt x="2606" y="413"/>
                  <a:pt x="2568" y="400"/>
                  <a:pt x="2516" y="400"/>
                </a:cubicBezTo>
                <a:cubicBezTo>
                  <a:pt x="2432" y="400"/>
                  <a:pt x="2376" y="431"/>
                  <a:pt x="2376" y="431"/>
                </a:cubicBezTo>
                <a:cubicBezTo>
                  <a:pt x="2343" y="336"/>
                  <a:pt x="2343" y="336"/>
                  <a:pt x="2343" y="336"/>
                </a:cubicBezTo>
                <a:cubicBezTo>
                  <a:pt x="2343" y="336"/>
                  <a:pt x="2421" y="301"/>
                  <a:pt x="2559" y="301"/>
                </a:cubicBezTo>
                <a:cubicBezTo>
                  <a:pt x="2718" y="301"/>
                  <a:pt x="2763" y="369"/>
                  <a:pt x="2780" y="415"/>
                </a:cubicBezTo>
                <a:cubicBezTo>
                  <a:pt x="2793" y="453"/>
                  <a:pt x="2792" y="520"/>
                  <a:pt x="2792" y="562"/>
                </a:cubicBezTo>
                <a:cubicBezTo>
                  <a:pt x="2792" y="929"/>
                  <a:pt x="2792" y="929"/>
                  <a:pt x="2792" y="929"/>
                </a:cubicBezTo>
                <a:lnTo>
                  <a:pt x="2634" y="929"/>
                </a:lnTo>
                <a:close/>
                <a:moveTo>
                  <a:pt x="2631" y="646"/>
                </a:moveTo>
                <a:cubicBezTo>
                  <a:pt x="2631" y="646"/>
                  <a:pt x="2620" y="645"/>
                  <a:pt x="2574" y="645"/>
                </a:cubicBezTo>
                <a:cubicBezTo>
                  <a:pt x="2537" y="645"/>
                  <a:pt x="2507" y="651"/>
                  <a:pt x="2483" y="670"/>
                </a:cubicBezTo>
                <a:cubicBezTo>
                  <a:pt x="2459" y="689"/>
                  <a:pt x="2451" y="721"/>
                  <a:pt x="2451" y="748"/>
                </a:cubicBezTo>
                <a:cubicBezTo>
                  <a:pt x="2451" y="823"/>
                  <a:pt x="2506" y="843"/>
                  <a:pt x="2556" y="843"/>
                </a:cubicBezTo>
                <a:cubicBezTo>
                  <a:pt x="2606" y="843"/>
                  <a:pt x="2631" y="829"/>
                  <a:pt x="2631" y="829"/>
                </a:cubicBezTo>
                <a:lnTo>
                  <a:pt x="2631" y="646"/>
                </a:lnTo>
                <a:close/>
                <a:moveTo>
                  <a:pt x="3324" y="455"/>
                </a:moveTo>
                <a:cubicBezTo>
                  <a:pt x="3315" y="448"/>
                  <a:pt x="3280" y="425"/>
                  <a:pt x="3225" y="425"/>
                </a:cubicBezTo>
                <a:cubicBezTo>
                  <a:pt x="3167" y="425"/>
                  <a:pt x="3135" y="447"/>
                  <a:pt x="3135" y="447"/>
                </a:cubicBezTo>
                <a:cubicBezTo>
                  <a:pt x="3135" y="929"/>
                  <a:pt x="3135" y="929"/>
                  <a:pt x="3135" y="929"/>
                </a:cubicBezTo>
                <a:cubicBezTo>
                  <a:pt x="2967" y="929"/>
                  <a:pt x="2967" y="929"/>
                  <a:pt x="2967" y="929"/>
                </a:cubicBezTo>
                <a:cubicBezTo>
                  <a:pt x="2967" y="315"/>
                  <a:pt x="2967" y="315"/>
                  <a:pt x="2967" y="315"/>
                </a:cubicBezTo>
                <a:cubicBezTo>
                  <a:pt x="3130" y="315"/>
                  <a:pt x="3130" y="315"/>
                  <a:pt x="3130" y="315"/>
                </a:cubicBezTo>
                <a:cubicBezTo>
                  <a:pt x="3130" y="396"/>
                  <a:pt x="3130" y="396"/>
                  <a:pt x="3130" y="396"/>
                </a:cubicBezTo>
                <a:cubicBezTo>
                  <a:pt x="3130" y="396"/>
                  <a:pt x="3173" y="305"/>
                  <a:pt x="3278" y="305"/>
                </a:cubicBezTo>
                <a:cubicBezTo>
                  <a:pt x="3316" y="305"/>
                  <a:pt x="3340" y="313"/>
                  <a:pt x="3358" y="321"/>
                </a:cubicBezTo>
                <a:lnTo>
                  <a:pt x="3324" y="455"/>
                </a:lnTo>
                <a:close/>
                <a:moveTo>
                  <a:pt x="3826" y="929"/>
                </a:moveTo>
                <a:cubicBezTo>
                  <a:pt x="3826" y="867"/>
                  <a:pt x="3826" y="867"/>
                  <a:pt x="3826" y="867"/>
                </a:cubicBezTo>
                <a:cubicBezTo>
                  <a:pt x="3826" y="867"/>
                  <a:pt x="3781" y="937"/>
                  <a:pt x="3657" y="937"/>
                </a:cubicBezTo>
                <a:cubicBezTo>
                  <a:pt x="3504" y="937"/>
                  <a:pt x="3405" y="833"/>
                  <a:pt x="3405" y="634"/>
                </a:cubicBezTo>
                <a:cubicBezTo>
                  <a:pt x="3405" y="430"/>
                  <a:pt x="3529" y="305"/>
                  <a:pt x="3694" y="305"/>
                </a:cubicBezTo>
                <a:cubicBezTo>
                  <a:pt x="3785" y="305"/>
                  <a:pt x="3821" y="331"/>
                  <a:pt x="3821" y="331"/>
                </a:cubicBezTo>
                <a:cubicBezTo>
                  <a:pt x="3821" y="0"/>
                  <a:pt x="3821" y="0"/>
                  <a:pt x="3821" y="0"/>
                </a:cubicBezTo>
                <a:cubicBezTo>
                  <a:pt x="3989" y="0"/>
                  <a:pt x="3989" y="0"/>
                  <a:pt x="3989" y="0"/>
                </a:cubicBezTo>
                <a:cubicBezTo>
                  <a:pt x="3989" y="929"/>
                  <a:pt x="3989" y="929"/>
                  <a:pt x="3989" y="929"/>
                </a:cubicBezTo>
                <a:lnTo>
                  <a:pt x="3826" y="929"/>
                </a:lnTo>
                <a:close/>
                <a:moveTo>
                  <a:pt x="3821" y="403"/>
                </a:moveTo>
                <a:cubicBezTo>
                  <a:pt x="3821" y="403"/>
                  <a:pt x="3796" y="395"/>
                  <a:pt x="3756" y="395"/>
                </a:cubicBezTo>
                <a:cubicBezTo>
                  <a:pt x="3621" y="395"/>
                  <a:pt x="3579" y="492"/>
                  <a:pt x="3579" y="622"/>
                </a:cubicBezTo>
                <a:cubicBezTo>
                  <a:pt x="3579" y="748"/>
                  <a:pt x="3630" y="831"/>
                  <a:pt x="3735" y="831"/>
                </a:cubicBezTo>
                <a:cubicBezTo>
                  <a:pt x="3789" y="831"/>
                  <a:pt x="3821" y="813"/>
                  <a:pt x="3821" y="813"/>
                </a:cubicBezTo>
                <a:lnTo>
                  <a:pt x="3821" y="403"/>
                </a:lnTo>
                <a:close/>
                <a:moveTo>
                  <a:pt x="4313" y="939"/>
                </a:moveTo>
                <a:cubicBezTo>
                  <a:pt x="4171" y="939"/>
                  <a:pt x="4105" y="903"/>
                  <a:pt x="4105" y="903"/>
                </a:cubicBezTo>
                <a:cubicBezTo>
                  <a:pt x="4139" y="807"/>
                  <a:pt x="4139" y="807"/>
                  <a:pt x="4139" y="807"/>
                </a:cubicBezTo>
                <a:cubicBezTo>
                  <a:pt x="4139" y="807"/>
                  <a:pt x="4194" y="840"/>
                  <a:pt x="4295" y="840"/>
                </a:cubicBezTo>
                <a:cubicBezTo>
                  <a:pt x="4361" y="840"/>
                  <a:pt x="4397" y="817"/>
                  <a:pt x="4397" y="772"/>
                </a:cubicBezTo>
                <a:cubicBezTo>
                  <a:pt x="4397" y="736"/>
                  <a:pt x="4380" y="725"/>
                  <a:pt x="4339" y="702"/>
                </a:cubicBezTo>
                <a:cubicBezTo>
                  <a:pt x="4249" y="653"/>
                  <a:pt x="4249" y="653"/>
                  <a:pt x="4249" y="653"/>
                </a:cubicBezTo>
                <a:cubicBezTo>
                  <a:pt x="4169" y="609"/>
                  <a:pt x="4127" y="564"/>
                  <a:pt x="4127" y="478"/>
                </a:cubicBezTo>
                <a:cubicBezTo>
                  <a:pt x="4127" y="361"/>
                  <a:pt x="4211" y="303"/>
                  <a:pt x="4348" y="303"/>
                </a:cubicBezTo>
                <a:cubicBezTo>
                  <a:pt x="4469" y="303"/>
                  <a:pt x="4536" y="335"/>
                  <a:pt x="4536" y="335"/>
                </a:cubicBezTo>
                <a:cubicBezTo>
                  <a:pt x="4503" y="431"/>
                  <a:pt x="4503" y="431"/>
                  <a:pt x="4503" y="431"/>
                </a:cubicBezTo>
                <a:cubicBezTo>
                  <a:pt x="4503" y="431"/>
                  <a:pt x="4446" y="399"/>
                  <a:pt x="4369" y="399"/>
                </a:cubicBezTo>
                <a:cubicBezTo>
                  <a:pt x="4319" y="399"/>
                  <a:pt x="4275" y="412"/>
                  <a:pt x="4275" y="459"/>
                </a:cubicBezTo>
                <a:cubicBezTo>
                  <a:pt x="4275" y="497"/>
                  <a:pt x="4297" y="509"/>
                  <a:pt x="4347" y="534"/>
                </a:cubicBezTo>
                <a:cubicBezTo>
                  <a:pt x="4434" y="579"/>
                  <a:pt x="4434" y="579"/>
                  <a:pt x="4434" y="579"/>
                </a:cubicBezTo>
                <a:cubicBezTo>
                  <a:pt x="4509" y="617"/>
                  <a:pt x="4549" y="664"/>
                  <a:pt x="4549" y="747"/>
                </a:cubicBezTo>
                <a:cubicBezTo>
                  <a:pt x="4549" y="887"/>
                  <a:pt x="4440" y="939"/>
                  <a:pt x="4313" y="939"/>
                </a:cubicBezTo>
                <a:close/>
                <a:moveTo>
                  <a:pt x="4953" y="929"/>
                </a:moveTo>
                <a:cubicBezTo>
                  <a:pt x="4953" y="82"/>
                  <a:pt x="4953" y="82"/>
                  <a:pt x="4953" y="82"/>
                </a:cubicBezTo>
                <a:cubicBezTo>
                  <a:pt x="5124" y="82"/>
                  <a:pt x="5124" y="82"/>
                  <a:pt x="5124" y="82"/>
                </a:cubicBezTo>
                <a:cubicBezTo>
                  <a:pt x="5124" y="820"/>
                  <a:pt x="5124" y="820"/>
                  <a:pt x="5124" y="820"/>
                </a:cubicBezTo>
                <a:cubicBezTo>
                  <a:pt x="5421" y="820"/>
                  <a:pt x="5421" y="820"/>
                  <a:pt x="5421" y="820"/>
                </a:cubicBezTo>
                <a:cubicBezTo>
                  <a:pt x="5421" y="929"/>
                  <a:pt x="5421" y="929"/>
                  <a:pt x="5421" y="929"/>
                </a:cubicBezTo>
                <a:lnTo>
                  <a:pt x="4953" y="929"/>
                </a:lnTo>
                <a:close/>
                <a:moveTo>
                  <a:pt x="5605" y="227"/>
                </a:moveTo>
                <a:cubicBezTo>
                  <a:pt x="5547" y="227"/>
                  <a:pt x="5509" y="192"/>
                  <a:pt x="5509" y="141"/>
                </a:cubicBezTo>
                <a:cubicBezTo>
                  <a:pt x="5509" y="85"/>
                  <a:pt x="5547" y="51"/>
                  <a:pt x="5608" y="51"/>
                </a:cubicBezTo>
                <a:cubicBezTo>
                  <a:pt x="5666" y="51"/>
                  <a:pt x="5704" y="85"/>
                  <a:pt x="5704" y="137"/>
                </a:cubicBezTo>
                <a:cubicBezTo>
                  <a:pt x="5704" y="192"/>
                  <a:pt x="5666" y="227"/>
                  <a:pt x="5605" y="227"/>
                </a:cubicBezTo>
                <a:close/>
                <a:moveTo>
                  <a:pt x="5523" y="929"/>
                </a:moveTo>
                <a:cubicBezTo>
                  <a:pt x="5523" y="315"/>
                  <a:pt x="5523" y="315"/>
                  <a:pt x="5523" y="315"/>
                </a:cubicBezTo>
                <a:cubicBezTo>
                  <a:pt x="5691" y="315"/>
                  <a:pt x="5691" y="315"/>
                  <a:pt x="5691" y="315"/>
                </a:cubicBezTo>
                <a:cubicBezTo>
                  <a:pt x="5691" y="929"/>
                  <a:pt x="5691" y="929"/>
                  <a:pt x="5691" y="929"/>
                </a:cubicBezTo>
                <a:lnTo>
                  <a:pt x="5523" y="929"/>
                </a:lnTo>
                <a:close/>
                <a:moveTo>
                  <a:pt x="6217" y="112"/>
                </a:moveTo>
                <a:cubicBezTo>
                  <a:pt x="6217" y="112"/>
                  <a:pt x="6194" y="96"/>
                  <a:pt x="6154" y="96"/>
                </a:cubicBezTo>
                <a:cubicBezTo>
                  <a:pt x="6115" y="96"/>
                  <a:pt x="6094" y="111"/>
                  <a:pt x="6082" y="132"/>
                </a:cubicBezTo>
                <a:cubicBezTo>
                  <a:pt x="6071" y="151"/>
                  <a:pt x="6070" y="181"/>
                  <a:pt x="6070" y="227"/>
                </a:cubicBezTo>
                <a:cubicBezTo>
                  <a:pt x="6070" y="316"/>
                  <a:pt x="6070" y="316"/>
                  <a:pt x="6070" y="316"/>
                </a:cubicBezTo>
                <a:cubicBezTo>
                  <a:pt x="6196" y="316"/>
                  <a:pt x="6196" y="316"/>
                  <a:pt x="6196" y="316"/>
                </a:cubicBezTo>
                <a:cubicBezTo>
                  <a:pt x="6196" y="407"/>
                  <a:pt x="6196" y="407"/>
                  <a:pt x="6196" y="407"/>
                </a:cubicBezTo>
                <a:cubicBezTo>
                  <a:pt x="6070" y="407"/>
                  <a:pt x="6070" y="407"/>
                  <a:pt x="6070" y="407"/>
                </a:cubicBezTo>
                <a:cubicBezTo>
                  <a:pt x="6070" y="929"/>
                  <a:pt x="6070" y="929"/>
                  <a:pt x="6070" y="929"/>
                </a:cubicBezTo>
                <a:cubicBezTo>
                  <a:pt x="5905" y="929"/>
                  <a:pt x="5905" y="929"/>
                  <a:pt x="5905" y="929"/>
                </a:cubicBezTo>
                <a:cubicBezTo>
                  <a:pt x="5905" y="407"/>
                  <a:pt x="5905" y="407"/>
                  <a:pt x="5905" y="407"/>
                </a:cubicBezTo>
                <a:cubicBezTo>
                  <a:pt x="5828" y="407"/>
                  <a:pt x="5828" y="407"/>
                  <a:pt x="5828" y="407"/>
                </a:cubicBezTo>
                <a:cubicBezTo>
                  <a:pt x="5828" y="316"/>
                  <a:pt x="5828" y="316"/>
                  <a:pt x="5828" y="316"/>
                </a:cubicBezTo>
                <a:cubicBezTo>
                  <a:pt x="5905" y="316"/>
                  <a:pt x="5905" y="316"/>
                  <a:pt x="5905" y="316"/>
                </a:cubicBezTo>
                <a:cubicBezTo>
                  <a:pt x="5905" y="283"/>
                  <a:pt x="5905" y="283"/>
                  <a:pt x="5905" y="283"/>
                </a:cubicBezTo>
                <a:cubicBezTo>
                  <a:pt x="5905" y="249"/>
                  <a:pt x="5903" y="174"/>
                  <a:pt x="5917" y="131"/>
                </a:cubicBezTo>
                <a:cubicBezTo>
                  <a:pt x="5943" y="46"/>
                  <a:pt x="6005" y="0"/>
                  <a:pt x="6121" y="0"/>
                </a:cubicBezTo>
                <a:cubicBezTo>
                  <a:pt x="6203" y="0"/>
                  <a:pt x="6245" y="21"/>
                  <a:pt x="6245" y="21"/>
                </a:cubicBezTo>
                <a:lnTo>
                  <a:pt x="6217" y="112"/>
                </a:lnTo>
                <a:close/>
                <a:moveTo>
                  <a:pt x="6430" y="633"/>
                </a:moveTo>
                <a:cubicBezTo>
                  <a:pt x="6430" y="636"/>
                  <a:pt x="6430" y="645"/>
                  <a:pt x="6430" y="645"/>
                </a:cubicBezTo>
                <a:cubicBezTo>
                  <a:pt x="6430" y="765"/>
                  <a:pt x="6508" y="838"/>
                  <a:pt x="6627" y="838"/>
                </a:cubicBezTo>
                <a:cubicBezTo>
                  <a:pt x="6711" y="838"/>
                  <a:pt x="6758" y="810"/>
                  <a:pt x="6758" y="810"/>
                </a:cubicBezTo>
                <a:cubicBezTo>
                  <a:pt x="6790" y="903"/>
                  <a:pt x="6790" y="903"/>
                  <a:pt x="6790" y="903"/>
                </a:cubicBezTo>
                <a:cubicBezTo>
                  <a:pt x="6790" y="903"/>
                  <a:pt x="6723" y="939"/>
                  <a:pt x="6579" y="939"/>
                </a:cubicBezTo>
                <a:cubicBezTo>
                  <a:pt x="6411" y="939"/>
                  <a:pt x="6260" y="869"/>
                  <a:pt x="6260" y="623"/>
                </a:cubicBezTo>
                <a:cubicBezTo>
                  <a:pt x="6260" y="508"/>
                  <a:pt x="6303" y="303"/>
                  <a:pt x="6553" y="303"/>
                </a:cubicBezTo>
                <a:cubicBezTo>
                  <a:pt x="6674" y="303"/>
                  <a:pt x="6737" y="347"/>
                  <a:pt x="6776" y="414"/>
                </a:cubicBezTo>
                <a:cubicBezTo>
                  <a:pt x="6809" y="474"/>
                  <a:pt x="6813" y="556"/>
                  <a:pt x="6813" y="623"/>
                </a:cubicBezTo>
                <a:cubicBezTo>
                  <a:pt x="6813" y="624"/>
                  <a:pt x="6813" y="630"/>
                  <a:pt x="6813" y="633"/>
                </a:cubicBezTo>
                <a:lnTo>
                  <a:pt x="6430" y="633"/>
                </a:lnTo>
                <a:close/>
                <a:moveTo>
                  <a:pt x="6646" y="521"/>
                </a:moveTo>
                <a:cubicBezTo>
                  <a:pt x="6646" y="430"/>
                  <a:pt x="6613" y="384"/>
                  <a:pt x="6541" y="384"/>
                </a:cubicBezTo>
                <a:cubicBezTo>
                  <a:pt x="6481" y="384"/>
                  <a:pt x="6452" y="420"/>
                  <a:pt x="6439" y="475"/>
                </a:cubicBezTo>
                <a:cubicBezTo>
                  <a:pt x="6431" y="505"/>
                  <a:pt x="6431" y="537"/>
                  <a:pt x="6431" y="547"/>
                </a:cubicBezTo>
                <a:cubicBezTo>
                  <a:pt x="6646" y="547"/>
                  <a:pt x="6646" y="547"/>
                  <a:pt x="6646" y="547"/>
                </a:cubicBezTo>
                <a:lnTo>
                  <a:pt x="6646" y="521"/>
                </a:lnTo>
                <a:close/>
                <a:moveTo>
                  <a:pt x="7101" y="939"/>
                </a:moveTo>
                <a:cubicBezTo>
                  <a:pt x="6959" y="939"/>
                  <a:pt x="6893" y="903"/>
                  <a:pt x="6893" y="903"/>
                </a:cubicBezTo>
                <a:cubicBezTo>
                  <a:pt x="6927" y="807"/>
                  <a:pt x="6927" y="807"/>
                  <a:pt x="6927" y="807"/>
                </a:cubicBezTo>
                <a:cubicBezTo>
                  <a:pt x="6927" y="807"/>
                  <a:pt x="6982" y="840"/>
                  <a:pt x="7083" y="840"/>
                </a:cubicBezTo>
                <a:cubicBezTo>
                  <a:pt x="7149" y="840"/>
                  <a:pt x="7185" y="817"/>
                  <a:pt x="7185" y="772"/>
                </a:cubicBezTo>
                <a:cubicBezTo>
                  <a:pt x="7185" y="736"/>
                  <a:pt x="7168" y="725"/>
                  <a:pt x="7127" y="702"/>
                </a:cubicBezTo>
                <a:cubicBezTo>
                  <a:pt x="7037" y="653"/>
                  <a:pt x="7037" y="653"/>
                  <a:pt x="7037" y="653"/>
                </a:cubicBezTo>
                <a:cubicBezTo>
                  <a:pt x="6957" y="609"/>
                  <a:pt x="6915" y="564"/>
                  <a:pt x="6915" y="478"/>
                </a:cubicBezTo>
                <a:cubicBezTo>
                  <a:pt x="6915" y="361"/>
                  <a:pt x="6999" y="303"/>
                  <a:pt x="7136" y="303"/>
                </a:cubicBezTo>
                <a:cubicBezTo>
                  <a:pt x="7257" y="303"/>
                  <a:pt x="7324" y="335"/>
                  <a:pt x="7324" y="335"/>
                </a:cubicBezTo>
                <a:cubicBezTo>
                  <a:pt x="7291" y="431"/>
                  <a:pt x="7291" y="431"/>
                  <a:pt x="7291" y="431"/>
                </a:cubicBezTo>
                <a:cubicBezTo>
                  <a:pt x="7291" y="431"/>
                  <a:pt x="7234" y="399"/>
                  <a:pt x="7157" y="399"/>
                </a:cubicBezTo>
                <a:cubicBezTo>
                  <a:pt x="7107" y="399"/>
                  <a:pt x="7063" y="412"/>
                  <a:pt x="7063" y="459"/>
                </a:cubicBezTo>
                <a:cubicBezTo>
                  <a:pt x="7063" y="497"/>
                  <a:pt x="7085" y="509"/>
                  <a:pt x="7135" y="534"/>
                </a:cubicBezTo>
                <a:cubicBezTo>
                  <a:pt x="7222" y="579"/>
                  <a:pt x="7222" y="579"/>
                  <a:pt x="7222" y="579"/>
                </a:cubicBezTo>
                <a:cubicBezTo>
                  <a:pt x="7297" y="617"/>
                  <a:pt x="7337" y="664"/>
                  <a:pt x="7337" y="747"/>
                </a:cubicBezTo>
                <a:cubicBezTo>
                  <a:pt x="7337" y="887"/>
                  <a:pt x="7228" y="939"/>
                  <a:pt x="7101" y="939"/>
                </a:cubicBezTo>
                <a:close/>
                <a:moveTo>
                  <a:pt x="7890" y="431"/>
                </a:moveTo>
                <a:cubicBezTo>
                  <a:pt x="7890" y="431"/>
                  <a:pt x="7850" y="402"/>
                  <a:pt x="7780" y="402"/>
                </a:cubicBezTo>
                <a:cubicBezTo>
                  <a:pt x="7656" y="402"/>
                  <a:pt x="7604" y="475"/>
                  <a:pt x="7604" y="619"/>
                </a:cubicBezTo>
                <a:cubicBezTo>
                  <a:pt x="7604" y="718"/>
                  <a:pt x="7639" y="838"/>
                  <a:pt x="7778" y="838"/>
                </a:cubicBezTo>
                <a:cubicBezTo>
                  <a:pt x="7829" y="838"/>
                  <a:pt x="7871" y="821"/>
                  <a:pt x="7891" y="810"/>
                </a:cubicBezTo>
                <a:cubicBezTo>
                  <a:pt x="7922" y="903"/>
                  <a:pt x="7922" y="903"/>
                  <a:pt x="7922" y="903"/>
                </a:cubicBezTo>
                <a:cubicBezTo>
                  <a:pt x="7922" y="903"/>
                  <a:pt x="7864" y="939"/>
                  <a:pt x="7732" y="939"/>
                </a:cubicBezTo>
                <a:cubicBezTo>
                  <a:pt x="7529" y="939"/>
                  <a:pt x="7432" y="809"/>
                  <a:pt x="7432" y="634"/>
                </a:cubicBezTo>
                <a:cubicBezTo>
                  <a:pt x="7432" y="561"/>
                  <a:pt x="7448" y="491"/>
                  <a:pt x="7484" y="435"/>
                </a:cubicBezTo>
                <a:cubicBezTo>
                  <a:pt x="7534" y="358"/>
                  <a:pt x="7620" y="303"/>
                  <a:pt x="7758" y="303"/>
                </a:cubicBezTo>
                <a:cubicBezTo>
                  <a:pt x="7860" y="303"/>
                  <a:pt x="7924" y="335"/>
                  <a:pt x="7924" y="335"/>
                </a:cubicBezTo>
                <a:lnTo>
                  <a:pt x="7890" y="431"/>
                </a:lnTo>
                <a:close/>
                <a:moveTo>
                  <a:pt x="8114" y="227"/>
                </a:moveTo>
                <a:cubicBezTo>
                  <a:pt x="8056" y="227"/>
                  <a:pt x="8017" y="192"/>
                  <a:pt x="8017" y="141"/>
                </a:cubicBezTo>
                <a:cubicBezTo>
                  <a:pt x="8017" y="85"/>
                  <a:pt x="8056" y="51"/>
                  <a:pt x="8117" y="51"/>
                </a:cubicBezTo>
                <a:cubicBezTo>
                  <a:pt x="8175" y="51"/>
                  <a:pt x="8213" y="85"/>
                  <a:pt x="8213" y="137"/>
                </a:cubicBezTo>
                <a:cubicBezTo>
                  <a:pt x="8213" y="192"/>
                  <a:pt x="8175" y="227"/>
                  <a:pt x="8114" y="227"/>
                </a:cubicBezTo>
                <a:close/>
                <a:moveTo>
                  <a:pt x="8032" y="929"/>
                </a:moveTo>
                <a:cubicBezTo>
                  <a:pt x="8032" y="315"/>
                  <a:pt x="8032" y="315"/>
                  <a:pt x="8032" y="315"/>
                </a:cubicBezTo>
                <a:cubicBezTo>
                  <a:pt x="8200" y="315"/>
                  <a:pt x="8200" y="315"/>
                  <a:pt x="8200" y="315"/>
                </a:cubicBezTo>
                <a:cubicBezTo>
                  <a:pt x="8200" y="929"/>
                  <a:pt x="8200" y="929"/>
                  <a:pt x="8200" y="929"/>
                </a:cubicBezTo>
                <a:lnTo>
                  <a:pt x="8032" y="929"/>
                </a:lnTo>
                <a:close/>
                <a:moveTo>
                  <a:pt x="8502" y="633"/>
                </a:moveTo>
                <a:cubicBezTo>
                  <a:pt x="8502" y="636"/>
                  <a:pt x="8502" y="645"/>
                  <a:pt x="8502" y="645"/>
                </a:cubicBezTo>
                <a:cubicBezTo>
                  <a:pt x="8502" y="765"/>
                  <a:pt x="8580" y="838"/>
                  <a:pt x="8699" y="838"/>
                </a:cubicBezTo>
                <a:cubicBezTo>
                  <a:pt x="8783" y="838"/>
                  <a:pt x="8830" y="810"/>
                  <a:pt x="8830" y="810"/>
                </a:cubicBezTo>
                <a:cubicBezTo>
                  <a:pt x="8862" y="903"/>
                  <a:pt x="8862" y="903"/>
                  <a:pt x="8862" y="903"/>
                </a:cubicBezTo>
                <a:cubicBezTo>
                  <a:pt x="8862" y="903"/>
                  <a:pt x="8795" y="939"/>
                  <a:pt x="8651" y="939"/>
                </a:cubicBezTo>
                <a:cubicBezTo>
                  <a:pt x="8483" y="939"/>
                  <a:pt x="8332" y="869"/>
                  <a:pt x="8332" y="623"/>
                </a:cubicBezTo>
                <a:cubicBezTo>
                  <a:pt x="8332" y="508"/>
                  <a:pt x="8375" y="303"/>
                  <a:pt x="8625" y="303"/>
                </a:cubicBezTo>
                <a:cubicBezTo>
                  <a:pt x="8746" y="303"/>
                  <a:pt x="8809" y="347"/>
                  <a:pt x="8848" y="414"/>
                </a:cubicBezTo>
                <a:cubicBezTo>
                  <a:pt x="8881" y="474"/>
                  <a:pt x="8885" y="556"/>
                  <a:pt x="8885" y="623"/>
                </a:cubicBezTo>
                <a:cubicBezTo>
                  <a:pt x="8885" y="624"/>
                  <a:pt x="8885" y="630"/>
                  <a:pt x="8885" y="633"/>
                </a:cubicBezTo>
                <a:lnTo>
                  <a:pt x="8502" y="633"/>
                </a:lnTo>
                <a:close/>
                <a:moveTo>
                  <a:pt x="8718" y="521"/>
                </a:moveTo>
                <a:cubicBezTo>
                  <a:pt x="8718" y="430"/>
                  <a:pt x="8685" y="384"/>
                  <a:pt x="8613" y="384"/>
                </a:cubicBezTo>
                <a:cubicBezTo>
                  <a:pt x="8553" y="384"/>
                  <a:pt x="8524" y="420"/>
                  <a:pt x="8511" y="475"/>
                </a:cubicBezTo>
                <a:cubicBezTo>
                  <a:pt x="8503" y="505"/>
                  <a:pt x="8503" y="537"/>
                  <a:pt x="8503" y="547"/>
                </a:cubicBezTo>
                <a:cubicBezTo>
                  <a:pt x="8718" y="547"/>
                  <a:pt x="8718" y="547"/>
                  <a:pt x="8718" y="547"/>
                </a:cubicBezTo>
                <a:lnTo>
                  <a:pt x="8718" y="521"/>
                </a:lnTo>
                <a:close/>
                <a:moveTo>
                  <a:pt x="9398" y="929"/>
                </a:moveTo>
                <a:cubicBezTo>
                  <a:pt x="9398" y="577"/>
                  <a:pt x="9398" y="577"/>
                  <a:pt x="9398" y="577"/>
                </a:cubicBezTo>
                <a:cubicBezTo>
                  <a:pt x="9398" y="546"/>
                  <a:pt x="9398" y="514"/>
                  <a:pt x="9394" y="491"/>
                </a:cubicBezTo>
                <a:cubicBezTo>
                  <a:pt x="9382" y="433"/>
                  <a:pt x="9341" y="409"/>
                  <a:pt x="9278" y="409"/>
                </a:cubicBezTo>
                <a:cubicBezTo>
                  <a:pt x="9224" y="409"/>
                  <a:pt x="9186" y="430"/>
                  <a:pt x="9186" y="430"/>
                </a:cubicBezTo>
                <a:cubicBezTo>
                  <a:pt x="9186" y="929"/>
                  <a:pt x="9186" y="929"/>
                  <a:pt x="9186" y="929"/>
                </a:cubicBezTo>
                <a:cubicBezTo>
                  <a:pt x="9018" y="929"/>
                  <a:pt x="9018" y="929"/>
                  <a:pt x="9018" y="929"/>
                </a:cubicBezTo>
                <a:cubicBezTo>
                  <a:pt x="9018" y="315"/>
                  <a:pt x="9018" y="315"/>
                  <a:pt x="9018" y="315"/>
                </a:cubicBezTo>
                <a:cubicBezTo>
                  <a:pt x="9181" y="315"/>
                  <a:pt x="9181" y="315"/>
                  <a:pt x="9181" y="315"/>
                </a:cubicBezTo>
                <a:cubicBezTo>
                  <a:pt x="9181" y="377"/>
                  <a:pt x="9181" y="377"/>
                  <a:pt x="9181" y="377"/>
                </a:cubicBezTo>
                <a:cubicBezTo>
                  <a:pt x="9181" y="377"/>
                  <a:pt x="9234" y="301"/>
                  <a:pt x="9365" y="301"/>
                </a:cubicBezTo>
                <a:cubicBezTo>
                  <a:pt x="9493" y="301"/>
                  <a:pt x="9544" y="376"/>
                  <a:pt x="9558" y="438"/>
                </a:cubicBezTo>
                <a:cubicBezTo>
                  <a:pt x="9568" y="481"/>
                  <a:pt x="9568" y="531"/>
                  <a:pt x="9568" y="558"/>
                </a:cubicBezTo>
                <a:cubicBezTo>
                  <a:pt x="9568" y="929"/>
                  <a:pt x="9568" y="929"/>
                  <a:pt x="9568" y="929"/>
                </a:cubicBezTo>
                <a:lnTo>
                  <a:pt x="9398" y="929"/>
                </a:lnTo>
                <a:close/>
                <a:moveTo>
                  <a:pt x="10157" y="431"/>
                </a:moveTo>
                <a:cubicBezTo>
                  <a:pt x="10157" y="431"/>
                  <a:pt x="10117" y="402"/>
                  <a:pt x="10046" y="402"/>
                </a:cubicBezTo>
                <a:cubicBezTo>
                  <a:pt x="9923" y="402"/>
                  <a:pt x="9871" y="475"/>
                  <a:pt x="9871" y="619"/>
                </a:cubicBezTo>
                <a:cubicBezTo>
                  <a:pt x="9871" y="718"/>
                  <a:pt x="9906" y="838"/>
                  <a:pt x="10045" y="838"/>
                </a:cubicBezTo>
                <a:cubicBezTo>
                  <a:pt x="10096" y="838"/>
                  <a:pt x="10138" y="821"/>
                  <a:pt x="10158" y="810"/>
                </a:cubicBezTo>
                <a:cubicBezTo>
                  <a:pt x="10189" y="903"/>
                  <a:pt x="10189" y="903"/>
                  <a:pt x="10189" y="903"/>
                </a:cubicBezTo>
                <a:cubicBezTo>
                  <a:pt x="10189" y="903"/>
                  <a:pt x="10130" y="939"/>
                  <a:pt x="9998" y="939"/>
                </a:cubicBezTo>
                <a:cubicBezTo>
                  <a:pt x="9796" y="939"/>
                  <a:pt x="9698" y="809"/>
                  <a:pt x="9698" y="634"/>
                </a:cubicBezTo>
                <a:cubicBezTo>
                  <a:pt x="9698" y="561"/>
                  <a:pt x="9715" y="491"/>
                  <a:pt x="9751" y="435"/>
                </a:cubicBezTo>
                <a:cubicBezTo>
                  <a:pt x="9800" y="358"/>
                  <a:pt x="9887" y="303"/>
                  <a:pt x="10025" y="303"/>
                </a:cubicBezTo>
                <a:cubicBezTo>
                  <a:pt x="10127" y="303"/>
                  <a:pt x="10190" y="335"/>
                  <a:pt x="10190" y="335"/>
                </a:cubicBezTo>
                <a:lnTo>
                  <a:pt x="10157" y="431"/>
                </a:lnTo>
                <a:close/>
                <a:moveTo>
                  <a:pt x="10421" y="633"/>
                </a:moveTo>
                <a:cubicBezTo>
                  <a:pt x="10421" y="636"/>
                  <a:pt x="10421" y="645"/>
                  <a:pt x="10421" y="645"/>
                </a:cubicBezTo>
                <a:cubicBezTo>
                  <a:pt x="10421" y="765"/>
                  <a:pt x="10499" y="838"/>
                  <a:pt x="10618" y="838"/>
                </a:cubicBezTo>
                <a:cubicBezTo>
                  <a:pt x="10702" y="838"/>
                  <a:pt x="10748" y="810"/>
                  <a:pt x="10748" y="810"/>
                </a:cubicBezTo>
                <a:cubicBezTo>
                  <a:pt x="10781" y="903"/>
                  <a:pt x="10781" y="903"/>
                  <a:pt x="10781" y="903"/>
                </a:cubicBezTo>
                <a:cubicBezTo>
                  <a:pt x="10781" y="903"/>
                  <a:pt x="10714" y="939"/>
                  <a:pt x="10570" y="939"/>
                </a:cubicBezTo>
                <a:cubicBezTo>
                  <a:pt x="10402" y="939"/>
                  <a:pt x="10250" y="869"/>
                  <a:pt x="10250" y="623"/>
                </a:cubicBezTo>
                <a:cubicBezTo>
                  <a:pt x="10250" y="508"/>
                  <a:pt x="10294" y="303"/>
                  <a:pt x="10543" y="303"/>
                </a:cubicBezTo>
                <a:cubicBezTo>
                  <a:pt x="10664" y="303"/>
                  <a:pt x="10728" y="347"/>
                  <a:pt x="10766" y="414"/>
                </a:cubicBezTo>
                <a:cubicBezTo>
                  <a:pt x="10800" y="474"/>
                  <a:pt x="10804" y="556"/>
                  <a:pt x="10804" y="623"/>
                </a:cubicBezTo>
                <a:cubicBezTo>
                  <a:pt x="10804" y="624"/>
                  <a:pt x="10804" y="630"/>
                  <a:pt x="10804" y="633"/>
                </a:cubicBezTo>
                <a:lnTo>
                  <a:pt x="10421" y="633"/>
                </a:lnTo>
                <a:close/>
                <a:moveTo>
                  <a:pt x="10637" y="521"/>
                </a:moveTo>
                <a:cubicBezTo>
                  <a:pt x="10637" y="430"/>
                  <a:pt x="10603" y="384"/>
                  <a:pt x="10531" y="384"/>
                </a:cubicBezTo>
                <a:cubicBezTo>
                  <a:pt x="10471" y="384"/>
                  <a:pt x="10442" y="420"/>
                  <a:pt x="10429" y="475"/>
                </a:cubicBezTo>
                <a:cubicBezTo>
                  <a:pt x="10422" y="505"/>
                  <a:pt x="10422" y="537"/>
                  <a:pt x="10422" y="547"/>
                </a:cubicBezTo>
                <a:cubicBezTo>
                  <a:pt x="10637" y="547"/>
                  <a:pt x="10637" y="547"/>
                  <a:pt x="10637" y="547"/>
                </a:cubicBezTo>
                <a:lnTo>
                  <a:pt x="10637" y="521"/>
                </a:lnTo>
                <a:close/>
                <a:moveTo>
                  <a:pt x="11092" y="939"/>
                </a:moveTo>
                <a:cubicBezTo>
                  <a:pt x="10950" y="939"/>
                  <a:pt x="10884" y="903"/>
                  <a:pt x="10884" y="903"/>
                </a:cubicBezTo>
                <a:cubicBezTo>
                  <a:pt x="10918" y="807"/>
                  <a:pt x="10918" y="807"/>
                  <a:pt x="10918" y="807"/>
                </a:cubicBezTo>
                <a:cubicBezTo>
                  <a:pt x="10918" y="807"/>
                  <a:pt x="10973" y="840"/>
                  <a:pt x="11074" y="840"/>
                </a:cubicBezTo>
                <a:cubicBezTo>
                  <a:pt x="11140" y="840"/>
                  <a:pt x="11176" y="817"/>
                  <a:pt x="11176" y="772"/>
                </a:cubicBezTo>
                <a:cubicBezTo>
                  <a:pt x="11176" y="736"/>
                  <a:pt x="11159" y="725"/>
                  <a:pt x="11118" y="702"/>
                </a:cubicBezTo>
                <a:cubicBezTo>
                  <a:pt x="11028" y="653"/>
                  <a:pt x="11028" y="653"/>
                  <a:pt x="11028" y="653"/>
                </a:cubicBezTo>
                <a:cubicBezTo>
                  <a:pt x="10948" y="609"/>
                  <a:pt x="10906" y="564"/>
                  <a:pt x="10906" y="478"/>
                </a:cubicBezTo>
                <a:cubicBezTo>
                  <a:pt x="10906" y="361"/>
                  <a:pt x="10990" y="303"/>
                  <a:pt x="11126" y="303"/>
                </a:cubicBezTo>
                <a:cubicBezTo>
                  <a:pt x="11248" y="303"/>
                  <a:pt x="11315" y="335"/>
                  <a:pt x="11315" y="335"/>
                </a:cubicBezTo>
                <a:cubicBezTo>
                  <a:pt x="11281" y="431"/>
                  <a:pt x="11281" y="431"/>
                  <a:pt x="11281" y="431"/>
                </a:cubicBezTo>
                <a:cubicBezTo>
                  <a:pt x="11281" y="431"/>
                  <a:pt x="11225" y="399"/>
                  <a:pt x="11148" y="399"/>
                </a:cubicBezTo>
                <a:cubicBezTo>
                  <a:pt x="11098" y="399"/>
                  <a:pt x="11053" y="412"/>
                  <a:pt x="11053" y="459"/>
                </a:cubicBezTo>
                <a:cubicBezTo>
                  <a:pt x="11053" y="497"/>
                  <a:pt x="11076" y="509"/>
                  <a:pt x="11125" y="534"/>
                </a:cubicBezTo>
                <a:cubicBezTo>
                  <a:pt x="11213" y="579"/>
                  <a:pt x="11213" y="579"/>
                  <a:pt x="11213" y="579"/>
                </a:cubicBezTo>
                <a:cubicBezTo>
                  <a:pt x="11287" y="617"/>
                  <a:pt x="11328" y="664"/>
                  <a:pt x="11328" y="747"/>
                </a:cubicBezTo>
                <a:cubicBezTo>
                  <a:pt x="11328" y="887"/>
                  <a:pt x="11219" y="939"/>
                  <a:pt x="11092" y="9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4724952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7" r:id="rId3"/>
    <p:sldLayoutId id="2147483668" r:id="rId4"/>
    <p:sldLayoutId id="2147483669" r:id="rId5"/>
    <p:sldLayoutId id="2147483650" r:id="rId6"/>
    <p:sldLayoutId id="2147483652" r:id="rId7"/>
    <p:sldLayoutId id="2147483653" r:id="rId8"/>
    <p:sldLayoutId id="2147483654" r:id="rId9"/>
    <p:sldLayoutId id="2147483655" r:id="rId10"/>
    <p:sldLayoutId id="2147483651" r:id="rId11"/>
    <p:sldLayoutId id="2147483665" r:id="rId12"/>
    <p:sldLayoutId id="2147483666" r:id="rId13"/>
    <p:sldLayoutId id="2147483662" r:id="rId14"/>
    <p:sldLayoutId id="2147483664" r:id="rId15"/>
    <p:sldLayoutId id="2147483670" r:id="rId16"/>
    <p:sldLayoutId id="2147483671" r:id="rId17"/>
    <p:sldLayoutId id="2147483672" r:id="rId18"/>
  </p:sldLayoutIdLst>
  <p:hf hdr="0" ftr="0" dt="0"/>
  <p:txStyles>
    <p:titleStyle>
      <a:lvl1pPr algn="l" defTabSz="457200" rtl="0" eaLnBrk="1" latinLnBrk="0" hangingPunct="1">
        <a:lnSpc>
          <a:spcPct val="90000"/>
        </a:lnSpc>
        <a:spcBef>
          <a:spcPct val="0"/>
        </a:spcBef>
        <a:buNone/>
        <a:defRPr sz="2400" b="1" kern="1200">
          <a:solidFill>
            <a:schemeClr val="accent1"/>
          </a:solidFill>
          <a:latin typeface="+mj-lt"/>
          <a:ea typeface="+mj-ea"/>
          <a:cs typeface="+mj-cs"/>
        </a:defRPr>
      </a:lvl1pPr>
    </p:titleStyle>
    <p:bodyStyle>
      <a:lvl1pPr marL="173038" indent="-173038" algn="l" defTabSz="457200" rtl="0" eaLnBrk="1" latinLnBrk="0" hangingPunct="1">
        <a:lnSpc>
          <a:spcPct val="100000"/>
        </a:lnSpc>
        <a:spcBef>
          <a:spcPts val="900"/>
        </a:spcBef>
        <a:buClr>
          <a:schemeClr val="accent1"/>
        </a:buClr>
        <a:buSzPct val="110000"/>
        <a:buFont typeface="Wingdings" charset="2"/>
        <a:buChar char="§"/>
        <a:defRPr sz="1600" kern="1200">
          <a:solidFill>
            <a:schemeClr val="tx1"/>
          </a:solidFill>
          <a:latin typeface="+mn-lt"/>
          <a:ea typeface="+mn-ea"/>
          <a:cs typeface="+mn-cs"/>
        </a:defRPr>
      </a:lvl1pPr>
      <a:lvl2pPr marL="339725" indent="-166688" algn="l" defTabSz="457200" rtl="0" eaLnBrk="1" latinLnBrk="0" hangingPunct="1">
        <a:lnSpc>
          <a:spcPct val="100000"/>
        </a:lnSpc>
        <a:spcBef>
          <a:spcPts val="900"/>
        </a:spcBef>
        <a:buClr>
          <a:schemeClr val="accent1"/>
        </a:buClr>
        <a:buFont typeface="Arial"/>
        <a:buChar char="–"/>
        <a:defRPr sz="1500" kern="1200">
          <a:solidFill>
            <a:schemeClr val="tx1"/>
          </a:solidFill>
          <a:latin typeface="+mn-lt"/>
          <a:ea typeface="+mn-ea"/>
          <a:cs typeface="+mn-cs"/>
        </a:defRPr>
      </a:lvl2pPr>
      <a:lvl3pPr marL="512763" indent="-173038" algn="l" defTabSz="457200" rtl="0" eaLnBrk="1" latinLnBrk="0" hangingPunct="1">
        <a:lnSpc>
          <a:spcPct val="100000"/>
        </a:lnSpc>
        <a:spcBef>
          <a:spcPts val="900"/>
        </a:spcBef>
        <a:buClr>
          <a:schemeClr val="accent1"/>
        </a:buClr>
        <a:buSzPct val="110000"/>
        <a:buFont typeface="Wingdings" charset="2"/>
        <a:buChar char="§"/>
        <a:defRPr sz="1500" kern="1200">
          <a:solidFill>
            <a:schemeClr val="tx1"/>
          </a:solidFill>
          <a:latin typeface="+mn-lt"/>
          <a:ea typeface="+mn-ea"/>
          <a:cs typeface="+mn-cs"/>
        </a:defRPr>
      </a:lvl3pPr>
      <a:lvl4pPr marL="685800" indent="-173038" algn="l" defTabSz="457200" rtl="0" eaLnBrk="1" latinLnBrk="0" hangingPunct="1">
        <a:lnSpc>
          <a:spcPct val="100000"/>
        </a:lnSpc>
        <a:spcBef>
          <a:spcPts val="900"/>
        </a:spcBef>
        <a:buClr>
          <a:schemeClr val="accent1"/>
        </a:buClr>
        <a:buFont typeface="Arial"/>
        <a:buChar char="–"/>
        <a:defRPr sz="1500" kern="1200">
          <a:solidFill>
            <a:schemeClr val="tx1"/>
          </a:solidFill>
          <a:latin typeface="+mn-lt"/>
          <a:ea typeface="+mn-ea"/>
          <a:cs typeface="+mn-cs"/>
        </a:defRPr>
      </a:lvl4pPr>
      <a:lvl5pPr marL="858838" indent="-173038" algn="l" defTabSz="457200" rtl="0" eaLnBrk="1" latinLnBrk="0" hangingPunct="1">
        <a:lnSpc>
          <a:spcPct val="100000"/>
        </a:lnSpc>
        <a:spcBef>
          <a:spcPts val="900"/>
        </a:spcBef>
        <a:buClr>
          <a:schemeClr val="accent1"/>
        </a:buClr>
        <a:buSzPct val="110000"/>
        <a:buFont typeface="Wingdings" charset="2"/>
        <a:buChar char="§"/>
        <a:defRPr sz="15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image" Target="../media/image24.png" /><Relationship Id="rId1" Type="http://schemas.openxmlformats.org/officeDocument/2006/relationships/slideLayout" Target="../slideLayouts/slideLayout18.xml" /><Relationship Id="rId4" Type="http://schemas.openxmlformats.org/officeDocument/2006/relationships/image" Target="../media/image26.emf" /></Relationships>
</file>

<file path=ppt/slides/_rels/slide12.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image" Target="../media/image27.pn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10.xml" /></Relationships>
</file>

<file path=ppt/slides/_rels/slide14.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10.xml" /></Relationships>
</file>

<file path=ppt/slides/_rels/slide15.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notesSlide" Target="../notesSlides/notesSlide6.xml" /><Relationship Id="rId1" Type="http://schemas.openxmlformats.org/officeDocument/2006/relationships/slideLayout" Target="../slideLayouts/slideLayout6.xml" /><Relationship Id="rId4" Type="http://schemas.openxmlformats.org/officeDocument/2006/relationships/image" Target="../media/image31.jpeg" /></Relationships>
</file>

<file path=ppt/slides/_rels/slide16.xml.rels><?xml version="1.0" encoding="UTF-8" standalone="yes"?>
<Relationships xmlns="http://schemas.openxmlformats.org/package/2006/relationships"><Relationship Id="rId2" Type="http://schemas.openxmlformats.org/officeDocument/2006/relationships/image" Target="../media/image19.jpg" /><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6.xml" /></Relationships>
</file>

<file path=ppt/slides/_rels/slide18.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1.xml" /><Relationship Id="rId1" Type="http://schemas.openxmlformats.org/officeDocument/2006/relationships/slideLayout" Target="../slideLayouts/slideLayout6.xml" /><Relationship Id="rId4" Type="http://schemas.openxmlformats.org/officeDocument/2006/relationships/image" Target="../media/image13.emf" /></Relationships>
</file>

<file path=ppt/slides/_rels/slide4.xml.rels><?xml version="1.0" encoding="UTF-8" standalone="yes"?>
<Relationships xmlns="http://schemas.openxmlformats.org/package/2006/relationships"><Relationship Id="rId8" Type="http://schemas.openxmlformats.org/officeDocument/2006/relationships/image" Target="../media/image14.wmf" /><Relationship Id="rId3" Type="http://schemas.openxmlformats.org/officeDocument/2006/relationships/notesSlide" Target="../notesSlides/notesSlide2.xml" /><Relationship Id="rId7" Type="http://schemas.openxmlformats.org/officeDocument/2006/relationships/oleObject" Target="../embeddings/oleObject1.bin" /><Relationship Id="rId2" Type="http://schemas.openxmlformats.org/officeDocument/2006/relationships/slideLayout" Target="../slideLayouts/slideLayout6.xml" /><Relationship Id="rId1" Type="http://schemas.openxmlformats.org/officeDocument/2006/relationships/vmlDrawing" Target="../drawings/vmlDrawing1.vml" /><Relationship Id="rId6" Type="http://schemas.openxmlformats.org/officeDocument/2006/relationships/image" Target="../media/image16.png" /><Relationship Id="rId5" Type="http://schemas.openxmlformats.org/officeDocument/2006/relationships/image" Target="../media/image15.png" /><Relationship Id="rId4" Type="http://schemas.openxmlformats.org/officeDocument/2006/relationships/image" Target="../media/image12.png" /></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 /><Relationship Id="rId7" Type="http://schemas.openxmlformats.org/officeDocument/2006/relationships/image" Target="../media/image14.wmf" /><Relationship Id="rId2" Type="http://schemas.openxmlformats.org/officeDocument/2006/relationships/slideLayout" Target="../slideLayouts/slideLayout6.xml" /><Relationship Id="rId1" Type="http://schemas.openxmlformats.org/officeDocument/2006/relationships/vmlDrawing" Target="../drawings/vmlDrawing2.vml" /><Relationship Id="rId6" Type="http://schemas.openxmlformats.org/officeDocument/2006/relationships/oleObject" Target="../embeddings/oleObject2.bin" /><Relationship Id="rId5" Type="http://schemas.openxmlformats.org/officeDocument/2006/relationships/image" Target="../media/image17.emf" /><Relationship Id="rId4" Type="http://schemas.openxmlformats.org/officeDocument/2006/relationships/image" Target="../media/image12.png" /></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 /><Relationship Id="rId7" Type="http://schemas.openxmlformats.org/officeDocument/2006/relationships/image" Target="../media/image18.wmf" /><Relationship Id="rId2" Type="http://schemas.openxmlformats.org/officeDocument/2006/relationships/slideLayout" Target="../slideLayouts/slideLayout6.xml" /><Relationship Id="rId1" Type="http://schemas.openxmlformats.org/officeDocument/2006/relationships/vmlDrawing" Target="../drawings/vmlDrawing3.vml" /><Relationship Id="rId6" Type="http://schemas.openxmlformats.org/officeDocument/2006/relationships/oleObject" Target="../embeddings/oleObject4.bin" /><Relationship Id="rId5" Type="http://schemas.openxmlformats.org/officeDocument/2006/relationships/image" Target="../media/image14.wmf" /><Relationship Id="rId4" Type="http://schemas.openxmlformats.org/officeDocument/2006/relationships/oleObject" Target="../embeddings/oleObject3.bin" /></Relationships>
</file>

<file path=ppt/slides/_rels/slide7.xml.rels><?xml version="1.0" encoding="UTF-8" standalone="yes"?>
<Relationships xmlns="http://schemas.openxmlformats.org/package/2006/relationships"><Relationship Id="rId2" Type="http://schemas.openxmlformats.org/officeDocument/2006/relationships/image" Target="../media/image19.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notesSlide" Target="../notesSlides/notesSlide5.xml" /><Relationship Id="rId1" Type="http://schemas.openxmlformats.org/officeDocument/2006/relationships/slideLayout" Target="../slideLayouts/slideLayout17.xml" /><Relationship Id="rId5" Type="http://schemas.openxmlformats.org/officeDocument/2006/relationships/image" Target="../media/image22.png" /><Relationship Id="rId4" Type="http://schemas.openxmlformats.org/officeDocument/2006/relationships/image" Target="../media/image21.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p:cNvPicPr>
          <p:nvPr/>
        </p:nvPicPr>
        <p:blipFill rotWithShape="1">
          <a:blip r:embed="rId2">
            <a:extLst>
              <a:ext uri="{28A0092B-C50C-407E-A947-70E740481C1C}">
                <a14:useLocalDpi xmlns:a14="http://schemas.microsoft.com/office/drawing/2010/main" val="0"/>
              </a:ext>
            </a:extLst>
          </a:blip>
          <a:srcRect l="21163" t="15253" r="55497" b="16026"/>
          <a:stretch/>
        </p:blipFill>
        <p:spPr>
          <a:xfrm>
            <a:off x="6300192" y="1988840"/>
            <a:ext cx="2448272" cy="4153142"/>
          </a:xfrm>
          <a:prstGeom prst="rect">
            <a:avLst/>
          </a:prstGeom>
        </p:spPr>
      </p:pic>
      <p:sp>
        <p:nvSpPr>
          <p:cNvPr id="2" name="Title 1"/>
          <p:cNvSpPr>
            <a:spLocks noGrp="1"/>
          </p:cNvSpPr>
          <p:nvPr>
            <p:ph type="title"/>
          </p:nvPr>
        </p:nvSpPr>
        <p:spPr/>
        <p:txBody>
          <a:bodyPr>
            <a:normAutofit/>
          </a:bodyPr>
          <a:lstStyle/>
          <a:p>
            <a:r>
              <a:rPr lang="en-US" sz="2600" dirty="0" err="1"/>
              <a:t>Technologie</a:t>
            </a:r>
            <a:r>
              <a:rPr lang="en-US" sz="2600" dirty="0"/>
              <a:t> </a:t>
            </a:r>
            <a:r>
              <a:rPr lang="en-US" sz="2600" dirty="0" err="1"/>
              <a:t>Flotrac</a:t>
            </a:r>
            <a:endParaRPr lang="en-US" sz="2600" dirty="0"/>
          </a:p>
        </p:txBody>
      </p:sp>
      <p:sp>
        <p:nvSpPr>
          <p:cNvPr id="5" name="Content Placeholder 4"/>
          <p:cNvSpPr>
            <a:spLocks noGrp="1"/>
          </p:cNvSpPr>
          <p:nvPr>
            <p:ph idx="1"/>
          </p:nvPr>
        </p:nvSpPr>
        <p:spPr/>
        <p:txBody>
          <a:bodyPr>
            <a:noAutofit/>
          </a:bodyPr>
          <a:lstStyle/>
          <a:p>
            <a:pPr marL="342900" lvl="0" indent="-342900" algn="just" defTabSz="914400">
              <a:spcBef>
                <a:spcPct val="20000"/>
              </a:spcBef>
              <a:buClr>
                <a:srgbClr val="C00000"/>
              </a:buClr>
              <a:buSzTx/>
              <a:buFont typeface="Arial" pitchFamily="34" charset="0"/>
              <a:buChar char="•"/>
            </a:pPr>
            <a:r>
              <a:rPr lang="fr-FR" sz="1800" dirty="0">
                <a:solidFill>
                  <a:prstClr val="black"/>
                </a:solidFill>
                <a:latin typeface="Arial" charset="0"/>
                <a:ea typeface="ＭＳ Ｐゴシック" panose="020B0600070205080204" pitchFamily="34" charset="-128"/>
              </a:rPr>
              <a:t>Capteur </a:t>
            </a:r>
            <a:r>
              <a:rPr lang="fr-FR" sz="1800" dirty="0" err="1">
                <a:solidFill>
                  <a:prstClr val="black"/>
                </a:solidFill>
                <a:latin typeface="Arial" charset="0"/>
                <a:ea typeface="ＭＳ Ｐゴシック" panose="020B0600070205080204" pitchFamily="34" charset="-128"/>
              </a:rPr>
              <a:t>FloTrac</a:t>
            </a:r>
            <a:r>
              <a:rPr lang="fr-FR" sz="1800" dirty="0">
                <a:solidFill>
                  <a:prstClr val="black"/>
                </a:solidFill>
                <a:latin typeface="Arial" charset="0"/>
                <a:ea typeface="ＭＳ Ｐゴシック" panose="020B0600070205080204" pitchFamily="34" charset="-128"/>
              </a:rPr>
              <a:t> (150 cm , 210 cm)</a:t>
            </a:r>
          </a:p>
          <a:p>
            <a:pPr marL="342900" lvl="0" indent="-342900" algn="just" defTabSz="914400">
              <a:spcBef>
                <a:spcPct val="20000"/>
              </a:spcBef>
              <a:buClr>
                <a:srgbClr val="C00000"/>
              </a:buClr>
              <a:buSzTx/>
              <a:buFont typeface="Arial" pitchFamily="34" charset="0"/>
              <a:buChar char="•"/>
            </a:pPr>
            <a:r>
              <a:rPr lang="fr-FR" sz="1800" dirty="0">
                <a:solidFill>
                  <a:prstClr val="black"/>
                </a:solidFill>
                <a:latin typeface="Arial" charset="0"/>
                <a:ea typeface="ＭＳ Ｐゴシック" panose="020B0600070205080204" pitchFamily="34" charset="-128"/>
              </a:rPr>
              <a:t>Capteur </a:t>
            </a:r>
            <a:r>
              <a:rPr lang="fr-FR" sz="1800" dirty="0" err="1">
                <a:solidFill>
                  <a:prstClr val="black"/>
                </a:solidFill>
                <a:latin typeface="Arial" charset="0"/>
                <a:ea typeface="ＭＳ Ｐゴシック" panose="020B0600070205080204" pitchFamily="34" charset="-128"/>
              </a:rPr>
              <a:t>FloTrac</a:t>
            </a:r>
            <a:r>
              <a:rPr lang="fr-FR" sz="1800" dirty="0">
                <a:solidFill>
                  <a:prstClr val="black"/>
                </a:solidFill>
                <a:latin typeface="Arial" charset="0"/>
                <a:ea typeface="ＭＳ Ｐゴシック" panose="020B0600070205080204" pitchFamily="34" charset="-128"/>
              </a:rPr>
              <a:t> avec système de </a:t>
            </a:r>
            <a:r>
              <a:rPr lang="fr-FR" sz="1800" b="1" dirty="0">
                <a:solidFill>
                  <a:prstClr val="black"/>
                </a:solidFill>
                <a:latin typeface="Arial" charset="0"/>
                <a:ea typeface="ＭＳ Ｐゴシック" panose="020B0600070205080204" pitchFamily="34" charset="-128"/>
              </a:rPr>
              <a:t>prélèvement sanguin sécurisé VAMP</a:t>
            </a:r>
          </a:p>
          <a:p>
            <a:pPr marL="342900" lvl="0" indent="-342900" algn="just" defTabSz="914400">
              <a:spcBef>
                <a:spcPct val="20000"/>
              </a:spcBef>
              <a:buClr>
                <a:srgbClr val="C00000"/>
              </a:buClr>
              <a:buSzTx/>
              <a:buFont typeface="Arial" pitchFamily="34" charset="0"/>
              <a:buChar char="•"/>
            </a:pPr>
            <a:endParaRPr lang="fr-FR" sz="1800" dirty="0">
              <a:solidFill>
                <a:prstClr val="black"/>
              </a:solidFill>
              <a:latin typeface="Arial" charset="0"/>
              <a:ea typeface="ＭＳ Ｐゴシック" panose="020B0600070205080204" pitchFamily="34" charset="-128"/>
            </a:endParaRPr>
          </a:p>
          <a:p>
            <a:pPr marL="342900" lvl="0" indent="-342900" algn="just" defTabSz="914400">
              <a:spcBef>
                <a:spcPct val="20000"/>
              </a:spcBef>
              <a:buClr>
                <a:srgbClr val="C00000"/>
              </a:buClr>
              <a:buSzTx/>
              <a:buFont typeface="Arial" pitchFamily="34" charset="0"/>
              <a:buChar char="•"/>
            </a:pPr>
            <a:r>
              <a:rPr lang="fr-FR" sz="1800" b="1" dirty="0">
                <a:solidFill>
                  <a:prstClr val="black"/>
                </a:solidFill>
                <a:latin typeface="Arial" charset="0"/>
                <a:ea typeface="ＭＳ Ｐゴシック" panose="020B0600070205080204" pitchFamily="34" charset="-128"/>
              </a:rPr>
              <a:t>Paramètres mesurés </a:t>
            </a:r>
            <a:r>
              <a:rPr lang="fr-FR" sz="1800" dirty="0">
                <a:solidFill>
                  <a:prstClr val="black"/>
                </a:solidFill>
                <a:latin typeface="Arial" charset="0"/>
                <a:ea typeface="ＭＳ Ｐゴシック" panose="020B0600070205080204" pitchFamily="34" charset="-128"/>
              </a:rPr>
              <a:t>: Pression Artérielle PA ( systole / diastole / PAM)</a:t>
            </a:r>
          </a:p>
          <a:p>
            <a:pPr marL="342900" lvl="0" indent="-342900" algn="just" defTabSz="914400">
              <a:spcBef>
                <a:spcPct val="20000"/>
              </a:spcBef>
              <a:buClr>
                <a:srgbClr val="C00000"/>
              </a:buClr>
              <a:buSzTx/>
              <a:buFont typeface="Arial" pitchFamily="34" charset="0"/>
              <a:buChar char="•"/>
            </a:pPr>
            <a:r>
              <a:rPr lang="fr-FR" sz="1800" b="1" dirty="0">
                <a:solidFill>
                  <a:prstClr val="black"/>
                </a:solidFill>
                <a:latin typeface="Arial" charset="0"/>
                <a:ea typeface="ＭＳ Ｐゴシック" panose="020B0600070205080204" pitchFamily="34" charset="-128"/>
              </a:rPr>
              <a:t>Paramètres calculés </a:t>
            </a:r>
            <a:r>
              <a:rPr lang="fr-FR" sz="1800" dirty="0">
                <a:solidFill>
                  <a:prstClr val="black"/>
                </a:solidFill>
                <a:latin typeface="Arial" charset="0"/>
                <a:ea typeface="ＭＳ Ｐゴシック" panose="020B0600070205080204" pitchFamily="34" charset="-128"/>
              </a:rPr>
              <a:t>:</a:t>
            </a:r>
          </a:p>
          <a:p>
            <a:pPr marL="742950" lvl="1" indent="-285750" algn="just" defTabSz="914400">
              <a:spcBef>
                <a:spcPct val="20000"/>
              </a:spcBef>
              <a:buClr>
                <a:srgbClr val="C00000"/>
              </a:buClr>
              <a:buFont typeface="Arial" pitchFamily="34" charset="0"/>
              <a:buChar char="–"/>
            </a:pPr>
            <a:r>
              <a:rPr lang="fr-FR" sz="1800" b="1" dirty="0">
                <a:solidFill>
                  <a:prstClr val="black"/>
                </a:solidFill>
                <a:latin typeface="Arial" charset="0"/>
                <a:ea typeface="ＭＳ Ｐゴシック" panose="020B0600070205080204" pitchFamily="34" charset="-128"/>
              </a:rPr>
              <a:t>Débit Cardiaque  DC </a:t>
            </a:r>
            <a:r>
              <a:rPr lang="fr-FR" sz="1800" dirty="0">
                <a:solidFill>
                  <a:prstClr val="black"/>
                </a:solidFill>
                <a:latin typeface="Arial" charset="0"/>
                <a:ea typeface="ＭＳ Ｐゴシック" panose="020B0600070205080204" pitchFamily="34" charset="-128"/>
              </a:rPr>
              <a:t>/ Index Cardiaque IC</a:t>
            </a:r>
          </a:p>
          <a:p>
            <a:pPr marL="742950" lvl="1" indent="-285750" algn="just" defTabSz="914400">
              <a:spcBef>
                <a:spcPct val="20000"/>
              </a:spcBef>
              <a:buClr>
                <a:srgbClr val="C00000"/>
              </a:buClr>
              <a:buFont typeface="Arial" pitchFamily="34" charset="0"/>
              <a:buChar char="–"/>
            </a:pPr>
            <a:r>
              <a:rPr lang="fr-FR" sz="1800" dirty="0">
                <a:solidFill>
                  <a:prstClr val="black"/>
                </a:solidFill>
                <a:latin typeface="Arial" charset="0"/>
                <a:ea typeface="ＭＳ Ｐゴシック" panose="020B0600070205080204" pitchFamily="34" charset="-128"/>
              </a:rPr>
              <a:t>Volume d’éjection systolique VES / indexé VESI</a:t>
            </a:r>
          </a:p>
          <a:p>
            <a:pPr marL="742950" lvl="1" indent="-285750" algn="just" defTabSz="914400">
              <a:spcBef>
                <a:spcPct val="20000"/>
              </a:spcBef>
              <a:buClr>
                <a:srgbClr val="C00000"/>
              </a:buClr>
              <a:buFont typeface="Arial" pitchFamily="34" charset="0"/>
              <a:buChar char="–"/>
            </a:pPr>
            <a:r>
              <a:rPr lang="fr-FR" sz="1800" dirty="0">
                <a:solidFill>
                  <a:prstClr val="black"/>
                </a:solidFill>
                <a:latin typeface="Arial" charset="0"/>
                <a:ea typeface="ＭＳ Ｐゴシック" panose="020B0600070205080204" pitchFamily="34" charset="-128"/>
              </a:rPr>
              <a:t>Fréquence Pulsée FP</a:t>
            </a:r>
          </a:p>
          <a:p>
            <a:pPr marL="742950" lvl="1" indent="-285750" algn="just" defTabSz="914400">
              <a:spcBef>
                <a:spcPct val="20000"/>
              </a:spcBef>
              <a:buClr>
                <a:srgbClr val="C00000"/>
              </a:buClr>
              <a:buFont typeface="Arial" pitchFamily="34" charset="0"/>
              <a:buChar char="–"/>
            </a:pPr>
            <a:r>
              <a:rPr lang="fr-FR" sz="1800" dirty="0">
                <a:solidFill>
                  <a:prstClr val="black"/>
                </a:solidFill>
                <a:latin typeface="Arial" charset="0"/>
                <a:ea typeface="ＭＳ Ｐゴシック" panose="020B0600070205080204" pitchFamily="34" charset="-128"/>
              </a:rPr>
              <a:t>Variation du volume d’éjection systolique VVE</a:t>
            </a:r>
          </a:p>
          <a:p>
            <a:pPr marL="742950" lvl="1" indent="-285750" algn="just" defTabSz="914400">
              <a:spcBef>
                <a:spcPct val="20000"/>
              </a:spcBef>
              <a:buClr>
                <a:srgbClr val="C00000"/>
              </a:buClr>
              <a:buFont typeface="Arial" pitchFamily="34" charset="0"/>
              <a:buChar char="–"/>
            </a:pPr>
            <a:r>
              <a:rPr lang="fr-FR" sz="1800" dirty="0">
                <a:solidFill>
                  <a:prstClr val="black"/>
                </a:solidFill>
                <a:latin typeface="Arial" charset="0"/>
                <a:ea typeface="ＭＳ Ｐゴシック" panose="020B0600070205080204" pitchFamily="34" charset="-128"/>
              </a:rPr>
              <a:t>Résistance vasculaire systémique RVSI / indexée RVSI</a:t>
            </a:r>
          </a:p>
        </p:txBody>
      </p:sp>
      <p:sp>
        <p:nvSpPr>
          <p:cNvPr id="8" name="Slide Number Placeholder 7"/>
          <p:cNvSpPr>
            <a:spLocks noGrp="1"/>
          </p:cNvSpPr>
          <p:nvPr>
            <p:ph type="sldNum" sz="quarter" idx="12"/>
          </p:nvPr>
        </p:nvSpPr>
        <p:spPr/>
        <p:txBody>
          <a:bodyPr/>
          <a:lstStyle/>
          <a:p>
            <a:fld id="{CDBA9528-BCFE-1E43-A37D-912FF3C527A6}" type="slidenum">
              <a:rPr lang="en-US" smtClean="0"/>
              <a:pPr/>
              <a:t>1</a:t>
            </a:fld>
            <a:endParaRPr lang="en-US"/>
          </a:p>
        </p:txBody>
      </p:sp>
    </p:spTree>
    <p:extLst>
      <p:ext uri="{BB962C8B-B14F-4D97-AF65-F5344CB8AC3E}">
        <p14:creationId xmlns:p14="http://schemas.microsoft.com/office/powerpoint/2010/main" val="2200402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err="1"/>
              <a:t>Technologie</a:t>
            </a:r>
            <a:r>
              <a:rPr lang="en-US" sz="2600" dirty="0"/>
              <a:t> </a:t>
            </a:r>
            <a:r>
              <a:rPr lang="en-US" sz="2600" dirty="0" err="1"/>
              <a:t>ClearSight</a:t>
            </a:r>
            <a:endParaRPr lang="en-US" sz="2600" dirty="0"/>
          </a:p>
        </p:txBody>
      </p:sp>
      <p:sp>
        <p:nvSpPr>
          <p:cNvPr id="5" name="Content Placeholder 4"/>
          <p:cNvSpPr>
            <a:spLocks noGrp="1"/>
          </p:cNvSpPr>
          <p:nvPr>
            <p:ph idx="1"/>
          </p:nvPr>
        </p:nvSpPr>
        <p:spPr>
          <a:xfrm>
            <a:off x="548640" y="1600200"/>
            <a:ext cx="5895568" cy="2260848"/>
          </a:xfrm>
        </p:spPr>
        <p:txBody>
          <a:bodyPr>
            <a:noAutofit/>
          </a:bodyPr>
          <a:lstStyle/>
          <a:p>
            <a:r>
              <a:rPr lang="fr-FR" sz="1800" dirty="0"/>
              <a:t>Capteurs </a:t>
            </a:r>
            <a:r>
              <a:rPr lang="fr-FR" sz="1800" dirty="0" err="1"/>
              <a:t>ClearSight</a:t>
            </a:r>
            <a:r>
              <a:rPr lang="fr-FR" sz="1800" dirty="0"/>
              <a:t> : 3 tailles ( S, M , L) ajustables</a:t>
            </a:r>
          </a:p>
          <a:p>
            <a:r>
              <a:rPr lang="fr-FR" sz="1800" dirty="0"/>
              <a:t>Hors champ opératoire </a:t>
            </a:r>
          </a:p>
          <a:p>
            <a:r>
              <a:rPr lang="fr-FR" sz="1800" dirty="0"/>
              <a:t>Pas d’interférences au bistouri électrique </a:t>
            </a:r>
          </a:p>
          <a:p>
            <a:r>
              <a:rPr lang="fr-FR" sz="1800" dirty="0"/>
              <a:t>Non opérateur dépendant  </a:t>
            </a:r>
          </a:p>
          <a:p>
            <a:r>
              <a:rPr lang="fr-FR" sz="1800" dirty="0"/>
              <a:t>Pas de préparation de la peau</a:t>
            </a:r>
          </a:p>
          <a:p>
            <a:pPr marL="0" indent="0">
              <a:buNone/>
            </a:pPr>
            <a:endParaRPr lang="fr-FR" sz="1800" dirty="0"/>
          </a:p>
          <a:p>
            <a:endParaRPr lang="fr-FR" dirty="0"/>
          </a:p>
          <a:p>
            <a:pPr marL="0" indent="0">
              <a:buNone/>
            </a:pPr>
            <a:endParaRPr lang="fr-FR" dirty="0"/>
          </a:p>
          <a:p>
            <a:pPr marL="0" indent="0">
              <a:buNone/>
            </a:pPr>
            <a:endParaRPr lang="fr-FR" dirty="0"/>
          </a:p>
        </p:txBody>
      </p:sp>
      <p:sp>
        <p:nvSpPr>
          <p:cNvPr id="8" name="Slide Number Placeholder 7"/>
          <p:cNvSpPr>
            <a:spLocks noGrp="1"/>
          </p:cNvSpPr>
          <p:nvPr>
            <p:ph type="sldNum" sz="quarter" idx="12"/>
          </p:nvPr>
        </p:nvSpPr>
        <p:spPr/>
        <p:txBody>
          <a:bodyPr/>
          <a:lstStyle/>
          <a:p>
            <a:fld id="{CDBA9528-BCFE-1E43-A37D-912FF3C527A6}" type="slidenum">
              <a:rPr lang="en-US" smtClean="0"/>
              <a:pPr/>
              <a:t>10</a:t>
            </a:fld>
            <a:endParaRPr lang="en-US"/>
          </a:p>
        </p:txBody>
      </p:sp>
      <p:pic>
        <p:nvPicPr>
          <p:cNvPr id="9" name="Picture 2" descr="C:\Users\Hugo_Pont\Desktop\untitled.png"/>
          <p:cNvPicPr>
            <a:picLocks noChangeAspect="1" noChangeArrowheads="1"/>
          </p:cNvPicPr>
          <p:nvPr/>
        </p:nvPicPr>
        <p:blipFill>
          <a:blip r:embed="rId2" cstate="print"/>
          <a:srcRect/>
          <a:stretch>
            <a:fillRect/>
          </a:stretch>
        </p:blipFill>
        <p:spPr bwMode="auto">
          <a:xfrm>
            <a:off x="4616235" y="3212976"/>
            <a:ext cx="3612964" cy="2852340"/>
          </a:xfrm>
          <a:prstGeom prst="rect">
            <a:avLst/>
          </a:prstGeom>
          <a:noFill/>
        </p:spPr>
      </p:pic>
    </p:spTree>
    <p:extLst>
      <p:ext uri="{BB962C8B-B14F-4D97-AF65-F5344CB8AC3E}">
        <p14:creationId xmlns:p14="http://schemas.microsoft.com/office/powerpoint/2010/main" val="2289293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1"/>
          <p:cNvGrpSpPr/>
          <p:nvPr/>
        </p:nvGrpSpPr>
        <p:grpSpPr>
          <a:xfrm>
            <a:off x="364413" y="2126727"/>
            <a:ext cx="2619903" cy="1685925"/>
            <a:chOff x="379755" y="1602506"/>
            <a:chExt cx="2619903" cy="1685925"/>
          </a:xfrm>
        </p:grpSpPr>
        <p:pic>
          <p:nvPicPr>
            <p:cNvPr id="7" name="Picture 6"/>
            <p:cNvPicPr>
              <a:picLocks noChangeAspect="1" noChangeArrowheads="1"/>
            </p:cNvPicPr>
            <p:nvPr/>
          </p:nvPicPr>
          <p:blipFill>
            <a:blip r:embed="rId2" cstate="screen"/>
            <a:srcRect/>
            <a:stretch>
              <a:fillRect/>
            </a:stretch>
          </p:blipFill>
          <p:spPr bwMode="auto">
            <a:xfrm>
              <a:off x="652291" y="1602506"/>
              <a:ext cx="2347367" cy="1685925"/>
            </a:xfrm>
            <a:prstGeom prst="rect">
              <a:avLst/>
            </a:prstGeom>
            <a:noFill/>
            <a:ln w="9525">
              <a:noFill/>
              <a:miter lim="800000"/>
              <a:headEnd/>
              <a:tailEnd/>
            </a:ln>
          </p:spPr>
        </p:pic>
        <p:sp>
          <p:nvSpPr>
            <p:cNvPr id="8" name="TextBox 7"/>
            <p:cNvSpPr txBox="1"/>
            <p:nvPr/>
          </p:nvSpPr>
          <p:spPr>
            <a:xfrm>
              <a:off x="379755" y="2579387"/>
              <a:ext cx="597819" cy="246221"/>
            </a:xfrm>
            <a:prstGeom prst="rect">
              <a:avLst/>
            </a:prstGeom>
            <a:noFill/>
          </p:spPr>
          <p:txBody>
            <a:bodyPr wrap="square" lIns="0" tIns="0" rIns="0" bIns="0" rtlCol="0">
              <a:spAutoFit/>
            </a:bodyPr>
            <a:lstStyle/>
            <a:p>
              <a:r>
                <a:rPr lang="en-US" sz="800" dirty="0"/>
                <a:t>Input:</a:t>
              </a:r>
            </a:p>
            <a:p>
              <a:r>
                <a:rPr lang="en-US" sz="800" dirty="0"/>
                <a:t>PPG Signal</a:t>
              </a:r>
            </a:p>
          </p:txBody>
        </p:sp>
        <p:sp>
          <p:nvSpPr>
            <p:cNvPr id="9" name="TextBox 8"/>
            <p:cNvSpPr txBox="1"/>
            <p:nvPr/>
          </p:nvSpPr>
          <p:spPr>
            <a:xfrm>
              <a:off x="1118653" y="2356507"/>
              <a:ext cx="727763" cy="246221"/>
            </a:xfrm>
            <a:prstGeom prst="rect">
              <a:avLst/>
            </a:prstGeom>
            <a:noFill/>
          </p:spPr>
          <p:txBody>
            <a:bodyPr wrap="none" lIns="0" tIns="0" rIns="0" bIns="0" rtlCol="0">
              <a:spAutoFit/>
            </a:bodyPr>
            <a:lstStyle/>
            <a:p>
              <a:r>
                <a:rPr lang="en-US" sz="800" dirty="0"/>
                <a:t>Output:</a:t>
              </a:r>
            </a:p>
            <a:p>
              <a:r>
                <a:rPr lang="en-US" sz="800" dirty="0"/>
                <a:t>Pressure Signal</a:t>
              </a:r>
            </a:p>
          </p:txBody>
        </p:sp>
        <p:sp>
          <p:nvSpPr>
            <p:cNvPr id="10" name="TextBox 9"/>
            <p:cNvSpPr txBox="1"/>
            <p:nvPr/>
          </p:nvSpPr>
          <p:spPr>
            <a:xfrm>
              <a:off x="1324567" y="2958991"/>
              <a:ext cx="699598" cy="123111"/>
            </a:xfrm>
            <a:prstGeom prst="rect">
              <a:avLst/>
            </a:prstGeom>
            <a:noFill/>
          </p:spPr>
          <p:txBody>
            <a:bodyPr wrap="square" lIns="0" tIns="0" rIns="0" bIns="0" rtlCol="0">
              <a:spAutoFit/>
            </a:bodyPr>
            <a:lstStyle/>
            <a:p>
              <a:r>
                <a:rPr lang="en-US" sz="800" dirty="0"/>
                <a:t>Pt ꞊ Pa-Pc</a:t>
              </a:r>
            </a:p>
          </p:txBody>
        </p:sp>
      </p:grpSp>
      <p:grpSp>
        <p:nvGrpSpPr>
          <p:cNvPr id="5" name="Groupe 4"/>
          <p:cNvGrpSpPr/>
          <p:nvPr/>
        </p:nvGrpSpPr>
        <p:grpSpPr>
          <a:xfrm>
            <a:off x="294389" y="1688308"/>
            <a:ext cx="2759953" cy="4035150"/>
            <a:chOff x="312737" y="1239838"/>
            <a:chExt cx="2759953" cy="4035150"/>
          </a:xfrm>
        </p:grpSpPr>
        <p:sp>
          <p:nvSpPr>
            <p:cNvPr id="11" name="Rectangle 10"/>
            <p:cNvSpPr/>
            <p:nvPr/>
          </p:nvSpPr>
          <p:spPr>
            <a:xfrm>
              <a:off x="312737" y="1239840"/>
              <a:ext cx="2759953" cy="2295098"/>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12" name="Rectangle 11"/>
            <p:cNvSpPr/>
            <p:nvPr/>
          </p:nvSpPr>
          <p:spPr>
            <a:xfrm>
              <a:off x="312737" y="1239838"/>
              <a:ext cx="2759953" cy="36036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prstClr val="white"/>
                  </a:solidFill>
                </a:rPr>
                <a:t>Volume clamp</a:t>
              </a:r>
            </a:p>
          </p:txBody>
        </p:sp>
        <p:sp>
          <p:nvSpPr>
            <p:cNvPr id="13" name="Rectangle 12"/>
            <p:cNvSpPr>
              <a:spLocks noChangeArrowheads="1"/>
            </p:cNvSpPr>
            <p:nvPr/>
          </p:nvSpPr>
          <p:spPr bwMode="gray">
            <a:xfrm>
              <a:off x="312737" y="3612995"/>
              <a:ext cx="2759952" cy="1661993"/>
            </a:xfrm>
            <a:prstGeom prst="rect">
              <a:avLst/>
            </a:prstGeom>
            <a:noFill/>
            <a:ln w="9525" algn="ctr">
              <a:noFill/>
              <a:miter lim="800000"/>
              <a:headEnd/>
              <a:tailEnd/>
            </a:ln>
            <a:effectLst/>
          </p:spPr>
          <p:txBody>
            <a:bodyPr wrap="square" lIns="0" tIns="0" rIns="0" bIns="0">
              <a:spAutoFit/>
            </a:bodyPr>
            <a:lstStyle/>
            <a:p>
              <a:pPr marL="285750" lvl="1" indent="-285750" defTabSz="913526" eaLnBrk="0" hangingPunct="0">
                <a:spcBef>
                  <a:spcPts val="600"/>
                </a:spcBef>
                <a:buClr>
                  <a:srgbClr val="C00000"/>
                </a:buClr>
                <a:buSzPct val="125000"/>
                <a:buFont typeface="Wingdings" panose="05000000000000000000" pitchFamily="2" charset="2"/>
                <a:buChar char="§"/>
              </a:pPr>
              <a:r>
                <a:rPr lang="fr-FR" altLang="zh-CN" dirty="0">
                  <a:ea typeface="宋体" pitchFamily="2" charset="-122"/>
                </a:rPr>
                <a:t>Courbe de pression artérielle en continu recueillie par le capteur et contre pression ajustée 1000 fois par secondes</a:t>
              </a:r>
            </a:p>
          </p:txBody>
        </p:sp>
      </p:grpSp>
      <p:sp>
        <p:nvSpPr>
          <p:cNvPr id="15" name="Rectangle 14"/>
          <p:cNvSpPr/>
          <p:nvPr/>
        </p:nvSpPr>
        <p:spPr>
          <a:xfrm>
            <a:off x="3234335" y="1709966"/>
            <a:ext cx="2759953" cy="2295098"/>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grpSp>
        <p:nvGrpSpPr>
          <p:cNvPr id="14" name="Groupe 13"/>
          <p:cNvGrpSpPr/>
          <p:nvPr/>
        </p:nvGrpSpPr>
        <p:grpSpPr>
          <a:xfrm>
            <a:off x="6155931" y="1688310"/>
            <a:ext cx="2759953" cy="4035150"/>
            <a:chOff x="6155932" y="1239838"/>
            <a:chExt cx="2759953" cy="4035150"/>
          </a:xfrm>
        </p:grpSpPr>
        <p:pic>
          <p:nvPicPr>
            <p:cNvPr id="18" name="Picture 4"/>
            <p:cNvPicPr>
              <a:picLocks noChangeArrowheads="1"/>
            </p:cNvPicPr>
            <p:nvPr/>
          </p:nvPicPr>
          <p:blipFill>
            <a:blip r:embed="rId3" cstate="screen"/>
            <a:srcRect/>
            <a:stretch>
              <a:fillRect/>
            </a:stretch>
          </p:blipFill>
          <p:spPr bwMode="auto">
            <a:xfrm>
              <a:off x="6269083" y="1688308"/>
              <a:ext cx="2533650" cy="1685925"/>
            </a:xfrm>
            <a:prstGeom prst="rect">
              <a:avLst/>
            </a:prstGeom>
            <a:noFill/>
            <a:ln w="9525">
              <a:noFill/>
              <a:miter lim="800000"/>
              <a:headEnd/>
              <a:tailEnd/>
            </a:ln>
          </p:spPr>
        </p:pic>
        <p:sp>
          <p:nvSpPr>
            <p:cNvPr id="19" name="Rectangle 18"/>
            <p:cNvSpPr/>
            <p:nvPr/>
          </p:nvSpPr>
          <p:spPr>
            <a:xfrm>
              <a:off x="6155932" y="1239840"/>
              <a:ext cx="2759953" cy="2295098"/>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20" name="Rectangle 19"/>
            <p:cNvSpPr/>
            <p:nvPr/>
          </p:nvSpPr>
          <p:spPr>
            <a:xfrm>
              <a:off x="6155932" y="1239838"/>
              <a:ext cx="2759953" cy="36036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err="1">
                  <a:solidFill>
                    <a:prstClr val="white"/>
                  </a:solidFill>
                </a:rPr>
                <a:t>Fonction</a:t>
              </a:r>
              <a:r>
                <a:rPr lang="en-GB" b="1" dirty="0">
                  <a:solidFill>
                    <a:prstClr val="white"/>
                  </a:solidFill>
                </a:rPr>
                <a:t> de </a:t>
              </a:r>
              <a:r>
                <a:rPr lang="en-GB" b="1" dirty="0" err="1">
                  <a:solidFill>
                    <a:prstClr val="white"/>
                  </a:solidFill>
                </a:rPr>
                <a:t>transfert</a:t>
              </a:r>
              <a:endParaRPr lang="en-GB" b="1" dirty="0">
                <a:solidFill>
                  <a:prstClr val="white"/>
                </a:solidFill>
              </a:endParaRPr>
            </a:p>
          </p:txBody>
        </p:sp>
        <p:sp>
          <p:nvSpPr>
            <p:cNvPr id="21" name="Rectangle 20"/>
            <p:cNvSpPr>
              <a:spLocks noChangeArrowheads="1"/>
            </p:cNvSpPr>
            <p:nvPr/>
          </p:nvSpPr>
          <p:spPr bwMode="gray">
            <a:xfrm>
              <a:off x="6155932" y="3612995"/>
              <a:ext cx="2759952" cy="1661993"/>
            </a:xfrm>
            <a:prstGeom prst="rect">
              <a:avLst/>
            </a:prstGeom>
            <a:noFill/>
            <a:ln w="9525" algn="ctr">
              <a:noFill/>
              <a:miter lim="800000"/>
              <a:headEnd/>
              <a:tailEnd/>
            </a:ln>
            <a:effectLst/>
          </p:spPr>
          <p:txBody>
            <a:bodyPr wrap="square" lIns="0" tIns="0" rIns="0" bIns="0">
              <a:spAutoFit/>
            </a:bodyPr>
            <a:lstStyle/>
            <a:p>
              <a:pPr marL="285750" lvl="1" indent="-285750" defTabSz="913526" eaLnBrk="0" hangingPunct="0">
                <a:spcBef>
                  <a:spcPts val="600"/>
                </a:spcBef>
                <a:buClr>
                  <a:srgbClr val="C00000"/>
                </a:buClr>
                <a:buSzPct val="125000"/>
                <a:buFont typeface="Wingdings" panose="05000000000000000000" pitchFamily="2" charset="2"/>
                <a:buChar char="§"/>
              </a:pPr>
              <a:r>
                <a:rPr lang="fr-FR" altLang="zh-CN" dirty="0">
                  <a:latin typeface="+mn-lt"/>
                  <a:ea typeface="宋体" pitchFamily="2" charset="-122"/>
                </a:rPr>
                <a:t>Transformation de l’onde de pression digitale en pression brachiale tant sur la forme que sur le gradient de pression</a:t>
              </a:r>
            </a:p>
          </p:txBody>
        </p:sp>
      </p:grpSp>
      <p:grpSp>
        <p:nvGrpSpPr>
          <p:cNvPr id="6" name="Groupe 5"/>
          <p:cNvGrpSpPr/>
          <p:nvPr/>
        </p:nvGrpSpPr>
        <p:grpSpPr>
          <a:xfrm>
            <a:off x="3225160" y="1688310"/>
            <a:ext cx="2759953" cy="4112095"/>
            <a:chOff x="3234335" y="1239838"/>
            <a:chExt cx="2759953" cy="4112095"/>
          </a:xfrm>
        </p:grpSpPr>
        <p:sp>
          <p:nvSpPr>
            <p:cNvPr id="16" name="Rectangle 15"/>
            <p:cNvSpPr/>
            <p:nvPr/>
          </p:nvSpPr>
          <p:spPr>
            <a:xfrm>
              <a:off x="3234335" y="1239838"/>
              <a:ext cx="2759953" cy="36036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prstClr val="white"/>
                  </a:solidFill>
                </a:rPr>
                <a:t>Physiocal</a:t>
              </a:r>
            </a:p>
          </p:txBody>
        </p:sp>
        <p:sp>
          <p:nvSpPr>
            <p:cNvPr id="17" name="Rectangle 16"/>
            <p:cNvSpPr>
              <a:spLocks noChangeArrowheads="1"/>
            </p:cNvSpPr>
            <p:nvPr/>
          </p:nvSpPr>
          <p:spPr bwMode="gray">
            <a:xfrm>
              <a:off x="3234335" y="3612995"/>
              <a:ext cx="2759952" cy="1738938"/>
            </a:xfrm>
            <a:prstGeom prst="rect">
              <a:avLst/>
            </a:prstGeom>
            <a:noFill/>
            <a:ln w="9525" algn="ctr">
              <a:noFill/>
              <a:miter lim="800000"/>
              <a:headEnd/>
              <a:tailEnd/>
            </a:ln>
            <a:effectLst/>
          </p:spPr>
          <p:txBody>
            <a:bodyPr wrap="square" lIns="0" tIns="0" rIns="0" bIns="0">
              <a:spAutoFit/>
            </a:bodyPr>
            <a:lstStyle/>
            <a:p>
              <a:pPr marL="285750" lvl="1" indent="-285750" defTabSz="913526" eaLnBrk="0" hangingPunct="0">
                <a:spcBef>
                  <a:spcPts val="600"/>
                </a:spcBef>
                <a:buClr>
                  <a:srgbClr val="C00000"/>
                </a:buClr>
                <a:buSzPct val="125000"/>
                <a:buFont typeface="Wingdings" panose="05000000000000000000" pitchFamily="2" charset="2"/>
                <a:buChar char="§"/>
              </a:pPr>
              <a:r>
                <a:rPr lang="fr-FR" altLang="zh-CN" dirty="0">
                  <a:latin typeface="+mn-lt"/>
                  <a:ea typeface="宋体" pitchFamily="2" charset="-122"/>
                </a:rPr>
                <a:t>Etalonnage physiologique automatique</a:t>
              </a:r>
            </a:p>
            <a:p>
              <a:pPr marL="285750" lvl="1" indent="-285750" defTabSz="913526" eaLnBrk="0" hangingPunct="0">
                <a:spcBef>
                  <a:spcPts val="600"/>
                </a:spcBef>
                <a:buClr>
                  <a:srgbClr val="C00000"/>
                </a:buClr>
                <a:buSzPct val="125000"/>
                <a:buFont typeface="Wingdings" panose="05000000000000000000" pitchFamily="2" charset="2"/>
                <a:buChar char="§"/>
              </a:pPr>
              <a:r>
                <a:rPr lang="fr-FR" altLang="zh-CN" dirty="0">
                  <a:latin typeface="+mn-lt"/>
                  <a:ea typeface="宋体" pitchFamily="2" charset="-122"/>
                </a:rPr>
                <a:t>Compense les changements du tonus vasomoteur </a:t>
              </a:r>
            </a:p>
          </p:txBody>
        </p:sp>
        <p:pic>
          <p:nvPicPr>
            <p:cNvPr id="76803" name="Picture 3"/>
            <p:cNvPicPr>
              <a:picLocks noChangeAspect="1" noChangeArrowheads="1"/>
            </p:cNvPicPr>
            <p:nvPr/>
          </p:nvPicPr>
          <p:blipFill>
            <a:blip r:embed="rId4" cstate="screen"/>
            <a:srcRect/>
            <a:stretch>
              <a:fillRect/>
            </a:stretch>
          </p:blipFill>
          <p:spPr bwMode="auto">
            <a:xfrm>
              <a:off x="3275457" y="1660208"/>
              <a:ext cx="2702560" cy="1737360"/>
            </a:xfrm>
            <a:prstGeom prst="rect">
              <a:avLst/>
            </a:prstGeom>
            <a:noFill/>
            <a:ln w="9525">
              <a:noFill/>
              <a:miter lim="800000"/>
              <a:headEnd/>
              <a:tailEnd/>
            </a:ln>
            <a:effectLst/>
          </p:spPr>
        </p:pic>
      </p:grpSp>
      <p:sp>
        <p:nvSpPr>
          <p:cNvPr id="4" name="Titre 3"/>
          <p:cNvSpPr>
            <a:spLocks noGrp="1"/>
          </p:cNvSpPr>
          <p:nvPr>
            <p:ph type="title"/>
          </p:nvPr>
        </p:nvSpPr>
        <p:spPr/>
        <p:txBody>
          <a:bodyPr>
            <a:normAutofit/>
          </a:bodyPr>
          <a:lstStyle/>
          <a:p>
            <a:r>
              <a:rPr lang="fr-FR" sz="2600" dirty="0"/>
              <a:t>Fonctionnement du </a:t>
            </a:r>
            <a:r>
              <a:rPr lang="fr-FR" sz="2600" dirty="0" err="1"/>
              <a:t>ClearSight</a:t>
            </a:r>
            <a:endParaRPr lang="en-US" sz="2600" dirty="0"/>
          </a:p>
        </p:txBody>
      </p:sp>
    </p:spTree>
    <p:extLst>
      <p:ext uri="{BB962C8B-B14F-4D97-AF65-F5344CB8AC3E}">
        <p14:creationId xmlns:p14="http://schemas.microsoft.com/office/powerpoint/2010/main" val="2502742798"/>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p:cNvSpPr>
          <p:nvPr>
            <p:ph idx="1"/>
          </p:nvPr>
        </p:nvSpPr>
        <p:spPr>
          <a:xfrm>
            <a:off x="468313" y="1484313"/>
            <a:ext cx="8143875" cy="4311650"/>
          </a:xfrm>
        </p:spPr>
        <p:txBody>
          <a:bodyPr/>
          <a:lstStyle/>
          <a:p>
            <a:pPr eaLnBrk="1" hangingPunct="1"/>
            <a:r>
              <a:rPr lang="fr-FR" sz="1800" b="1" dirty="0"/>
              <a:t>Volume clamp </a:t>
            </a:r>
            <a:r>
              <a:rPr lang="fr-FR" sz="1800" dirty="0"/>
              <a:t>(Jan </a:t>
            </a:r>
            <a:r>
              <a:rPr lang="fr-FR" sz="1800" dirty="0" err="1"/>
              <a:t>Penaz</a:t>
            </a:r>
            <a:r>
              <a:rPr lang="fr-FR" sz="1800" dirty="0"/>
              <a:t>)</a:t>
            </a:r>
          </a:p>
          <a:p>
            <a:pPr lvl="1" eaLnBrk="1" hangingPunct="1">
              <a:buFont typeface="Arial" charset="0"/>
              <a:buNone/>
            </a:pPr>
            <a:r>
              <a:rPr lang="fr-FR" sz="1800" dirty="0">
                <a:sym typeface="Symbol" pitchFamily="18" charset="2"/>
              </a:rPr>
              <a:t> Suivi de la pression artérielle digitale</a:t>
            </a:r>
            <a:endParaRPr lang="fr-FR" sz="1800" dirty="0"/>
          </a:p>
          <a:p>
            <a:pPr eaLnBrk="1" hangingPunct="1">
              <a:buFont typeface="Arial" charset="0"/>
              <a:buNone/>
            </a:pPr>
            <a:endParaRPr lang="fr-FR" sz="2000" dirty="0"/>
          </a:p>
        </p:txBody>
      </p:sp>
      <p:pic>
        <p:nvPicPr>
          <p:cNvPr id="12292" name="Picture 5" descr="image1"/>
          <p:cNvPicPr>
            <a:picLocks noChangeAspect="1" noChangeArrowheads="1"/>
          </p:cNvPicPr>
          <p:nvPr/>
        </p:nvPicPr>
        <p:blipFill>
          <a:blip r:embed="rId2" cstate="print"/>
          <a:srcRect/>
          <a:stretch>
            <a:fillRect/>
          </a:stretch>
        </p:blipFill>
        <p:spPr bwMode="auto">
          <a:xfrm>
            <a:off x="747713" y="2360613"/>
            <a:ext cx="3935874" cy="2940595"/>
          </a:xfrm>
          <a:prstGeom prst="rect">
            <a:avLst/>
          </a:prstGeom>
          <a:noFill/>
          <a:ln w="9525">
            <a:noFill/>
            <a:miter lim="800000"/>
            <a:headEnd/>
            <a:tailEnd/>
          </a:ln>
        </p:spPr>
      </p:pic>
      <p:pic>
        <p:nvPicPr>
          <p:cNvPr id="12293" name="Picture 6" descr="Image2"/>
          <p:cNvPicPr>
            <a:picLocks noChangeAspect="1" noChangeArrowheads="1"/>
          </p:cNvPicPr>
          <p:nvPr/>
        </p:nvPicPr>
        <p:blipFill>
          <a:blip r:embed="rId3" cstate="print"/>
          <a:srcRect/>
          <a:stretch>
            <a:fillRect/>
          </a:stretch>
        </p:blipFill>
        <p:spPr bwMode="auto">
          <a:xfrm>
            <a:off x="4788024" y="2360613"/>
            <a:ext cx="4103564" cy="2940595"/>
          </a:xfrm>
          <a:prstGeom prst="rect">
            <a:avLst/>
          </a:prstGeom>
          <a:noFill/>
          <a:ln w="9525">
            <a:noFill/>
            <a:miter lim="800000"/>
            <a:headEnd/>
            <a:tailEnd/>
          </a:ln>
        </p:spPr>
      </p:pic>
      <p:sp>
        <p:nvSpPr>
          <p:cNvPr id="6" name="Title 1"/>
          <p:cNvSpPr>
            <a:spLocks noGrp="1"/>
          </p:cNvSpPr>
          <p:nvPr>
            <p:ph type="title"/>
          </p:nvPr>
        </p:nvSpPr>
        <p:spPr>
          <a:xfrm>
            <a:off x="548640" y="457200"/>
            <a:ext cx="8046720" cy="914400"/>
          </a:xfrm>
        </p:spPr>
        <p:txBody>
          <a:bodyPr>
            <a:normAutofit/>
          </a:bodyPr>
          <a:lstStyle/>
          <a:p>
            <a:r>
              <a:rPr lang="en-US" sz="2600" dirty="0" err="1"/>
              <a:t>Algorithme</a:t>
            </a:r>
            <a:r>
              <a:rPr lang="en-US" sz="2600" dirty="0"/>
              <a:t> : </a:t>
            </a:r>
            <a:r>
              <a:rPr lang="en-US" sz="2600" dirty="0" err="1"/>
              <a:t>Pression</a:t>
            </a:r>
            <a:r>
              <a:rPr lang="en-US" sz="2600" dirty="0"/>
              <a:t> </a:t>
            </a:r>
            <a:r>
              <a:rPr lang="en-US" sz="2600" dirty="0" err="1"/>
              <a:t>digitale</a:t>
            </a:r>
            <a:r>
              <a:rPr lang="en-US" sz="2600" dirty="0"/>
              <a:t> Volume Clamp</a:t>
            </a:r>
          </a:p>
        </p:txBody>
      </p:sp>
    </p:spTree>
    <p:extLst>
      <p:ext uri="{BB962C8B-B14F-4D97-AF65-F5344CB8AC3E}">
        <p14:creationId xmlns:p14="http://schemas.microsoft.com/office/powerpoint/2010/main" val="339774280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8"/>
          <p:cNvSpPr>
            <a:spLocks/>
          </p:cNvSpPr>
          <p:nvPr/>
        </p:nvSpPr>
        <p:spPr bwMode="auto">
          <a:xfrm>
            <a:off x="228600" y="3733800"/>
            <a:ext cx="8246660" cy="2003912"/>
          </a:xfrm>
          <a:prstGeom prst="rect">
            <a:avLst/>
          </a:prstGeom>
          <a:noFill/>
          <a:ln w="25400">
            <a:noFill/>
            <a:miter lim="800000"/>
            <a:headEnd/>
            <a:tailEnd/>
          </a:ln>
        </p:spPr>
        <p:txBody>
          <a:bodyPr wrap="square" lIns="64291" tIns="32146" rIns="64291" bIns="32146">
            <a:spAutoFit/>
          </a:bodyPr>
          <a:lstStyle/>
          <a:p>
            <a:pPr defTabSz="642938">
              <a:buFontTx/>
              <a:buChar char="•"/>
            </a:pPr>
            <a:endParaRPr lang="fr-FR" dirty="0">
              <a:latin typeface="+mj-lt"/>
            </a:endParaRPr>
          </a:p>
          <a:p>
            <a:pPr marL="606425" lvl="1" indent="-285750" defTabSz="642938">
              <a:buFont typeface="Wingdings" panose="05000000000000000000" pitchFamily="2" charset="2"/>
              <a:buChar char="§"/>
            </a:pPr>
            <a:r>
              <a:rPr lang="fr-FR" dirty="0">
                <a:latin typeface="+mj-lt"/>
                <a:sym typeface="Symbol" pitchFamily="18" charset="2"/>
              </a:rPr>
              <a:t>Détermine et suit la valeur absolue de la pression digitale</a:t>
            </a:r>
          </a:p>
          <a:p>
            <a:pPr marL="606425" lvl="1" indent="-285750" defTabSz="642938">
              <a:buFont typeface="Wingdings" panose="05000000000000000000" pitchFamily="2" charset="2"/>
              <a:buChar char="§"/>
            </a:pPr>
            <a:endParaRPr lang="fr-FR" dirty="0">
              <a:latin typeface="+mj-lt"/>
              <a:sym typeface="Symbol" pitchFamily="18" charset="2"/>
            </a:endParaRPr>
          </a:p>
          <a:p>
            <a:pPr marL="606425" lvl="1" indent="-285750" defTabSz="642938">
              <a:buFont typeface="Wingdings" panose="05000000000000000000" pitchFamily="2" charset="2"/>
              <a:buChar char="§"/>
            </a:pPr>
            <a:r>
              <a:rPr lang="fr-FR" dirty="0">
                <a:latin typeface="+mj-lt"/>
                <a:sym typeface="Symbol" pitchFamily="18" charset="2"/>
              </a:rPr>
              <a:t>S’adapte en cas de vasoconstriction ou vasodilatation</a:t>
            </a:r>
          </a:p>
          <a:p>
            <a:pPr marL="606425" lvl="1" indent="-285750" defTabSz="642938">
              <a:buFont typeface="Wingdings" panose="05000000000000000000" pitchFamily="2" charset="2"/>
              <a:buChar char="§"/>
            </a:pPr>
            <a:endParaRPr lang="fr-FR" dirty="0">
              <a:latin typeface="+mj-lt"/>
              <a:sym typeface="Symbol" pitchFamily="18" charset="2"/>
            </a:endParaRPr>
          </a:p>
          <a:p>
            <a:pPr marL="606425" lvl="1" indent="-285750" defTabSz="642938">
              <a:buFont typeface="Wingdings" panose="05000000000000000000" pitchFamily="2" charset="2"/>
              <a:buChar char="§"/>
            </a:pPr>
            <a:r>
              <a:rPr lang="fr-FR" dirty="0">
                <a:latin typeface="+mj-lt"/>
              </a:rPr>
              <a:t>En fonction de la stabilité du signal, l’intervalle de calibration varie entre 5 et 70 battements</a:t>
            </a:r>
            <a:endParaRPr lang="fr-FR" dirty="0">
              <a:latin typeface="Gill Sans"/>
              <a:sym typeface="Symbol" pitchFamily="18" charset="2"/>
            </a:endParaRPr>
          </a:p>
        </p:txBody>
      </p:sp>
      <p:grpSp>
        <p:nvGrpSpPr>
          <p:cNvPr id="2" name="Group 12"/>
          <p:cNvGrpSpPr>
            <a:grpSpLocks/>
          </p:cNvGrpSpPr>
          <p:nvPr/>
        </p:nvGrpSpPr>
        <p:grpSpPr bwMode="auto">
          <a:xfrm>
            <a:off x="1691680" y="1517717"/>
            <a:ext cx="7637060" cy="2360613"/>
            <a:chOff x="857224" y="3857628"/>
            <a:chExt cx="7572428" cy="2266996"/>
          </a:xfrm>
        </p:grpSpPr>
        <p:pic>
          <p:nvPicPr>
            <p:cNvPr id="13316" name="Picture 9" descr="Pletpres"/>
            <p:cNvPicPr>
              <a:picLocks noChangeAspect="1" noChangeArrowheads="1"/>
            </p:cNvPicPr>
            <p:nvPr/>
          </p:nvPicPr>
          <p:blipFill>
            <a:blip r:embed="rId2" cstate="print"/>
            <a:srcRect/>
            <a:stretch>
              <a:fillRect/>
            </a:stretch>
          </p:blipFill>
          <p:spPr bwMode="auto">
            <a:xfrm>
              <a:off x="857224" y="3857628"/>
              <a:ext cx="5411442" cy="1876162"/>
            </a:xfrm>
            <a:prstGeom prst="rect">
              <a:avLst/>
            </a:prstGeom>
            <a:noFill/>
            <a:ln w="9525">
              <a:solidFill>
                <a:schemeClr val="accent1"/>
              </a:solidFill>
              <a:miter lim="800000"/>
              <a:headEnd/>
              <a:tailEnd/>
            </a:ln>
          </p:spPr>
        </p:pic>
        <p:sp>
          <p:nvSpPr>
            <p:cNvPr id="13317" name="TextBox 4"/>
            <p:cNvSpPr txBox="1">
              <a:spLocks noChangeArrowheads="1"/>
            </p:cNvSpPr>
            <p:nvPr/>
          </p:nvSpPr>
          <p:spPr bwMode="auto">
            <a:xfrm>
              <a:off x="6269391" y="4281103"/>
              <a:ext cx="2160261" cy="231108"/>
            </a:xfrm>
            <a:prstGeom prst="rect">
              <a:avLst/>
            </a:prstGeom>
            <a:noFill/>
            <a:ln w="9525">
              <a:noFill/>
              <a:miter lim="800000"/>
              <a:headEnd/>
              <a:tailEnd/>
            </a:ln>
          </p:spPr>
          <p:txBody>
            <a:bodyPr>
              <a:spAutoFit/>
            </a:bodyPr>
            <a:lstStyle/>
            <a:p>
              <a:r>
                <a:rPr lang="en-US" sz="1200" dirty="0">
                  <a:solidFill>
                    <a:srgbClr val="FF0000"/>
                  </a:solidFill>
                  <a:latin typeface="Calibri" pitchFamily="34" charset="0"/>
                </a:rPr>
                <a:t>Volume change</a:t>
              </a:r>
            </a:p>
          </p:txBody>
        </p:sp>
        <p:sp>
          <p:nvSpPr>
            <p:cNvPr id="13318" name="TextBox 5"/>
            <p:cNvSpPr txBox="1">
              <a:spLocks noChangeArrowheads="1"/>
            </p:cNvSpPr>
            <p:nvPr/>
          </p:nvSpPr>
          <p:spPr bwMode="auto">
            <a:xfrm>
              <a:off x="6269391" y="5077291"/>
              <a:ext cx="2160261" cy="231108"/>
            </a:xfrm>
            <a:prstGeom prst="rect">
              <a:avLst/>
            </a:prstGeom>
            <a:noFill/>
            <a:ln w="9525">
              <a:noFill/>
              <a:miter lim="800000"/>
              <a:headEnd/>
              <a:tailEnd/>
            </a:ln>
          </p:spPr>
          <p:txBody>
            <a:bodyPr>
              <a:spAutoFit/>
            </a:bodyPr>
            <a:lstStyle/>
            <a:p>
              <a:r>
                <a:rPr lang="en-US" sz="1200">
                  <a:solidFill>
                    <a:srgbClr val="000066"/>
                  </a:solidFill>
                  <a:latin typeface="Calibri" pitchFamily="34" charset="0"/>
                </a:rPr>
                <a:t>Pressure wave</a:t>
              </a:r>
            </a:p>
          </p:txBody>
        </p:sp>
        <p:sp>
          <p:nvSpPr>
            <p:cNvPr id="7" name="Rectangle 6"/>
            <p:cNvSpPr/>
            <p:nvPr/>
          </p:nvSpPr>
          <p:spPr>
            <a:xfrm>
              <a:off x="2685846" y="3857628"/>
              <a:ext cx="1578357" cy="2266996"/>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a:p>
          </p:txBody>
        </p:sp>
        <p:sp>
          <p:nvSpPr>
            <p:cNvPr id="13320" name="TextBox 7"/>
            <p:cNvSpPr txBox="1">
              <a:spLocks noChangeArrowheads="1"/>
            </p:cNvSpPr>
            <p:nvPr/>
          </p:nvSpPr>
          <p:spPr bwMode="auto">
            <a:xfrm>
              <a:off x="2685846" y="5733210"/>
              <a:ext cx="1578356" cy="325128"/>
            </a:xfrm>
            <a:prstGeom prst="rect">
              <a:avLst/>
            </a:prstGeom>
            <a:noFill/>
            <a:ln w="9525">
              <a:noFill/>
              <a:miter lim="800000"/>
              <a:headEnd/>
              <a:tailEnd/>
            </a:ln>
          </p:spPr>
          <p:txBody>
            <a:bodyPr>
              <a:spAutoFit/>
            </a:bodyPr>
            <a:lstStyle/>
            <a:p>
              <a:pPr algn="ctr"/>
              <a:r>
                <a:rPr lang="en-US" sz="1600" b="1" i="1" u="sng" dirty="0" err="1">
                  <a:latin typeface="Calibri" pitchFamily="34" charset="0"/>
                </a:rPr>
                <a:t>Physiocal</a:t>
              </a:r>
              <a:endParaRPr lang="en-US" sz="1600" b="1" i="1" u="sng" dirty="0">
                <a:latin typeface="Calibri" pitchFamily="34" charset="0"/>
              </a:endParaRPr>
            </a:p>
          </p:txBody>
        </p:sp>
        <p:sp>
          <p:nvSpPr>
            <p:cNvPr id="13321" name="TextBox 9"/>
            <p:cNvSpPr txBox="1">
              <a:spLocks noChangeArrowheads="1"/>
            </p:cNvSpPr>
            <p:nvPr/>
          </p:nvSpPr>
          <p:spPr bwMode="auto">
            <a:xfrm>
              <a:off x="2842453" y="4819465"/>
              <a:ext cx="313215" cy="384735"/>
            </a:xfrm>
            <a:prstGeom prst="rect">
              <a:avLst/>
            </a:prstGeom>
            <a:noFill/>
            <a:ln w="9525">
              <a:noFill/>
              <a:miter lim="800000"/>
              <a:headEnd/>
              <a:tailEnd/>
            </a:ln>
          </p:spPr>
          <p:txBody>
            <a:bodyPr>
              <a:spAutoFit/>
            </a:bodyPr>
            <a:lstStyle/>
            <a:p>
              <a:r>
                <a:rPr lang="en-US" sz="2400">
                  <a:solidFill>
                    <a:srgbClr val="333399"/>
                  </a:solidFill>
                  <a:latin typeface="Calibri" pitchFamily="34" charset="0"/>
                </a:rPr>
                <a:t>a</a:t>
              </a:r>
            </a:p>
          </p:txBody>
        </p:sp>
        <p:sp>
          <p:nvSpPr>
            <p:cNvPr id="13322" name="TextBox 10"/>
            <p:cNvSpPr txBox="1">
              <a:spLocks noChangeArrowheads="1"/>
            </p:cNvSpPr>
            <p:nvPr/>
          </p:nvSpPr>
          <p:spPr bwMode="auto">
            <a:xfrm>
              <a:off x="3286174" y="4719273"/>
              <a:ext cx="314750" cy="384735"/>
            </a:xfrm>
            <a:prstGeom prst="rect">
              <a:avLst/>
            </a:prstGeom>
            <a:noFill/>
            <a:ln w="9525">
              <a:noFill/>
              <a:miter lim="800000"/>
              <a:headEnd/>
              <a:tailEnd/>
            </a:ln>
          </p:spPr>
          <p:txBody>
            <a:bodyPr>
              <a:spAutoFit/>
            </a:bodyPr>
            <a:lstStyle/>
            <a:p>
              <a:r>
                <a:rPr lang="en-US" sz="2400">
                  <a:solidFill>
                    <a:srgbClr val="333399"/>
                  </a:solidFill>
                  <a:latin typeface="Calibri" pitchFamily="34" charset="0"/>
                </a:rPr>
                <a:t>b</a:t>
              </a:r>
            </a:p>
          </p:txBody>
        </p:sp>
        <p:sp>
          <p:nvSpPr>
            <p:cNvPr id="13323" name="TextBox 11"/>
            <p:cNvSpPr txBox="1">
              <a:spLocks noChangeArrowheads="1"/>
            </p:cNvSpPr>
            <p:nvPr/>
          </p:nvSpPr>
          <p:spPr bwMode="auto">
            <a:xfrm>
              <a:off x="3792845" y="4912977"/>
              <a:ext cx="314750" cy="384734"/>
            </a:xfrm>
            <a:prstGeom prst="rect">
              <a:avLst/>
            </a:prstGeom>
            <a:noFill/>
            <a:ln w="9525">
              <a:noFill/>
              <a:miter lim="800000"/>
              <a:headEnd/>
              <a:tailEnd/>
            </a:ln>
          </p:spPr>
          <p:txBody>
            <a:bodyPr>
              <a:spAutoFit/>
            </a:bodyPr>
            <a:lstStyle/>
            <a:p>
              <a:r>
                <a:rPr lang="en-US" sz="2400">
                  <a:solidFill>
                    <a:srgbClr val="333399"/>
                  </a:solidFill>
                  <a:latin typeface="Calibri" pitchFamily="34" charset="0"/>
                </a:rPr>
                <a:t>c</a:t>
              </a:r>
            </a:p>
          </p:txBody>
        </p:sp>
      </p:grpSp>
      <p:sp>
        <p:nvSpPr>
          <p:cNvPr id="13315" name="Rectangle 2"/>
          <p:cNvSpPr>
            <a:spLocks noChangeArrowheads="1"/>
          </p:cNvSpPr>
          <p:nvPr/>
        </p:nvSpPr>
        <p:spPr bwMode="auto">
          <a:xfrm>
            <a:off x="228600" y="333375"/>
            <a:ext cx="8915400" cy="1066800"/>
          </a:xfrm>
          <a:prstGeom prst="rect">
            <a:avLst/>
          </a:prstGeom>
          <a:noFill/>
          <a:ln w="9525" algn="ctr">
            <a:noFill/>
            <a:miter lim="800000"/>
            <a:headEnd/>
            <a:tailEnd/>
          </a:ln>
        </p:spPr>
        <p:txBody>
          <a:bodyPr/>
          <a:lstStyle/>
          <a:p>
            <a:pPr eaLnBrk="0" hangingPunct="0">
              <a:lnSpc>
                <a:spcPts val="3800"/>
              </a:lnSpc>
            </a:pPr>
            <a:r>
              <a:rPr lang="fr-FR" sz="3500" i="1" dirty="0" err="1">
                <a:solidFill>
                  <a:schemeClr val="bg1"/>
                </a:solidFill>
                <a:latin typeface="Calibri" pitchFamily="34" charset="0"/>
              </a:rPr>
              <a:t>Physiocal</a:t>
            </a:r>
            <a:r>
              <a:rPr lang="fr-FR" sz="3500" i="1" dirty="0">
                <a:solidFill>
                  <a:schemeClr val="bg1"/>
                </a:solidFill>
                <a:latin typeface="Calibri" pitchFamily="34" charset="0"/>
              </a:rPr>
              <a:t> (Calibration physiologique)</a:t>
            </a:r>
          </a:p>
        </p:txBody>
      </p:sp>
      <p:sp>
        <p:nvSpPr>
          <p:cNvPr id="14" name="Title 1"/>
          <p:cNvSpPr txBox="1">
            <a:spLocks/>
          </p:cNvSpPr>
          <p:nvPr/>
        </p:nvSpPr>
        <p:spPr>
          <a:xfrm>
            <a:off x="411463" y="699270"/>
            <a:ext cx="8046720" cy="914400"/>
          </a:xfrm>
          <a:prstGeom prst="rect">
            <a:avLst/>
          </a:prstGeom>
        </p:spPr>
        <p:txBody>
          <a:bodyPr/>
          <a:lstStyle>
            <a:lvl1pPr algn="l" defTabSz="457200" rtl="0" eaLnBrk="1" latinLnBrk="0" hangingPunct="1">
              <a:lnSpc>
                <a:spcPct val="90000"/>
              </a:lnSpc>
              <a:spcBef>
                <a:spcPct val="0"/>
              </a:spcBef>
              <a:buNone/>
              <a:defRPr sz="2400" b="1" kern="1200">
                <a:solidFill>
                  <a:schemeClr val="accent1"/>
                </a:solidFill>
                <a:latin typeface="+mj-lt"/>
                <a:ea typeface="+mj-ea"/>
                <a:cs typeface="+mj-cs"/>
              </a:defRPr>
            </a:lvl1pPr>
          </a:lstStyle>
          <a:p>
            <a:r>
              <a:rPr lang="en-US" sz="2600" dirty="0" err="1"/>
              <a:t>Algorithme</a:t>
            </a:r>
            <a:r>
              <a:rPr lang="en-US" sz="2600" dirty="0"/>
              <a:t> : </a:t>
            </a:r>
            <a:r>
              <a:rPr lang="en-US" sz="2600" dirty="0" err="1"/>
              <a:t>Pression</a:t>
            </a:r>
            <a:r>
              <a:rPr lang="en-US" sz="2600" dirty="0"/>
              <a:t> </a:t>
            </a:r>
            <a:r>
              <a:rPr lang="en-US" sz="2600" dirty="0" err="1"/>
              <a:t>digitale</a:t>
            </a:r>
            <a:r>
              <a:rPr lang="en-US" sz="2600" dirty="0"/>
              <a:t> </a:t>
            </a:r>
            <a:r>
              <a:rPr lang="en-US" sz="2600" dirty="0" err="1"/>
              <a:t>Physiocal</a:t>
            </a:r>
            <a:endParaRPr lang="en-US" sz="2600" dirty="0"/>
          </a:p>
        </p:txBody>
      </p:sp>
    </p:spTree>
    <p:extLst>
      <p:ext uri="{BB962C8B-B14F-4D97-AF65-F5344CB8AC3E}">
        <p14:creationId xmlns:p14="http://schemas.microsoft.com/office/powerpoint/2010/main" val="186118543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DBA9528-BCFE-1E43-A37D-912FF3C527A6}" type="slidenum">
              <a:rPr lang="en-US" smtClean="0"/>
              <a:pPr/>
              <a:t>14</a:t>
            </a:fld>
            <a:endParaRPr lang="en-US"/>
          </a:p>
        </p:txBody>
      </p:sp>
      <p:grpSp>
        <p:nvGrpSpPr>
          <p:cNvPr id="3" name="Groupe 2"/>
          <p:cNvGrpSpPr/>
          <p:nvPr/>
        </p:nvGrpSpPr>
        <p:grpSpPr>
          <a:xfrm>
            <a:off x="1309301" y="1976371"/>
            <a:ext cx="6480720" cy="4420985"/>
            <a:chOff x="6155932" y="1239838"/>
            <a:chExt cx="2759953" cy="4035150"/>
          </a:xfrm>
        </p:grpSpPr>
        <p:pic>
          <p:nvPicPr>
            <p:cNvPr id="4" name="Picture 4"/>
            <p:cNvPicPr>
              <a:picLocks noChangeArrowheads="1"/>
            </p:cNvPicPr>
            <p:nvPr/>
          </p:nvPicPr>
          <p:blipFill>
            <a:blip r:embed="rId2" cstate="screen"/>
            <a:srcRect/>
            <a:stretch>
              <a:fillRect/>
            </a:stretch>
          </p:blipFill>
          <p:spPr bwMode="auto">
            <a:xfrm>
              <a:off x="6269083" y="1688308"/>
              <a:ext cx="2533650" cy="1685925"/>
            </a:xfrm>
            <a:prstGeom prst="rect">
              <a:avLst/>
            </a:prstGeom>
            <a:noFill/>
            <a:ln w="9525">
              <a:noFill/>
              <a:miter lim="800000"/>
              <a:headEnd/>
              <a:tailEnd/>
            </a:ln>
          </p:spPr>
        </p:pic>
        <p:sp>
          <p:nvSpPr>
            <p:cNvPr id="5" name="Rectangle 4"/>
            <p:cNvSpPr/>
            <p:nvPr/>
          </p:nvSpPr>
          <p:spPr>
            <a:xfrm>
              <a:off x="6155932" y="1239840"/>
              <a:ext cx="2759953" cy="2295098"/>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6" name="Rectangle 5"/>
            <p:cNvSpPr/>
            <p:nvPr/>
          </p:nvSpPr>
          <p:spPr>
            <a:xfrm>
              <a:off x="6155932" y="1239838"/>
              <a:ext cx="2759953" cy="36036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err="1">
                  <a:solidFill>
                    <a:prstClr val="white"/>
                  </a:solidFill>
                </a:rPr>
                <a:t>Fonction</a:t>
              </a:r>
              <a:r>
                <a:rPr lang="en-GB" b="1" dirty="0">
                  <a:solidFill>
                    <a:prstClr val="white"/>
                  </a:solidFill>
                </a:rPr>
                <a:t> de </a:t>
              </a:r>
              <a:r>
                <a:rPr lang="en-GB" b="1" dirty="0" err="1">
                  <a:solidFill>
                    <a:prstClr val="white"/>
                  </a:solidFill>
                </a:rPr>
                <a:t>transfert</a:t>
              </a:r>
              <a:endParaRPr lang="en-GB" b="1" dirty="0">
                <a:solidFill>
                  <a:prstClr val="white"/>
                </a:solidFill>
              </a:endParaRPr>
            </a:p>
          </p:txBody>
        </p:sp>
        <p:sp>
          <p:nvSpPr>
            <p:cNvPr id="7" name="Rectangle 6"/>
            <p:cNvSpPr>
              <a:spLocks noChangeArrowheads="1"/>
            </p:cNvSpPr>
            <p:nvPr/>
          </p:nvSpPr>
          <p:spPr bwMode="gray">
            <a:xfrm>
              <a:off x="6155932" y="3612995"/>
              <a:ext cx="2759952" cy="1661993"/>
            </a:xfrm>
            <a:prstGeom prst="rect">
              <a:avLst/>
            </a:prstGeom>
            <a:noFill/>
            <a:ln w="9525" algn="ctr">
              <a:noFill/>
              <a:miter lim="800000"/>
              <a:headEnd/>
              <a:tailEnd/>
            </a:ln>
            <a:effectLst/>
          </p:spPr>
          <p:txBody>
            <a:bodyPr wrap="square" lIns="0" tIns="0" rIns="0" bIns="0">
              <a:spAutoFit/>
            </a:bodyPr>
            <a:lstStyle/>
            <a:p>
              <a:pPr marL="285750" lvl="1" indent="-285750" defTabSz="913526" eaLnBrk="0" hangingPunct="0">
                <a:spcBef>
                  <a:spcPts val="600"/>
                </a:spcBef>
                <a:buClr>
                  <a:srgbClr val="C00000"/>
                </a:buClr>
                <a:buSzPct val="125000"/>
                <a:buFont typeface="Wingdings" panose="05000000000000000000" pitchFamily="2" charset="2"/>
                <a:buChar char="§"/>
              </a:pPr>
              <a:r>
                <a:rPr lang="fr-FR" altLang="zh-CN" dirty="0">
                  <a:latin typeface="+mn-lt"/>
                  <a:ea typeface="宋体" pitchFamily="2" charset="-122"/>
                </a:rPr>
                <a:t>Transformation de l’onde de pression digitale en pression brachiale tant sur la forme que sur le gradient de pression</a:t>
              </a:r>
            </a:p>
          </p:txBody>
        </p:sp>
      </p:grpSp>
      <p:sp>
        <p:nvSpPr>
          <p:cNvPr id="8" name="Title 1"/>
          <p:cNvSpPr txBox="1">
            <a:spLocks/>
          </p:cNvSpPr>
          <p:nvPr/>
        </p:nvSpPr>
        <p:spPr>
          <a:xfrm>
            <a:off x="411462" y="699270"/>
            <a:ext cx="8409009" cy="914400"/>
          </a:xfrm>
          <a:prstGeom prst="rect">
            <a:avLst/>
          </a:prstGeom>
        </p:spPr>
        <p:txBody>
          <a:bodyPr/>
          <a:lstStyle>
            <a:lvl1pPr algn="l" defTabSz="457200" rtl="0" eaLnBrk="1" latinLnBrk="0" hangingPunct="1">
              <a:lnSpc>
                <a:spcPct val="90000"/>
              </a:lnSpc>
              <a:spcBef>
                <a:spcPct val="0"/>
              </a:spcBef>
              <a:buNone/>
              <a:defRPr sz="2400" b="1" kern="1200">
                <a:solidFill>
                  <a:schemeClr val="accent1"/>
                </a:solidFill>
                <a:latin typeface="+mj-lt"/>
                <a:ea typeface="+mj-ea"/>
                <a:cs typeface="+mj-cs"/>
              </a:defRPr>
            </a:lvl1pPr>
          </a:lstStyle>
          <a:p>
            <a:r>
              <a:rPr lang="en-US" sz="2600" dirty="0" err="1"/>
              <a:t>Algorithme</a:t>
            </a:r>
            <a:r>
              <a:rPr lang="en-US" sz="2600" dirty="0"/>
              <a:t> : </a:t>
            </a:r>
            <a:r>
              <a:rPr lang="en-US" sz="2600" dirty="0" err="1"/>
              <a:t>Pression</a:t>
            </a:r>
            <a:r>
              <a:rPr lang="en-US" sz="2600" dirty="0"/>
              <a:t> </a:t>
            </a:r>
            <a:r>
              <a:rPr lang="en-US" sz="2600" dirty="0" err="1"/>
              <a:t>digitale</a:t>
            </a:r>
            <a:r>
              <a:rPr lang="en-US" sz="2600" dirty="0"/>
              <a:t> </a:t>
            </a:r>
            <a:r>
              <a:rPr lang="en-US" sz="2600" dirty="0" err="1"/>
              <a:t>Fonction</a:t>
            </a:r>
            <a:r>
              <a:rPr lang="en-US" sz="2600" dirty="0"/>
              <a:t> de </a:t>
            </a:r>
            <a:r>
              <a:rPr lang="en-US" sz="2600" dirty="0" err="1"/>
              <a:t>transfert</a:t>
            </a:r>
            <a:endParaRPr lang="en-US" sz="2600" dirty="0"/>
          </a:p>
        </p:txBody>
      </p:sp>
    </p:spTree>
    <p:extLst>
      <p:ext uri="{BB962C8B-B14F-4D97-AF65-F5344CB8AC3E}">
        <p14:creationId xmlns:p14="http://schemas.microsoft.com/office/powerpoint/2010/main" val="4217508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3234335" y="1737362"/>
            <a:ext cx="2861665" cy="36036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err="1">
                <a:solidFill>
                  <a:prstClr val="white"/>
                </a:solidFill>
              </a:rPr>
              <a:t>Postcharge</a:t>
            </a:r>
            <a:endParaRPr lang="en-GB" b="1" dirty="0">
              <a:solidFill>
                <a:prstClr val="white"/>
              </a:solidFill>
            </a:endParaRPr>
          </a:p>
        </p:txBody>
      </p:sp>
      <p:grpSp>
        <p:nvGrpSpPr>
          <p:cNvPr id="5" name="Groupe 4"/>
          <p:cNvGrpSpPr/>
          <p:nvPr/>
        </p:nvGrpSpPr>
        <p:grpSpPr>
          <a:xfrm>
            <a:off x="6182916" y="1737362"/>
            <a:ext cx="2759953" cy="4281372"/>
            <a:chOff x="6155932" y="1239838"/>
            <a:chExt cx="2759953" cy="4281372"/>
          </a:xfrm>
        </p:grpSpPr>
        <p:sp>
          <p:nvSpPr>
            <p:cNvPr id="20" name="Rectangle 19"/>
            <p:cNvSpPr/>
            <p:nvPr/>
          </p:nvSpPr>
          <p:spPr>
            <a:xfrm>
              <a:off x="6155932" y="1239840"/>
              <a:ext cx="2759953" cy="2295098"/>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21" name="Rectangle 20"/>
            <p:cNvSpPr/>
            <p:nvPr/>
          </p:nvSpPr>
          <p:spPr>
            <a:xfrm>
              <a:off x="6155932" y="1239838"/>
              <a:ext cx="2759953" cy="36036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err="1">
                  <a:solidFill>
                    <a:prstClr val="white"/>
                  </a:solidFill>
                </a:rPr>
                <a:t>Loi</a:t>
              </a:r>
              <a:r>
                <a:rPr lang="en-GB" b="1" dirty="0">
                  <a:solidFill>
                    <a:prstClr val="white"/>
                  </a:solidFill>
                </a:rPr>
                <a:t> </a:t>
              </a:r>
              <a:r>
                <a:rPr lang="en-GB" b="1" dirty="0" err="1">
                  <a:solidFill>
                    <a:prstClr val="white"/>
                  </a:solidFill>
                </a:rPr>
                <a:t>d’Ohm</a:t>
              </a:r>
              <a:endParaRPr lang="en-GB" b="1" dirty="0">
                <a:solidFill>
                  <a:prstClr val="white"/>
                </a:solidFill>
              </a:endParaRPr>
            </a:p>
          </p:txBody>
        </p:sp>
        <p:sp>
          <p:nvSpPr>
            <p:cNvPr id="22" name="Rectangle 21"/>
            <p:cNvSpPr>
              <a:spLocks noChangeArrowheads="1"/>
            </p:cNvSpPr>
            <p:nvPr/>
          </p:nvSpPr>
          <p:spPr bwMode="gray">
            <a:xfrm>
              <a:off x="6227064" y="3612995"/>
              <a:ext cx="2688820" cy="1908215"/>
            </a:xfrm>
            <a:prstGeom prst="rect">
              <a:avLst/>
            </a:prstGeom>
            <a:noFill/>
            <a:ln w="9525" algn="ctr">
              <a:noFill/>
              <a:miter lim="800000"/>
              <a:headEnd/>
              <a:tailEnd/>
            </a:ln>
            <a:effectLst/>
          </p:spPr>
          <p:txBody>
            <a:bodyPr wrap="square" lIns="0" tIns="0" rIns="0" bIns="0">
              <a:spAutoFit/>
            </a:bodyPr>
            <a:lstStyle/>
            <a:p>
              <a:pPr marL="285750" lvl="1" indent="-285750" defTabSz="913526" eaLnBrk="0" hangingPunct="0">
                <a:spcBef>
                  <a:spcPts val="600"/>
                </a:spcBef>
                <a:buClr>
                  <a:srgbClr val="C00000"/>
                </a:buClr>
                <a:buSzPct val="125000"/>
                <a:buFont typeface="Wingdings" panose="05000000000000000000" pitchFamily="2" charset="2"/>
                <a:buChar char="§"/>
              </a:pPr>
              <a:r>
                <a:rPr lang="fr-FR" altLang="zh-CN" dirty="0">
                  <a:latin typeface="+mn-lt"/>
                  <a:ea typeface="宋体" pitchFamily="2" charset="-122"/>
                </a:rPr>
                <a:t>Loi d’Ohm dans sa version hémodynamique</a:t>
              </a:r>
            </a:p>
            <a:p>
              <a:pPr marL="173038" lvl="2" defTabSz="913526" eaLnBrk="0" hangingPunct="0">
                <a:spcBef>
                  <a:spcPts val="600"/>
                </a:spcBef>
                <a:buClr>
                  <a:schemeClr val="tx1">
                    <a:lumMod val="50000"/>
                    <a:lumOff val="50000"/>
                  </a:schemeClr>
                </a:buClr>
                <a:buSzPct val="125000"/>
              </a:pPr>
              <a:r>
                <a:rPr lang="fr-FR" altLang="zh-CN" sz="1400" i="1" dirty="0">
                  <a:latin typeface="+mn-lt"/>
                  <a:ea typeface="宋体" pitchFamily="2" charset="-122"/>
                </a:rPr>
                <a:t>Volume d’éjection systolique= </a:t>
              </a:r>
              <a:r>
                <a:rPr lang="fr-FR" altLang="zh-CN" sz="1400" i="1" dirty="0" err="1">
                  <a:latin typeface="+mn-lt"/>
                  <a:ea typeface="宋体" pitchFamily="2" charset="-122"/>
                </a:rPr>
                <a:t>systolic</a:t>
              </a:r>
              <a:r>
                <a:rPr lang="fr-FR" altLang="zh-CN" sz="1400" i="1" dirty="0">
                  <a:latin typeface="+mn-lt"/>
                  <a:ea typeface="宋体" pitchFamily="2" charset="-122"/>
                </a:rPr>
                <a:t> pressure-time </a:t>
              </a:r>
              <a:r>
                <a:rPr lang="fr-FR" altLang="zh-CN" sz="1400" i="1" dirty="0" err="1">
                  <a:latin typeface="+mn-lt"/>
                  <a:ea typeface="宋体" pitchFamily="2" charset="-122"/>
                </a:rPr>
                <a:t>integral</a:t>
              </a:r>
              <a:r>
                <a:rPr lang="fr-FR" altLang="zh-CN" sz="1400" i="1" dirty="0">
                  <a:latin typeface="+mn-lt"/>
                  <a:ea typeface="宋体" pitchFamily="2" charset="-122"/>
                </a:rPr>
                <a:t> (SPI)/</a:t>
              </a:r>
              <a:r>
                <a:rPr lang="fr-FR" altLang="zh-CN" sz="1400" i="1" dirty="0" err="1">
                  <a:latin typeface="+mn-lt"/>
                  <a:ea typeface="宋体" pitchFamily="2" charset="-122"/>
                </a:rPr>
                <a:t>Postcharge</a:t>
              </a:r>
              <a:r>
                <a:rPr lang="fr-FR" altLang="zh-CN" sz="1400" i="1" dirty="0">
                  <a:latin typeface="+mn-lt"/>
                  <a:ea typeface="宋体" pitchFamily="2" charset="-122"/>
                </a:rPr>
                <a:t> (</a:t>
              </a:r>
              <a:r>
                <a:rPr lang="fr-FR" altLang="zh-CN" sz="1400" i="1" dirty="0" err="1">
                  <a:latin typeface="+mn-lt"/>
                  <a:ea typeface="宋体" pitchFamily="2" charset="-122"/>
                </a:rPr>
                <a:t>Zin</a:t>
              </a:r>
              <a:r>
                <a:rPr lang="fr-FR" altLang="zh-CN" sz="1400" i="1" dirty="0">
                  <a:latin typeface="+mn-lt"/>
                  <a:ea typeface="宋体" pitchFamily="2" charset="-122"/>
                </a:rPr>
                <a:t>)</a:t>
              </a:r>
            </a:p>
            <a:p>
              <a:pPr marL="285750" lvl="1" indent="-285750" defTabSz="913526" eaLnBrk="0" hangingPunct="0">
                <a:spcBef>
                  <a:spcPts val="600"/>
                </a:spcBef>
                <a:buClr>
                  <a:srgbClr val="C00000"/>
                </a:buClr>
                <a:buSzPct val="125000"/>
                <a:buFont typeface="Wingdings" panose="05000000000000000000" pitchFamily="2" charset="2"/>
                <a:buChar char="§"/>
              </a:pPr>
              <a:r>
                <a:rPr lang="fr-FR" altLang="zh-CN" dirty="0">
                  <a:latin typeface="+mn-lt"/>
                  <a:ea typeface="宋体" pitchFamily="2" charset="-122"/>
                </a:rPr>
                <a:t>DC=VES*FC</a:t>
              </a:r>
            </a:p>
          </p:txBody>
        </p:sp>
      </p:grpSp>
      <p:grpSp>
        <p:nvGrpSpPr>
          <p:cNvPr id="3" name="Groupe 2"/>
          <p:cNvGrpSpPr/>
          <p:nvPr/>
        </p:nvGrpSpPr>
        <p:grpSpPr>
          <a:xfrm>
            <a:off x="175620" y="1737360"/>
            <a:ext cx="2971800" cy="3481153"/>
            <a:chOff x="228600" y="1239838"/>
            <a:chExt cx="2971800" cy="3481153"/>
          </a:xfrm>
        </p:grpSpPr>
        <p:sp>
          <p:nvSpPr>
            <p:cNvPr id="13" name="Rectangle 12"/>
            <p:cNvSpPr/>
            <p:nvPr/>
          </p:nvSpPr>
          <p:spPr>
            <a:xfrm>
              <a:off x="228600" y="1239838"/>
              <a:ext cx="2971799" cy="36036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err="1">
                  <a:solidFill>
                    <a:prstClr val="white"/>
                  </a:solidFill>
                </a:rPr>
                <a:t>Aire</a:t>
              </a:r>
              <a:r>
                <a:rPr lang="en-GB" b="1" dirty="0">
                  <a:solidFill>
                    <a:prstClr val="white"/>
                  </a:solidFill>
                </a:rPr>
                <a:t> </a:t>
              </a:r>
              <a:r>
                <a:rPr lang="en-GB" b="1" dirty="0" err="1">
                  <a:solidFill>
                    <a:prstClr val="white"/>
                  </a:solidFill>
                </a:rPr>
                <a:t>sous</a:t>
              </a:r>
              <a:r>
                <a:rPr lang="en-GB" b="1" dirty="0">
                  <a:solidFill>
                    <a:prstClr val="white"/>
                  </a:solidFill>
                </a:rPr>
                <a:t> la </a:t>
              </a:r>
              <a:r>
                <a:rPr lang="en-GB" b="1" dirty="0" err="1">
                  <a:solidFill>
                    <a:prstClr val="white"/>
                  </a:solidFill>
                </a:rPr>
                <a:t>courbe</a:t>
              </a:r>
              <a:endParaRPr lang="en-GB" b="1" dirty="0">
                <a:solidFill>
                  <a:prstClr val="white"/>
                </a:solidFill>
              </a:endParaRPr>
            </a:p>
          </p:txBody>
        </p:sp>
        <p:sp>
          <p:nvSpPr>
            <p:cNvPr id="14" name="Rectangle 13"/>
            <p:cNvSpPr>
              <a:spLocks noChangeArrowheads="1"/>
            </p:cNvSpPr>
            <p:nvPr/>
          </p:nvSpPr>
          <p:spPr bwMode="gray">
            <a:xfrm>
              <a:off x="228600" y="3612995"/>
              <a:ext cx="2971800" cy="1107996"/>
            </a:xfrm>
            <a:prstGeom prst="rect">
              <a:avLst/>
            </a:prstGeom>
            <a:noFill/>
            <a:ln w="9525" algn="ctr">
              <a:noFill/>
              <a:miter lim="800000"/>
              <a:headEnd/>
              <a:tailEnd/>
            </a:ln>
            <a:effectLst/>
          </p:spPr>
          <p:txBody>
            <a:bodyPr wrap="square" lIns="0" tIns="0" rIns="0" bIns="0">
              <a:spAutoFit/>
            </a:bodyPr>
            <a:lstStyle/>
            <a:p>
              <a:pPr marL="285750" lvl="1" indent="-285750" defTabSz="913526" eaLnBrk="0" hangingPunct="0">
                <a:spcBef>
                  <a:spcPts val="600"/>
                </a:spcBef>
                <a:buClr>
                  <a:srgbClr val="C00000"/>
                </a:buClr>
                <a:buSzPct val="125000"/>
                <a:buFont typeface="Wingdings" panose="05000000000000000000" pitchFamily="2" charset="2"/>
                <a:buChar char="§"/>
              </a:pPr>
              <a:r>
                <a:rPr lang="fr-FR" altLang="zh-CN" dirty="0" err="1">
                  <a:ea typeface="宋体" pitchFamily="2" charset="-122"/>
                </a:rPr>
                <a:t>Systolic</a:t>
              </a:r>
              <a:r>
                <a:rPr lang="fr-FR" altLang="zh-CN" dirty="0">
                  <a:ea typeface="宋体" pitchFamily="2" charset="-122"/>
                </a:rPr>
                <a:t> pressure-time </a:t>
              </a:r>
              <a:r>
                <a:rPr lang="fr-FR" altLang="zh-CN" dirty="0" err="1">
                  <a:ea typeface="宋体" pitchFamily="2" charset="-122"/>
                </a:rPr>
                <a:t>integral</a:t>
              </a:r>
              <a:r>
                <a:rPr lang="fr-FR" altLang="zh-CN" dirty="0">
                  <a:ea typeface="宋体" pitchFamily="2" charset="-122"/>
                </a:rPr>
                <a:t> </a:t>
              </a:r>
              <a:r>
                <a:rPr lang="fr-FR" altLang="zh-CN" b="1" dirty="0">
                  <a:solidFill>
                    <a:srgbClr val="FF0000"/>
                  </a:solidFill>
                  <a:ea typeface="宋体" pitchFamily="2" charset="-122"/>
                </a:rPr>
                <a:t>(SPI)</a:t>
              </a:r>
              <a:r>
                <a:rPr lang="fr-FR" altLang="zh-CN" dirty="0">
                  <a:ea typeface="宋体" pitchFamily="2" charset="-122"/>
                </a:rPr>
                <a:t>: intégration de l’aire sous la courbe pour chaque battement</a:t>
              </a:r>
            </a:p>
          </p:txBody>
        </p:sp>
        <p:sp>
          <p:nvSpPr>
            <p:cNvPr id="23" name="Rectangle 22"/>
            <p:cNvSpPr/>
            <p:nvPr/>
          </p:nvSpPr>
          <p:spPr>
            <a:xfrm>
              <a:off x="228600" y="1239840"/>
              <a:ext cx="2971799" cy="2295098"/>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pic>
          <p:nvPicPr>
            <p:cNvPr id="24" name="Picture 23" descr="brach pressure scale PSA"/>
            <p:cNvPicPr>
              <a:picLocks noChangeAspect="1" noChangeArrowheads="1"/>
            </p:cNvPicPr>
            <p:nvPr/>
          </p:nvPicPr>
          <p:blipFill>
            <a:blip r:embed="rId3" cstate="screen"/>
            <a:srcRect l="-1938" t="-2420" r="-1148" b="-1439"/>
            <a:stretch>
              <a:fillRect/>
            </a:stretch>
          </p:blipFill>
          <p:spPr bwMode="auto">
            <a:xfrm>
              <a:off x="533400" y="1828800"/>
              <a:ext cx="2386584" cy="1633538"/>
            </a:xfrm>
            <a:prstGeom prst="rect">
              <a:avLst/>
            </a:prstGeom>
            <a:noFill/>
            <a:ln w="22225">
              <a:noFill/>
              <a:miter lim="800000"/>
              <a:headEnd/>
              <a:tailEnd/>
            </a:ln>
          </p:spPr>
        </p:pic>
      </p:grpSp>
      <p:grpSp>
        <p:nvGrpSpPr>
          <p:cNvPr id="4" name="Groupe 3"/>
          <p:cNvGrpSpPr/>
          <p:nvPr/>
        </p:nvGrpSpPr>
        <p:grpSpPr>
          <a:xfrm>
            <a:off x="3182112" y="1737360"/>
            <a:ext cx="2990088" cy="4666090"/>
            <a:chOff x="3182112" y="1239840"/>
            <a:chExt cx="2990088" cy="4666090"/>
          </a:xfrm>
        </p:grpSpPr>
        <p:sp>
          <p:nvSpPr>
            <p:cNvPr id="16" name="Rectangle 15"/>
            <p:cNvSpPr/>
            <p:nvPr/>
          </p:nvSpPr>
          <p:spPr>
            <a:xfrm>
              <a:off x="3234335" y="1239840"/>
              <a:ext cx="2861665" cy="2295098"/>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18" name="Rectangle 17"/>
            <p:cNvSpPr>
              <a:spLocks noChangeArrowheads="1"/>
            </p:cNvSpPr>
            <p:nvPr/>
          </p:nvSpPr>
          <p:spPr bwMode="gray">
            <a:xfrm>
              <a:off x="3182112" y="3612995"/>
              <a:ext cx="2990088" cy="2292935"/>
            </a:xfrm>
            <a:prstGeom prst="rect">
              <a:avLst/>
            </a:prstGeom>
            <a:noFill/>
            <a:ln w="9525" algn="ctr">
              <a:noFill/>
              <a:miter lim="800000"/>
              <a:headEnd/>
              <a:tailEnd/>
            </a:ln>
            <a:effectLst/>
          </p:spPr>
          <p:txBody>
            <a:bodyPr wrap="square" lIns="0" tIns="0" rIns="0" bIns="0">
              <a:spAutoFit/>
            </a:bodyPr>
            <a:lstStyle/>
            <a:p>
              <a:pPr marL="285750" lvl="1" indent="-285750" defTabSz="913526" eaLnBrk="0" hangingPunct="0">
                <a:spcBef>
                  <a:spcPts val="600"/>
                </a:spcBef>
                <a:buClr>
                  <a:srgbClr val="C00000"/>
                </a:buClr>
                <a:buSzPct val="125000"/>
                <a:buFont typeface="Wingdings" panose="05000000000000000000" pitchFamily="2" charset="2"/>
                <a:buChar char="§"/>
              </a:pPr>
              <a:r>
                <a:rPr lang="fr-FR" altLang="zh-CN" dirty="0" err="1">
                  <a:latin typeface="+mn-lt"/>
                  <a:ea typeface="宋体" pitchFamily="2" charset="-122"/>
                </a:rPr>
                <a:t>Postcharge</a:t>
              </a:r>
              <a:r>
                <a:rPr lang="fr-FR" altLang="zh-CN" dirty="0">
                  <a:latin typeface="+mn-lt"/>
                  <a:ea typeface="宋体" pitchFamily="2" charset="-122"/>
                </a:rPr>
                <a:t> </a:t>
              </a:r>
              <a:r>
                <a:rPr lang="fr-FR" altLang="zh-CN" b="1" dirty="0">
                  <a:solidFill>
                    <a:schemeClr val="accent2"/>
                  </a:solidFill>
                  <a:latin typeface="+mn-lt"/>
                  <a:ea typeface="宋体" pitchFamily="2" charset="-122"/>
                </a:rPr>
                <a:t>(</a:t>
              </a:r>
              <a:r>
                <a:rPr lang="fr-FR" altLang="zh-CN" b="1" dirty="0" err="1">
                  <a:solidFill>
                    <a:schemeClr val="accent2"/>
                  </a:solidFill>
                  <a:latin typeface="+mn-lt"/>
                  <a:ea typeface="宋体" pitchFamily="2" charset="-122"/>
                </a:rPr>
                <a:t>Z</a:t>
              </a:r>
              <a:r>
                <a:rPr lang="fr-FR" altLang="zh-CN" b="1" baseline="-25000" dirty="0" err="1">
                  <a:solidFill>
                    <a:schemeClr val="accent2"/>
                  </a:solidFill>
                  <a:latin typeface="+mn-lt"/>
                  <a:ea typeface="宋体" pitchFamily="2" charset="-122"/>
                </a:rPr>
                <a:t>in</a:t>
              </a:r>
              <a:r>
                <a:rPr lang="fr-FR" altLang="zh-CN" b="1" dirty="0">
                  <a:solidFill>
                    <a:schemeClr val="accent2"/>
                  </a:solidFill>
                  <a:latin typeface="+mn-lt"/>
                  <a:ea typeface="宋体" pitchFamily="2" charset="-122"/>
                </a:rPr>
                <a:t>) </a:t>
              </a:r>
              <a:r>
                <a:rPr lang="fr-FR" altLang="zh-CN" dirty="0">
                  <a:latin typeface="+mn-lt"/>
                  <a:ea typeface="宋体" pitchFamily="2" charset="-122"/>
                </a:rPr>
                <a:t>déterminée à partir d’un modèle </a:t>
              </a:r>
              <a:r>
                <a:rPr lang="fr-FR" altLang="zh-CN" dirty="0" err="1">
                  <a:latin typeface="+mn-lt"/>
                  <a:ea typeface="宋体" pitchFamily="2" charset="-122"/>
                </a:rPr>
                <a:t>Windkessel</a:t>
              </a:r>
              <a:r>
                <a:rPr lang="fr-FR" altLang="zh-CN" dirty="0">
                  <a:latin typeface="+mn-lt"/>
                  <a:ea typeface="宋体" pitchFamily="2" charset="-122"/>
                </a:rPr>
                <a:t> à 3 éléments </a:t>
              </a:r>
              <a:r>
                <a:rPr lang="fr-FR" altLang="zh-CN" dirty="0">
                  <a:ea typeface="宋体" pitchFamily="2" charset="-122"/>
                </a:rPr>
                <a:t>pour chaque battement</a:t>
              </a:r>
              <a:endParaRPr lang="fr-FR" altLang="zh-CN" dirty="0">
                <a:latin typeface="+mn-lt"/>
                <a:ea typeface="宋体" pitchFamily="2" charset="-122"/>
              </a:endParaRPr>
            </a:p>
            <a:p>
              <a:pPr marL="285750" lvl="1" indent="-285750" defTabSz="913526" eaLnBrk="0" hangingPunct="0">
                <a:spcBef>
                  <a:spcPts val="600"/>
                </a:spcBef>
                <a:buClr>
                  <a:srgbClr val="C00000"/>
                </a:buClr>
                <a:buSzPct val="125000"/>
                <a:buFont typeface="Wingdings" panose="05000000000000000000" pitchFamily="2" charset="2"/>
                <a:buChar char="§"/>
              </a:pPr>
              <a:r>
                <a:rPr lang="fr-FR" altLang="zh-CN" dirty="0">
                  <a:latin typeface="+mn-lt"/>
                  <a:ea typeface="宋体" pitchFamily="2" charset="-122"/>
                </a:rPr>
                <a:t>Individualisée grâce à des données patients démographiques</a:t>
              </a:r>
            </a:p>
          </p:txBody>
        </p:sp>
        <p:pic>
          <p:nvPicPr>
            <p:cNvPr id="25" name="Picture 48" descr="Windkessel.jpg"/>
            <p:cNvPicPr>
              <a:picLocks/>
            </p:cNvPicPr>
            <p:nvPr/>
          </p:nvPicPr>
          <p:blipFill>
            <a:blip r:embed="rId4" cstate="screen">
              <a:grayscl/>
            </a:blip>
            <a:srcRect t="-2531"/>
            <a:stretch>
              <a:fillRect/>
            </a:stretch>
          </p:blipFill>
          <p:spPr bwMode="auto">
            <a:xfrm>
              <a:off x="3529584" y="1737360"/>
              <a:ext cx="2386583" cy="1633538"/>
            </a:xfrm>
            <a:prstGeom prst="rect">
              <a:avLst/>
            </a:prstGeom>
            <a:noFill/>
            <a:ln w="22225">
              <a:noFill/>
              <a:miter lim="800000"/>
              <a:headEnd/>
              <a:tailEnd/>
            </a:ln>
          </p:spPr>
        </p:pic>
      </p:grpSp>
      <p:sp>
        <p:nvSpPr>
          <p:cNvPr id="26" name="Rectangle 25"/>
          <p:cNvSpPr>
            <a:spLocks noChangeArrowheads="1"/>
          </p:cNvSpPr>
          <p:nvPr/>
        </p:nvSpPr>
        <p:spPr bwMode="gray">
          <a:xfrm>
            <a:off x="6596616" y="2438400"/>
            <a:ext cx="1830629" cy="369332"/>
          </a:xfrm>
          <a:prstGeom prst="rect">
            <a:avLst/>
          </a:prstGeom>
          <a:noFill/>
          <a:ln w="9525" algn="ctr">
            <a:noFill/>
            <a:miter lim="800000"/>
            <a:headEnd/>
            <a:tailEnd/>
          </a:ln>
          <a:effectLst/>
        </p:spPr>
        <p:txBody>
          <a:bodyPr wrap="none" lIns="0" tIns="0" rIns="0" bIns="0">
            <a:spAutoFit/>
          </a:bodyPr>
          <a:lstStyle/>
          <a:p>
            <a:pPr marL="180000" lvl="1" indent="-180000" defTabSz="913526" eaLnBrk="0" hangingPunct="0">
              <a:spcBef>
                <a:spcPts val="600"/>
              </a:spcBef>
              <a:buClr>
                <a:srgbClr val="C00000"/>
              </a:buClr>
              <a:buSzPct val="125000"/>
            </a:pPr>
            <a:r>
              <a:rPr lang="en-US" altLang="zh-CN" sz="2400" b="1" i="1" dirty="0">
                <a:latin typeface="+mn-lt"/>
                <a:ea typeface="宋体" pitchFamily="2" charset="-122"/>
              </a:rPr>
              <a:t>VES= </a:t>
            </a:r>
            <a:r>
              <a:rPr lang="en-US" altLang="zh-CN" sz="2400" b="1" i="1" dirty="0">
                <a:solidFill>
                  <a:srgbClr val="FF0000"/>
                </a:solidFill>
                <a:latin typeface="+mn-lt"/>
                <a:ea typeface="宋体" pitchFamily="2" charset="-122"/>
              </a:rPr>
              <a:t>SPI</a:t>
            </a:r>
            <a:r>
              <a:rPr lang="en-US" altLang="zh-CN" sz="2400" b="1" i="1" dirty="0">
                <a:ea typeface="宋体" pitchFamily="2" charset="-122"/>
              </a:rPr>
              <a:t>/</a:t>
            </a:r>
            <a:r>
              <a:rPr lang="en-US" altLang="zh-CN" sz="2400" b="1" i="1" dirty="0" err="1">
                <a:solidFill>
                  <a:schemeClr val="accent2"/>
                </a:solidFill>
                <a:ea typeface="宋体" pitchFamily="2" charset="-122"/>
              </a:rPr>
              <a:t>Z</a:t>
            </a:r>
            <a:r>
              <a:rPr lang="en-US" altLang="zh-CN" sz="2400" b="1" i="1" baseline="-25000" dirty="0" err="1">
                <a:solidFill>
                  <a:schemeClr val="accent2"/>
                </a:solidFill>
                <a:latin typeface="+mn-lt"/>
                <a:ea typeface="宋体" pitchFamily="2" charset="-122"/>
              </a:rPr>
              <a:t>in</a:t>
            </a:r>
            <a:endParaRPr lang="en-US" altLang="zh-CN" sz="2400" b="1" i="1" baseline="-25000" dirty="0">
              <a:solidFill>
                <a:schemeClr val="accent2"/>
              </a:solidFill>
              <a:latin typeface="+mn-lt"/>
              <a:ea typeface="宋体" pitchFamily="2" charset="-122"/>
            </a:endParaRPr>
          </a:p>
        </p:txBody>
      </p:sp>
      <p:sp>
        <p:nvSpPr>
          <p:cNvPr id="27" name="TextBox 26"/>
          <p:cNvSpPr txBox="1"/>
          <p:nvPr/>
        </p:nvSpPr>
        <p:spPr>
          <a:xfrm>
            <a:off x="1306808" y="2495568"/>
            <a:ext cx="466794" cy="369332"/>
          </a:xfrm>
          <a:prstGeom prst="rect">
            <a:avLst/>
          </a:prstGeom>
          <a:noFill/>
        </p:spPr>
        <p:txBody>
          <a:bodyPr wrap="none" rtlCol="0">
            <a:spAutoFit/>
          </a:bodyPr>
          <a:lstStyle/>
          <a:p>
            <a:r>
              <a:rPr lang="en-US" dirty="0"/>
              <a:t>SPI</a:t>
            </a:r>
          </a:p>
        </p:txBody>
      </p:sp>
      <p:sp>
        <p:nvSpPr>
          <p:cNvPr id="2" name="Titre 1"/>
          <p:cNvSpPr>
            <a:spLocks noGrp="1"/>
          </p:cNvSpPr>
          <p:nvPr>
            <p:ph type="title"/>
          </p:nvPr>
        </p:nvSpPr>
        <p:spPr/>
        <p:txBody>
          <a:bodyPr>
            <a:normAutofit/>
          </a:bodyPr>
          <a:lstStyle/>
          <a:p>
            <a:r>
              <a:rPr lang="fr-FR" sz="2600" dirty="0"/>
              <a:t>Le débit cardiaque</a:t>
            </a:r>
            <a:endParaRPr lang="en-US" sz="2600" dirty="0"/>
          </a:p>
        </p:txBody>
      </p:sp>
    </p:spTree>
    <p:extLst>
      <p:ext uri="{BB962C8B-B14F-4D97-AF65-F5344CB8AC3E}">
        <p14:creationId xmlns:p14="http://schemas.microsoft.com/office/powerpoint/2010/main" val="358797899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600" dirty="0"/>
              <a:t>Les limites de la technologie</a:t>
            </a:r>
            <a:endParaRPr lang="en-US" sz="2600" dirty="0"/>
          </a:p>
        </p:txBody>
      </p:sp>
      <p:sp>
        <p:nvSpPr>
          <p:cNvPr id="3" name="Espace réservé du contenu 2"/>
          <p:cNvSpPr>
            <a:spLocks noGrp="1"/>
          </p:cNvSpPr>
          <p:nvPr>
            <p:ph idx="1"/>
          </p:nvPr>
        </p:nvSpPr>
        <p:spPr/>
        <p:txBody>
          <a:bodyPr/>
          <a:lstStyle/>
          <a:p>
            <a:r>
              <a:rPr lang="fr-FR" sz="1800" dirty="0"/>
              <a:t>ACFA</a:t>
            </a:r>
          </a:p>
          <a:p>
            <a:r>
              <a:rPr lang="fr-FR" sz="1800" dirty="0"/>
              <a:t>Choc Septique </a:t>
            </a:r>
          </a:p>
          <a:p>
            <a:r>
              <a:rPr lang="fr-FR" sz="1800" dirty="0"/>
              <a:t>Vasoconstriction périphérique sévère (Syndrome de Raynaud)</a:t>
            </a:r>
          </a:p>
          <a:p>
            <a:pPr marL="0" indent="0">
              <a:buNone/>
            </a:pPr>
            <a:endParaRPr lang="fr-FR" sz="1800" dirty="0"/>
          </a:p>
          <a:p>
            <a:pPr marL="0" indent="0">
              <a:buNone/>
            </a:pPr>
            <a:endParaRPr lang="en-US" dirty="0"/>
          </a:p>
        </p:txBody>
      </p:sp>
      <p:sp>
        <p:nvSpPr>
          <p:cNvPr id="4" name="Espace réservé du numéro de diapositive 3"/>
          <p:cNvSpPr>
            <a:spLocks noGrp="1"/>
          </p:cNvSpPr>
          <p:nvPr>
            <p:ph type="sldNum" sz="quarter" idx="12"/>
          </p:nvPr>
        </p:nvSpPr>
        <p:spPr/>
        <p:txBody>
          <a:bodyPr/>
          <a:lstStyle/>
          <a:p>
            <a:fld id="{CDBA9528-BCFE-1E43-A37D-912FF3C527A6}" type="slidenum">
              <a:rPr lang="en-US" smtClean="0"/>
              <a:pPr/>
              <a:t>16</a:t>
            </a:fld>
            <a:endParaRPr lang="en-US"/>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264" y="4211191"/>
            <a:ext cx="1712789" cy="1996058"/>
          </a:xfrm>
          <a:prstGeom prst="rect">
            <a:avLst/>
          </a:prstGeom>
        </p:spPr>
      </p:pic>
    </p:spTree>
    <p:extLst>
      <p:ext uri="{BB962C8B-B14F-4D97-AF65-F5344CB8AC3E}">
        <p14:creationId xmlns:p14="http://schemas.microsoft.com/office/powerpoint/2010/main" val="2049075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600" dirty="0"/>
              <a:t>Validations cliniques Pression Artérielle</a:t>
            </a:r>
            <a:endParaRPr lang="en-US" sz="2600" dirty="0"/>
          </a:p>
        </p:txBody>
      </p:sp>
      <p:pic>
        <p:nvPicPr>
          <p:cNvPr id="5" name="Espace réservé du contenu 4"/>
          <p:cNvPicPr>
            <a:picLocks noGrp="1" noChangeAspect="1"/>
          </p:cNvPicPr>
          <p:nvPr>
            <p:ph idx="1"/>
          </p:nvPr>
        </p:nvPicPr>
        <p:blipFill>
          <a:blip r:embed="rId2">
            <a:grayscl/>
          </a:blip>
          <a:stretch>
            <a:fillRect/>
          </a:stretch>
        </p:blipFill>
        <p:spPr>
          <a:xfrm>
            <a:off x="549275" y="1754579"/>
            <a:ext cx="8045450" cy="4399766"/>
          </a:xfrm>
          <a:prstGeom prst="rect">
            <a:avLst/>
          </a:prstGeom>
          <a:ln w="19050">
            <a:solidFill>
              <a:srgbClr val="C00000"/>
            </a:solidFill>
          </a:ln>
        </p:spPr>
      </p:pic>
      <p:sp>
        <p:nvSpPr>
          <p:cNvPr id="4" name="Espace réservé du numéro de diapositive 3"/>
          <p:cNvSpPr>
            <a:spLocks noGrp="1"/>
          </p:cNvSpPr>
          <p:nvPr>
            <p:ph type="sldNum" sz="quarter" idx="12"/>
          </p:nvPr>
        </p:nvSpPr>
        <p:spPr/>
        <p:txBody>
          <a:bodyPr/>
          <a:lstStyle/>
          <a:p>
            <a:fld id="{CDBA9528-BCFE-1E43-A37D-912FF3C527A6}" type="slidenum">
              <a:rPr lang="en-US" smtClean="0"/>
              <a:pPr/>
              <a:t>17</a:t>
            </a:fld>
            <a:endParaRPr lang="en-US"/>
          </a:p>
        </p:txBody>
      </p:sp>
    </p:spTree>
    <p:extLst>
      <p:ext uri="{BB962C8B-B14F-4D97-AF65-F5344CB8AC3E}">
        <p14:creationId xmlns:p14="http://schemas.microsoft.com/office/powerpoint/2010/main" val="82922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600" dirty="0"/>
              <a:t>Validations cliniques débit cardiaque</a:t>
            </a:r>
            <a:endParaRPr lang="en-US" sz="2600" dirty="0"/>
          </a:p>
        </p:txBody>
      </p:sp>
      <p:pic>
        <p:nvPicPr>
          <p:cNvPr id="5" name="Espace réservé du contenu 4"/>
          <p:cNvPicPr>
            <a:picLocks noGrp="1" noChangeAspect="1"/>
          </p:cNvPicPr>
          <p:nvPr>
            <p:ph idx="1"/>
          </p:nvPr>
        </p:nvPicPr>
        <p:blipFill>
          <a:blip r:embed="rId2">
            <a:grayscl/>
          </a:blip>
          <a:stretch>
            <a:fillRect/>
          </a:stretch>
        </p:blipFill>
        <p:spPr>
          <a:xfrm>
            <a:off x="548640" y="1700808"/>
            <a:ext cx="8045450" cy="4042569"/>
          </a:xfrm>
          <a:prstGeom prst="rect">
            <a:avLst/>
          </a:prstGeom>
          <a:ln w="19050">
            <a:solidFill>
              <a:srgbClr val="C00000"/>
            </a:solidFill>
          </a:ln>
        </p:spPr>
      </p:pic>
      <p:sp>
        <p:nvSpPr>
          <p:cNvPr id="4" name="Espace réservé du numéro de diapositive 3"/>
          <p:cNvSpPr>
            <a:spLocks noGrp="1"/>
          </p:cNvSpPr>
          <p:nvPr>
            <p:ph type="sldNum" sz="quarter" idx="12"/>
          </p:nvPr>
        </p:nvSpPr>
        <p:spPr/>
        <p:txBody>
          <a:bodyPr/>
          <a:lstStyle/>
          <a:p>
            <a:fld id="{CDBA9528-BCFE-1E43-A37D-912FF3C527A6}" type="slidenum">
              <a:rPr lang="en-US" smtClean="0"/>
              <a:pPr/>
              <a:t>18</a:t>
            </a:fld>
            <a:endParaRPr lang="en-US"/>
          </a:p>
        </p:txBody>
      </p:sp>
    </p:spTree>
    <p:extLst>
      <p:ext uri="{BB962C8B-B14F-4D97-AF65-F5344CB8AC3E}">
        <p14:creationId xmlns:p14="http://schemas.microsoft.com/office/powerpoint/2010/main" val="4040130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err="1"/>
              <a:t>L’algorithme</a:t>
            </a:r>
            <a:endParaRPr lang="en-US" sz="2600" dirty="0"/>
          </a:p>
        </p:txBody>
      </p:sp>
      <p:sp>
        <p:nvSpPr>
          <p:cNvPr id="5" name="Content Placeholder 4"/>
          <p:cNvSpPr>
            <a:spLocks noGrp="1"/>
          </p:cNvSpPr>
          <p:nvPr>
            <p:ph idx="1"/>
          </p:nvPr>
        </p:nvSpPr>
        <p:spPr>
          <a:xfrm>
            <a:off x="548640" y="2276872"/>
            <a:ext cx="8046720" cy="3917032"/>
          </a:xfrm>
        </p:spPr>
        <p:txBody>
          <a:bodyPr>
            <a:noAutofit/>
          </a:bodyPr>
          <a:lstStyle/>
          <a:p>
            <a:pPr marL="342900" lvl="0" indent="-342900" algn="just" defTabSz="914400">
              <a:spcBef>
                <a:spcPct val="20000"/>
              </a:spcBef>
              <a:buClr>
                <a:srgbClr val="C00000"/>
              </a:buClr>
              <a:buSzTx/>
              <a:buFont typeface="Arial" pitchFamily="34" charset="0"/>
              <a:buChar char="•"/>
            </a:pPr>
            <a:r>
              <a:rPr lang="fr-FR" altLang="ja-JP" sz="1800" dirty="0">
                <a:solidFill>
                  <a:srgbClr val="FF0000"/>
                </a:solidFill>
                <a:latin typeface="Arial" charset="0"/>
                <a:ea typeface="ＭＳ Ｐゴシック" panose="020B0600070205080204" pitchFamily="34" charset="-128"/>
              </a:rPr>
              <a:t>Pression différentielle</a:t>
            </a:r>
          </a:p>
          <a:p>
            <a:pPr marL="742950" lvl="1" indent="-285750" algn="just" defTabSz="914400">
              <a:spcBef>
                <a:spcPct val="20000"/>
              </a:spcBef>
              <a:buClr>
                <a:srgbClr val="C00000"/>
              </a:buClr>
              <a:buFont typeface="Arial" pitchFamily="34" charset="0"/>
              <a:buChar char="–"/>
            </a:pPr>
            <a:r>
              <a:rPr lang="fr-FR" altLang="ja-JP" sz="1800" dirty="0">
                <a:solidFill>
                  <a:prstClr val="black"/>
                </a:solidFill>
                <a:latin typeface="Arial" charset="0"/>
                <a:ea typeface="ＭＳ Ｐゴシック" panose="020B0600070205080204" pitchFamily="34" charset="-128"/>
              </a:rPr>
              <a:t>Corrélation primaire avec l'écoulement</a:t>
            </a:r>
          </a:p>
          <a:p>
            <a:pPr marL="742950" lvl="1" indent="-285750" algn="just" defTabSz="914400">
              <a:spcBef>
                <a:spcPct val="20000"/>
              </a:spcBef>
              <a:buClr>
                <a:srgbClr val="C00000"/>
              </a:buClr>
              <a:buFont typeface="Arial" pitchFamily="34" charset="0"/>
              <a:buChar char="–"/>
            </a:pPr>
            <a:r>
              <a:rPr lang="fr-FR" altLang="ja-JP" sz="1800" dirty="0">
                <a:solidFill>
                  <a:prstClr val="black"/>
                </a:solidFill>
                <a:latin typeface="Arial" charset="0"/>
                <a:ea typeface="ＭＳ Ｐゴシック" panose="020B0600070205080204" pitchFamily="34" charset="-128"/>
              </a:rPr>
              <a:t>La pression différentielle est proportionnelle au volume d'éjection systolique</a:t>
            </a:r>
          </a:p>
          <a:p>
            <a:pPr marL="342900" lvl="0" indent="-342900" algn="just" defTabSz="914400">
              <a:spcBef>
                <a:spcPct val="20000"/>
              </a:spcBef>
              <a:buClr>
                <a:srgbClr val="C00000"/>
              </a:buClr>
              <a:buSzTx/>
              <a:buFont typeface="Arial" pitchFamily="34" charset="0"/>
              <a:buChar char="•"/>
            </a:pPr>
            <a:r>
              <a:rPr lang="fr-FR" altLang="ja-JP" sz="1800" dirty="0">
                <a:solidFill>
                  <a:srgbClr val="FF0000"/>
                </a:solidFill>
                <a:latin typeface="Arial" charset="0"/>
                <a:ea typeface="ＭＳ Ｐゴシック" panose="020B0600070205080204" pitchFamily="34" charset="-128"/>
              </a:rPr>
              <a:t>Tonus vasculaire</a:t>
            </a:r>
          </a:p>
          <a:p>
            <a:pPr marL="742950" lvl="1" indent="-285750" algn="just" defTabSz="914400">
              <a:spcBef>
                <a:spcPct val="20000"/>
              </a:spcBef>
              <a:buClr>
                <a:srgbClr val="C00000"/>
              </a:buClr>
              <a:buFont typeface="Arial" pitchFamily="34" charset="0"/>
              <a:buChar char="–"/>
            </a:pPr>
            <a:r>
              <a:rPr lang="fr-FR" altLang="ja-JP" sz="1800" dirty="0">
                <a:solidFill>
                  <a:prstClr val="black"/>
                </a:solidFill>
                <a:latin typeface="Arial" charset="0"/>
                <a:ea typeface="ＭＳ Ｐゴシック" panose="020B0600070205080204" pitchFamily="34" charset="-128"/>
              </a:rPr>
              <a:t>Utilise un facteur polynomial nommé "Khi" pour une évaluation </a:t>
            </a:r>
            <a:r>
              <a:rPr lang="fr-FR" sz="1800" dirty="0">
                <a:solidFill>
                  <a:prstClr val="black"/>
                </a:solidFill>
                <a:latin typeface="Arial" charset="0"/>
              </a:rPr>
              <a:t>continue des éléments de courbe associés aux changements affectant </a:t>
            </a:r>
            <a:r>
              <a:rPr lang="fr-FR" altLang="ja-JP" sz="1800" dirty="0">
                <a:solidFill>
                  <a:prstClr val="black"/>
                </a:solidFill>
                <a:latin typeface="Arial" charset="0"/>
                <a:ea typeface="ＭＳ Ｐゴシック" panose="020B0600070205080204" pitchFamily="34" charset="-128"/>
              </a:rPr>
              <a:t>le système vasculaire </a:t>
            </a:r>
          </a:p>
          <a:p>
            <a:pPr marL="342900" lvl="0" indent="-342900" algn="just" defTabSz="914400">
              <a:spcBef>
                <a:spcPct val="20000"/>
              </a:spcBef>
              <a:buClr>
                <a:srgbClr val="C00000"/>
              </a:buClr>
              <a:buSzTx/>
              <a:buFont typeface="Arial" pitchFamily="34" charset="0"/>
              <a:buChar char="•"/>
            </a:pPr>
            <a:r>
              <a:rPr lang="fr-FR" altLang="ja-JP" sz="1800" dirty="0">
                <a:solidFill>
                  <a:srgbClr val="FF0000"/>
                </a:solidFill>
                <a:latin typeface="Arial" charset="0"/>
                <a:ea typeface="ＭＳ Ｐゴシック" panose="020B0600070205080204" pitchFamily="34" charset="-128"/>
              </a:rPr>
              <a:t>Compliance</a:t>
            </a:r>
          </a:p>
          <a:p>
            <a:pPr marL="742950" lvl="1" indent="-285750" algn="just" defTabSz="914400">
              <a:spcBef>
                <a:spcPct val="20000"/>
              </a:spcBef>
              <a:buClr>
                <a:srgbClr val="C00000"/>
              </a:buClr>
              <a:buFont typeface="Arial" pitchFamily="34" charset="0"/>
              <a:buChar char="–"/>
            </a:pPr>
            <a:r>
              <a:rPr lang="fr-FR" altLang="ja-JP" sz="1800" dirty="0">
                <a:solidFill>
                  <a:prstClr val="black"/>
                </a:solidFill>
                <a:latin typeface="Arial" charset="0"/>
                <a:ea typeface="ＭＳ Ｐゴシック" panose="020B0600070205080204" pitchFamily="34" charset="-128"/>
              </a:rPr>
              <a:t>Le principe de </a:t>
            </a:r>
            <a:r>
              <a:rPr lang="fr-FR" altLang="ja-JP" sz="1800" dirty="0" err="1">
                <a:solidFill>
                  <a:prstClr val="black"/>
                </a:solidFill>
                <a:latin typeface="Arial" charset="0"/>
                <a:ea typeface="ＭＳ Ｐゴシック" panose="020B0600070205080204" pitchFamily="34" charset="-128"/>
              </a:rPr>
              <a:t>Langewouters</a:t>
            </a:r>
            <a:r>
              <a:rPr lang="fr-FR" altLang="ja-JP" sz="1800" dirty="0">
                <a:solidFill>
                  <a:prstClr val="black"/>
                </a:solidFill>
                <a:latin typeface="Arial" charset="0"/>
                <a:ea typeface="ＭＳ Ｐゴシック" panose="020B0600070205080204" pitchFamily="34" charset="-128"/>
              </a:rPr>
              <a:t> établit que </a:t>
            </a:r>
          </a:p>
          <a:p>
            <a:pPr marL="1143000" lvl="2" indent="-228600" algn="just" defTabSz="914400">
              <a:spcBef>
                <a:spcPct val="20000"/>
              </a:spcBef>
              <a:buClr>
                <a:srgbClr val="C00000"/>
              </a:buClr>
              <a:buSzTx/>
              <a:buFont typeface="Arial" pitchFamily="34" charset="0"/>
              <a:buChar char="•"/>
            </a:pPr>
            <a:r>
              <a:rPr lang="fr-FR" altLang="ja-JP" sz="1800" dirty="0">
                <a:solidFill>
                  <a:prstClr val="black"/>
                </a:solidFill>
                <a:latin typeface="Arial" charset="0"/>
                <a:ea typeface="ＭＳ Ｐゴシック" panose="020B0600070205080204" pitchFamily="34" charset="-128"/>
              </a:rPr>
              <a:t>l'âge, le sexe, la taille et le poids sont inversement corrélés à la compliance aortique</a:t>
            </a:r>
          </a:p>
        </p:txBody>
      </p:sp>
      <p:sp>
        <p:nvSpPr>
          <p:cNvPr id="8" name="Slide Number Placeholder 7"/>
          <p:cNvSpPr>
            <a:spLocks noGrp="1"/>
          </p:cNvSpPr>
          <p:nvPr>
            <p:ph type="sldNum" sz="quarter" idx="12"/>
          </p:nvPr>
        </p:nvSpPr>
        <p:spPr/>
        <p:txBody>
          <a:bodyPr/>
          <a:lstStyle/>
          <a:p>
            <a:fld id="{CDBA9528-BCFE-1E43-A37D-912FF3C527A6}" type="slidenum">
              <a:rPr lang="en-US" smtClean="0"/>
              <a:pPr/>
              <a:t>2</a:t>
            </a:fld>
            <a:endParaRPr lang="en-US"/>
          </a:p>
        </p:txBody>
      </p:sp>
      <p:sp>
        <p:nvSpPr>
          <p:cNvPr id="7" name="TextBox 4"/>
          <p:cNvSpPr txBox="1"/>
          <p:nvPr/>
        </p:nvSpPr>
        <p:spPr>
          <a:xfrm>
            <a:off x="533400" y="1400175"/>
            <a:ext cx="8077200" cy="707886"/>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defRPr/>
            </a:pPr>
            <a:r>
              <a:rPr lang="fr-FR" altLang="ja-JP" sz="2000" dirty="0">
                <a:solidFill>
                  <a:schemeClr val="bg1"/>
                </a:solidFill>
              </a:rPr>
              <a:t>Trois fonctions de base de l'algorithme </a:t>
            </a:r>
            <a:r>
              <a:rPr lang="fr-FR" sz="2000" dirty="0" err="1">
                <a:solidFill>
                  <a:schemeClr val="bg1"/>
                </a:solidFill>
              </a:rPr>
              <a:t>FloTrac</a:t>
            </a:r>
            <a:r>
              <a:rPr lang="fr-FR" sz="2000" dirty="0">
                <a:solidFill>
                  <a:schemeClr val="bg1"/>
                </a:solidFill>
              </a:rPr>
              <a:t> </a:t>
            </a:r>
            <a:r>
              <a:rPr lang="fr-FR" altLang="ja-JP" sz="2000" dirty="0">
                <a:solidFill>
                  <a:schemeClr val="bg1"/>
                </a:solidFill>
              </a:rPr>
              <a:t>pour calculer le volume d'éjection systolique (VES)</a:t>
            </a:r>
            <a:endParaRPr lang="fr-FR" sz="2000" dirty="0">
              <a:solidFill>
                <a:schemeClr val="bg1"/>
              </a:solidFill>
            </a:endParaRPr>
          </a:p>
        </p:txBody>
      </p:sp>
    </p:spTree>
    <p:extLst>
      <p:ext uri="{BB962C8B-B14F-4D97-AF65-F5344CB8AC3E}">
        <p14:creationId xmlns:p14="http://schemas.microsoft.com/office/powerpoint/2010/main" val="2624656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p:cNvPicPr>
            <a:picLocks noChangeAspect="1" noChangeArrowheads="1"/>
          </p:cNvPicPr>
          <p:nvPr/>
        </p:nvPicPr>
        <p:blipFill>
          <a:blip r:embed="rId3"/>
          <a:srcRect/>
          <a:stretch>
            <a:fillRect/>
          </a:stretch>
        </p:blipFill>
        <p:spPr bwMode="auto">
          <a:xfrm>
            <a:off x="457200" y="1752600"/>
            <a:ext cx="2819400" cy="400050"/>
          </a:xfrm>
          <a:prstGeom prst="rect">
            <a:avLst/>
          </a:prstGeom>
          <a:noFill/>
          <a:ln w="9525">
            <a:noFill/>
            <a:miter lim="800000"/>
            <a:headEnd/>
            <a:tailEnd/>
          </a:ln>
        </p:spPr>
      </p:pic>
      <p:sp>
        <p:nvSpPr>
          <p:cNvPr id="711684" name="Text Box 4"/>
          <p:cNvSpPr txBox="1">
            <a:spLocks noChangeArrowheads="1"/>
          </p:cNvSpPr>
          <p:nvPr/>
        </p:nvSpPr>
        <p:spPr bwMode="auto">
          <a:xfrm>
            <a:off x="1219200" y="3276600"/>
            <a:ext cx="1524000" cy="823913"/>
          </a:xfrm>
          <a:prstGeom prst="rect">
            <a:avLst/>
          </a:prstGeom>
          <a:noFill/>
          <a:ln w="9525">
            <a:noFill/>
            <a:miter lim="800000"/>
            <a:headEnd/>
            <a:tailEnd/>
          </a:ln>
          <a:effectLst/>
        </p:spPr>
        <p:txBody>
          <a:bodyPr>
            <a:spAutoFit/>
          </a:bodyPr>
          <a:lstStyle/>
          <a:p>
            <a:pPr algn="ctr">
              <a:spcBef>
                <a:spcPct val="50000"/>
              </a:spcBef>
              <a:defRPr/>
            </a:pPr>
            <a:r>
              <a:rPr kumimoji="1" lang="fr-FR" altLang="ja-JP" sz="4800" dirty="0" err="1">
                <a:effectDag name="">
                  <a:cont type="tree" name="">
                    <a:effect ref="fillLine"/>
                    <a:outerShdw dist="38100" dir="13500000" algn="br">
                      <a:srgbClr val="FFF4EB"/>
                    </a:outerShdw>
                  </a:cont>
                  <a:cont type="tree" name="">
                    <a:effect ref="fillLine"/>
                    <a:outerShdw dist="38100" dir="2700000" algn="tl">
                      <a:srgbClr val="716963"/>
                    </a:outerShdw>
                  </a:cont>
                  <a:effect ref="fillLine"/>
                </a:effectDag>
              </a:rPr>
              <a:t>σAP</a:t>
            </a:r>
            <a:endParaRPr kumimoji="1" lang="fr-FR" altLang="ja-JP" sz="4800" dirty="0">
              <a:effectDag name="">
                <a:cont type="tree" name="">
                  <a:effect ref="fillLine"/>
                  <a:outerShdw dist="38100" dir="13500000" algn="br">
                    <a:srgbClr val="FFF4EB"/>
                  </a:outerShdw>
                </a:cont>
                <a:cont type="tree" name="">
                  <a:effect ref="fillLine"/>
                  <a:outerShdw dist="38100" dir="2700000" algn="tl">
                    <a:srgbClr val="716963"/>
                  </a:outerShdw>
                </a:cont>
                <a:effect ref="fillLine"/>
              </a:effectDag>
            </a:endParaRPr>
          </a:p>
        </p:txBody>
      </p:sp>
      <p:sp>
        <p:nvSpPr>
          <p:cNvPr id="711685" name="Text Box 5"/>
          <p:cNvSpPr txBox="1">
            <a:spLocks noChangeArrowheads="1"/>
          </p:cNvSpPr>
          <p:nvPr/>
        </p:nvSpPr>
        <p:spPr bwMode="auto">
          <a:xfrm>
            <a:off x="1066800" y="4464050"/>
            <a:ext cx="2065338" cy="1015663"/>
          </a:xfrm>
          <a:prstGeom prst="rect">
            <a:avLst/>
          </a:prstGeom>
          <a:noFill/>
          <a:ln w="9525">
            <a:noFill/>
            <a:miter lim="800000"/>
            <a:headEnd/>
            <a:tailEnd/>
          </a:ln>
          <a:effectLst/>
        </p:spPr>
        <p:txBody>
          <a:bodyPr>
            <a:spAutoFit/>
          </a:bodyPr>
          <a:lstStyle/>
          <a:p>
            <a:pPr algn="ctr">
              <a:spcBef>
                <a:spcPct val="50000"/>
              </a:spcBef>
              <a:defRPr/>
            </a:pPr>
            <a:r>
              <a:rPr kumimoji="1" lang="fr-FR" altLang="ja-JP" sz="2000" b="1" dirty="0">
                <a:solidFill>
                  <a:srgbClr val="C00000"/>
                </a:solidFill>
              </a:rPr>
              <a:t>Évaluation de la pression différentielle</a:t>
            </a:r>
          </a:p>
        </p:txBody>
      </p:sp>
      <p:sp>
        <p:nvSpPr>
          <p:cNvPr id="711686" name="Freeform 6"/>
          <p:cNvSpPr>
            <a:spLocks/>
          </p:cNvSpPr>
          <p:nvPr/>
        </p:nvSpPr>
        <p:spPr bwMode="auto">
          <a:xfrm>
            <a:off x="5486400" y="1371600"/>
            <a:ext cx="1104900" cy="660400"/>
          </a:xfrm>
          <a:custGeom>
            <a:avLst/>
            <a:gdLst/>
            <a:ahLst/>
            <a:cxnLst>
              <a:cxn ang="0">
                <a:pos x="0" y="404"/>
              </a:cxn>
              <a:cxn ang="0">
                <a:pos x="24" y="356"/>
              </a:cxn>
              <a:cxn ang="0">
                <a:pos x="96" y="44"/>
              </a:cxn>
              <a:cxn ang="0">
                <a:pos x="192" y="92"/>
              </a:cxn>
              <a:cxn ang="0">
                <a:pos x="288" y="284"/>
              </a:cxn>
              <a:cxn ang="0">
                <a:pos x="360" y="332"/>
              </a:cxn>
              <a:cxn ang="0">
                <a:pos x="432" y="284"/>
              </a:cxn>
              <a:cxn ang="0">
                <a:pos x="600" y="356"/>
              </a:cxn>
              <a:cxn ang="0">
                <a:pos x="696" y="404"/>
              </a:cxn>
            </a:cxnLst>
            <a:rect l="0" t="0" r="r" b="b"/>
            <a:pathLst>
              <a:path w="696" h="416">
                <a:moveTo>
                  <a:pt x="0" y="404"/>
                </a:moveTo>
                <a:cubicBezTo>
                  <a:pt x="4" y="410"/>
                  <a:pt x="8" y="416"/>
                  <a:pt x="24" y="356"/>
                </a:cubicBezTo>
                <a:cubicBezTo>
                  <a:pt x="40" y="296"/>
                  <a:pt x="68" y="88"/>
                  <a:pt x="96" y="44"/>
                </a:cubicBezTo>
                <a:cubicBezTo>
                  <a:pt x="124" y="0"/>
                  <a:pt x="160" y="52"/>
                  <a:pt x="192" y="92"/>
                </a:cubicBezTo>
                <a:cubicBezTo>
                  <a:pt x="224" y="132"/>
                  <a:pt x="260" y="244"/>
                  <a:pt x="288" y="284"/>
                </a:cubicBezTo>
                <a:cubicBezTo>
                  <a:pt x="316" y="324"/>
                  <a:pt x="336" y="332"/>
                  <a:pt x="360" y="332"/>
                </a:cubicBezTo>
                <a:cubicBezTo>
                  <a:pt x="384" y="332"/>
                  <a:pt x="392" y="280"/>
                  <a:pt x="432" y="284"/>
                </a:cubicBezTo>
                <a:cubicBezTo>
                  <a:pt x="472" y="288"/>
                  <a:pt x="556" y="336"/>
                  <a:pt x="600" y="356"/>
                </a:cubicBezTo>
                <a:cubicBezTo>
                  <a:pt x="644" y="376"/>
                  <a:pt x="676" y="396"/>
                  <a:pt x="696" y="404"/>
                </a:cubicBezTo>
              </a:path>
            </a:pathLst>
          </a:custGeom>
          <a:noFill/>
          <a:ln w="25400" cap="flat" cmpd="sng">
            <a:solidFill>
              <a:srgbClr val="FF0000"/>
            </a:solidFill>
            <a:prstDash val="solid"/>
            <a:round/>
            <a:headEnd type="none" w="med" len="med"/>
            <a:tailEnd type="none" w="med" len="med"/>
          </a:ln>
          <a:effectLst/>
        </p:spPr>
        <p:txBody>
          <a:bodyPr/>
          <a:lstStyle/>
          <a:p>
            <a:pPr algn="ctr">
              <a:defRPr/>
            </a:pPr>
            <a:endParaRPr lang="fr-FR" dirty="0">
              <a:cs typeface="+mn-cs"/>
            </a:endParaRPr>
          </a:p>
        </p:txBody>
      </p:sp>
      <p:sp>
        <p:nvSpPr>
          <p:cNvPr id="711687" name="Freeform 7"/>
          <p:cNvSpPr>
            <a:spLocks/>
          </p:cNvSpPr>
          <p:nvPr/>
        </p:nvSpPr>
        <p:spPr bwMode="auto">
          <a:xfrm>
            <a:off x="6705600" y="1371600"/>
            <a:ext cx="1104900" cy="660400"/>
          </a:xfrm>
          <a:custGeom>
            <a:avLst/>
            <a:gdLst/>
            <a:ahLst/>
            <a:cxnLst>
              <a:cxn ang="0">
                <a:pos x="0" y="404"/>
              </a:cxn>
              <a:cxn ang="0">
                <a:pos x="24" y="356"/>
              </a:cxn>
              <a:cxn ang="0">
                <a:pos x="96" y="44"/>
              </a:cxn>
              <a:cxn ang="0">
                <a:pos x="192" y="92"/>
              </a:cxn>
              <a:cxn ang="0">
                <a:pos x="288" y="284"/>
              </a:cxn>
              <a:cxn ang="0">
                <a:pos x="360" y="332"/>
              </a:cxn>
              <a:cxn ang="0">
                <a:pos x="432" y="284"/>
              </a:cxn>
              <a:cxn ang="0">
                <a:pos x="600" y="356"/>
              </a:cxn>
              <a:cxn ang="0">
                <a:pos x="696" y="404"/>
              </a:cxn>
            </a:cxnLst>
            <a:rect l="0" t="0" r="r" b="b"/>
            <a:pathLst>
              <a:path w="696" h="416">
                <a:moveTo>
                  <a:pt x="0" y="404"/>
                </a:moveTo>
                <a:cubicBezTo>
                  <a:pt x="4" y="410"/>
                  <a:pt x="8" y="416"/>
                  <a:pt x="24" y="356"/>
                </a:cubicBezTo>
                <a:cubicBezTo>
                  <a:pt x="40" y="296"/>
                  <a:pt x="68" y="88"/>
                  <a:pt x="96" y="44"/>
                </a:cubicBezTo>
                <a:cubicBezTo>
                  <a:pt x="124" y="0"/>
                  <a:pt x="160" y="52"/>
                  <a:pt x="192" y="92"/>
                </a:cubicBezTo>
                <a:cubicBezTo>
                  <a:pt x="224" y="132"/>
                  <a:pt x="260" y="244"/>
                  <a:pt x="288" y="284"/>
                </a:cubicBezTo>
                <a:cubicBezTo>
                  <a:pt x="316" y="324"/>
                  <a:pt x="336" y="332"/>
                  <a:pt x="360" y="332"/>
                </a:cubicBezTo>
                <a:cubicBezTo>
                  <a:pt x="384" y="332"/>
                  <a:pt x="392" y="280"/>
                  <a:pt x="432" y="284"/>
                </a:cubicBezTo>
                <a:cubicBezTo>
                  <a:pt x="472" y="288"/>
                  <a:pt x="556" y="336"/>
                  <a:pt x="600" y="356"/>
                </a:cubicBezTo>
                <a:cubicBezTo>
                  <a:pt x="644" y="376"/>
                  <a:pt x="676" y="396"/>
                  <a:pt x="696" y="404"/>
                </a:cubicBezTo>
              </a:path>
            </a:pathLst>
          </a:custGeom>
          <a:noFill/>
          <a:ln w="25400" cap="flat" cmpd="sng">
            <a:solidFill>
              <a:srgbClr val="FF0000"/>
            </a:solidFill>
            <a:prstDash val="solid"/>
            <a:round/>
            <a:headEnd type="none" w="med" len="med"/>
            <a:tailEnd type="none" w="med" len="med"/>
          </a:ln>
          <a:effectLst/>
        </p:spPr>
        <p:txBody>
          <a:bodyPr/>
          <a:lstStyle/>
          <a:p>
            <a:pPr algn="ctr">
              <a:defRPr/>
            </a:pPr>
            <a:endParaRPr lang="fr-FR" dirty="0">
              <a:cs typeface="+mn-cs"/>
            </a:endParaRPr>
          </a:p>
        </p:txBody>
      </p:sp>
      <p:sp>
        <p:nvSpPr>
          <p:cNvPr id="711688" name="Freeform 8"/>
          <p:cNvSpPr>
            <a:spLocks/>
          </p:cNvSpPr>
          <p:nvPr/>
        </p:nvSpPr>
        <p:spPr bwMode="auto">
          <a:xfrm>
            <a:off x="5486400" y="1371600"/>
            <a:ext cx="1104900" cy="660400"/>
          </a:xfrm>
          <a:custGeom>
            <a:avLst/>
            <a:gdLst/>
            <a:ahLst/>
            <a:cxnLst>
              <a:cxn ang="0">
                <a:pos x="0" y="404"/>
              </a:cxn>
              <a:cxn ang="0">
                <a:pos x="24" y="356"/>
              </a:cxn>
              <a:cxn ang="0">
                <a:pos x="96" y="44"/>
              </a:cxn>
              <a:cxn ang="0">
                <a:pos x="192" y="92"/>
              </a:cxn>
              <a:cxn ang="0">
                <a:pos x="288" y="284"/>
              </a:cxn>
              <a:cxn ang="0">
                <a:pos x="360" y="332"/>
              </a:cxn>
              <a:cxn ang="0">
                <a:pos x="432" y="284"/>
              </a:cxn>
              <a:cxn ang="0">
                <a:pos x="600" y="356"/>
              </a:cxn>
              <a:cxn ang="0">
                <a:pos x="696" y="404"/>
              </a:cxn>
            </a:cxnLst>
            <a:rect l="0" t="0" r="r" b="b"/>
            <a:pathLst>
              <a:path w="696" h="416">
                <a:moveTo>
                  <a:pt x="0" y="404"/>
                </a:moveTo>
                <a:cubicBezTo>
                  <a:pt x="4" y="410"/>
                  <a:pt x="8" y="416"/>
                  <a:pt x="24" y="356"/>
                </a:cubicBezTo>
                <a:cubicBezTo>
                  <a:pt x="40" y="296"/>
                  <a:pt x="68" y="88"/>
                  <a:pt x="96" y="44"/>
                </a:cubicBezTo>
                <a:cubicBezTo>
                  <a:pt x="124" y="0"/>
                  <a:pt x="160" y="52"/>
                  <a:pt x="192" y="92"/>
                </a:cubicBezTo>
                <a:cubicBezTo>
                  <a:pt x="224" y="132"/>
                  <a:pt x="260" y="244"/>
                  <a:pt x="288" y="284"/>
                </a:cubicBezTo>
                <a:cubicBezTo>
                  <a:pt x="316" y="324"/>
                  <a:pt x="336" y="332"/>
                  <a:pt x="360" y="332"/>
                </a:cubicBezTo>
                <a:cubicBezTo>
                  <a:pt x="384" y="332"/>
                  <a:pt x="392" y="280"/>
                  <a:pt x="432" y="284"/>
                </a:cubicBezTo>
                <a:cubicBezTo>
                  <a:pt x="472" y="288"/>
                  <a:pt x="556" y="336"/>
                  <a:pt x="600" y="356"/>
                </a:cubicBezTo>
                <a:cubicBezTo>
                  <a:pt x="644" y="376"/>
                  <a:pt x="676" y="396"/>
                  <a:pt x="696" y="404"/>
                </a:cubicBezTo>
              </a:path>
            </a:pathLst>
          </a:custGeom>
          <a:noFill/>
          <a:ln w="25400" cap="rnd" cmpd="sng">
            <a:solidFill>
              <a:srgbClr val="FFFF00"/>
            </a:solidFill>
            <a:prstDash val="sysDot"/>
            <a:round/>
            <a:headEnd type="none" w="med" len="med"/>
            <a:tailEnd type="none" w="med" len="med"/>
          </a:ln>
          <a:effectLst/>
        </p:spPr>
        <p:txBody>
          <a:bodyPr/>
          <a:lstStyle/>
          <a:p>
            <a:pPr algn="ctr">
              <a:defRPr/>
            </a:pPr>
            <a:endParaRPr lang="fr-FR" dirty="0">
              <a:cs typeface="+mn-cs"/>
            </a:endParaRPr>
          </a:p>
        </p:txBody>
      </p:sp>
      <p:sp>
        <p:nvSpPr>
          <p:cNvPr id="711689" name="Freeform 9"/>
          <p:cNvSpPr>
            <a:spLocks/>
          </p:cNvSpPr>
          <p:nvPr/>
        </p:nvSpPr>
        <p:spPr bwMode="auto">
          <a:xfrm>
            <a:off x="6705600" y="1371600"/>
            <a:ext cx="1104900" cy="660400"/>
          </a:xfrm>
          <a:custGeom>
            <a:avLst/>
            <a:gdLst/>
            <a:ahLst/>
            <a:cxnLst>
              <a:cxn ang="0">
                <a:pos x="0" y="404"/>
              </a:cxn>
              <a:cxn ang="0">
                <a:pos x="24" y="356"/>
              </a:cxn>
              <a:cxn ang="0">
                <a:pos x="96" y="44"/>
              </a:cxn>
              <a:cxn ang="0">
                <a:pos x="192" y="92"/>
              </a:cxn>
              <a:cxn ang="0">
                <a:pos x="288" y="284"/>
              </a:cxn>
              <a:cxn ang="0">
                <a:pos x="360" y="332"/>
              </a:cxn>
              <a:cxn ang="0">
                <a:pos x="432" y="284"/>
              </a:cxn>
              <a:cxn ang="0">
                <a:pos x="600" y="356"/>
              </a:cxn>
              <a:cxn ang="0">
                <a:pos x="696" y="404"/>
              </a:cxn>
            </a:cxnLst>
            <a:rect l="0" t="0" r="r" b="b"/>
            <a:pathLst>
              <a:path w="696" h="416">
                <a:moveTo>
                  <a:pt x="0" y="404"/>
                </a:moveTo>
                <a:cubicBezTo>
                  <a:pt x="4" y="410"/>
                  <a:pt x="8" y="416"/>
                  <a:pt x="24" y="356"/>
                </a:cubicBezTo>
                <a:cubicBezTo>
                  <a:pt x="40" y="296"/>
                  <a:pt x="68" y="88"/>
                  <a:pt x="96" y="44"/>
                </a:cubicBezTo>
                <a:cubicBezTo>
                  <a:pt x="124" y="0"/>
                  <a:pt x="160" y="52"/>
                  <a:pt x="192" y="92"/>
                </a:cubicBezTo>
                <a:cubicBezTo>
                  <a:pt x="224" y="132"/>
                  <a:pt x="260" y="244"/>
                  <a:pt x="288" y="284"/>
                </a:cubicBezTo>
                <a:cubicBezTo>
                  <a:pt x="316" y="324"/>
                  <a:pt x="336" y="332"/>
                  <a:pt x="360" y="332"/>
                </a:cubicBezTo>
                <a:cubicBezTo>
                  <a:pt x="384" y="332"/>
                  <a:pt x="392" y="280"/>
                  <a:pt x="432" y="284"/>
                </a:cubicBezTo>
                <a:cubicBezTo>
                  <a:pt x="472" y="288"/>
                  <a:pt x="556" y="336"/>
                  <a:pt x="600" y="356"/>
                </a:cubicBezTo>
                <a:cubicBezTo>
                  <a:pt x="644" y="376"/>
                  <a:pt x="676" y="396"/>
                  <a:pt x="696" y="404"/>
                </a:cubicBezTo>
              </a:path>
            </a:pathLst>
          </a:custGeom>
          <a:noFill/>
          <a:ln w="25400" cap="rnd" cmpd="sng">
            <a:solidFill>
              <a:srgbClr val="FFFF00"/>
            </a:solidFill>
            <a:prstDash val="sysDot"/>
            <a:round/>
            <a:headEnd type="none" w="med" len="med"/>
            <a:tailEnd type="none" w="med" len="med"/>
          </a:ln>
          <a:effectLst/>
        </p:spPr>
        <p:txBody>
          <a:bodyPr/>
          <a:lstStyle/>
          <a:p>
            <a:pPr algn="ctr">
              <a:defRPr/>
            </a:pPr>
            <a:endParaRPr lang="fr-FR" dirty="0">
              <a:cs typeface="+mn-cs"/>
            </a:endParaRPr>
          </a:p>
        </p:txBody>
      </p:sp>
      <p:sp>
        <p:nvSpPr>
          <p:cNvPr id="711690" name="Line 10"/>
          <p:cNvSpPr>
            <a:spLocks noChangeShapeType="1"/>
          </p:cNvSpPr>
          <p:nvPr/>
        </p:nvSpPr>
        <p:spPr bwMode="auto">
          <a:xfrm>
            <a:off x="5562600" y="2063750"/>
            <a:ext cx="0" cy="304800"/>
          </a:xfrm>
          <a:prstGeom prst="line">
            <a:avLst/>
          </a:prstGeom>
          <a:noFill/>
          <a:ln w="12700">
            <a:solidFill>
              <a:schemeClr val="tx1"/>
            </a:solidFill>
            <a:round/>
            <a:headEnd/>
            <a:tailEnd/>
          </a:ln>
          <a:effectLst/>
        </p:spPr>
        <p:txBody>
          <a:bodyPr/>
          <a:lstStyle/>
          <a:p>
            <a:pPr algn="ctr">
              <a:defRPr/>
            </a:pPr>
            <a:endParaRPr lang="fr-FR" dirty="0">
              <a:cs typeface="+mn-cs"/>
            </a:endParaRPr>
          </a:p>
        </p:txBody>
      </p:sp>
      <p:sp>
        <p:nvSpPr>
          <p:cNvPr id="711691" name="Line 11"/>
          <p:cNvSpPr>
            <a:spLocks noChangeShapeType="1"/>
          </p:cNvSpPr>
          <p:nvPr/>
        </p:nvSpPr>
        <p:spPr bwMode="auto">
          <a:xfrm>
            <a:off x="7818438" y="2063750"/>
            <a:ext cx="0" cy="304800"/>
          </a:xfrm>
          <a:prstGeom prst="line">
            <a:avLst/>
          </a:prstGeom>
          <a:noFill/>
          <a:ln w="12700">
            <a:solidFill>
              <a:schemeClr val="tx1"/>
            </a:solidFill>
            <a:round/>
            <a:headEnd/>
            <a:tailEnd/>
          </a:ln>
          <a:effectLst/>
        </p:spPr>
        <p:txBody>
          <a:bodyPr/>
          <a:lstStyle/>
          <a:p>
            <a:pPr algn="ctr">
              <a:defRPr/>
            </a:pPr>
            <a:endParaRPr lang="fr-FR" dirty="0">
              <a:cs typeface="+mn-cs"/>
            </a:endParaRPr>
          </a:p>
        </p:txBody>
      </p:sp>
      <p:sp>
        <p:nvSpPr>
          <p:cNvPr id="711692" name="Line 12"/>
          <p:cNvSpPr>
            <a:spLocks noChangeShapeType="1"/>
          </p:cNvSpPr>
          <p:nvPr/>
        </p:nvSpPr>
        <p:spPr bwMode="auto">
          <a:xfrm>
            <a:off x="5562600" y="2203450"/>
            <a:ext cx="2238375" cy="0"/>
          </a:xfrm>
          <a:prstGeom prst="line">
            <a:avLst/>
          </a:prstGeom>
          <a:noFill/>
          <a:ln w="12700">
            <a:solidFill>
              <a:schemeClr val="tx1"/>
            </a:solidFill>
            <a:round/>
            <a:headEnd/>
            <a:tailEnd/>
          </a:ln>
          <a:effectLst/>
        </p:spPr>
        <p:txBody>
          <a:bodyPr/>
          <a:lstStyle/>
          <a:p>
            <a:pPr algn="ctr">
              <a:defRPr/>
            </a:pPr>
            <a:endParaRPr lang="fr-FR" dirty="0">
              <a:cs typeface="+mn-cs"/>
            </a:endParaRPr>
          </a:p>
        </p:txBody>
      </p:sp>
      <p:sp>
        <p:nvSpPr>
          <p:cNvPr id="711693" name="Text Box 13"/>
          <p:cNvSpPr txBox="1">
            <a:spLocks noChangeArrowheads="1"/>
          </p:cNvSpPr>
          <p:nvPr/>
        </p:nvSpPr>
        <p:spPr bwMode="auto">
          <a:xfrm>
            <a:off x="6038850" y="2025134"/>
            <a:ext cx="1284287" cy="369332"/>
          </a:xfrm>
          <a:prstGeom prst="rect">
            <a:avLst/>
          </a:prstGeom>
          <a:solidFill>
            <a:schemeClr val="bg1"/>
          </a:solidFill>
          <a:ln w="12700">
            <a:noFill/>
            <a:miter lim="800000"/>
            <a:headEnd/>
            <a:tailEnd/>
          </a:ln>
          <a:effectLst/>
        </p:spPr>
        <p:txBody>
          <a:bodyPr wrap="square">
            <a:spAutoFit/>
          </a:bodyPr>
          <a:lstStyle/>
          <a:p>
            <a:pPr algn="ctr" eaLnBrk="0" hangingPunct="0">
              <a:spcBef>
                <a:spcPct val="50000"/>
              </a:spcBef>
              <a:defRPr/>
            </a:pPr>
            <a:r>
              <a:rPr lang="fr-FR" altLang="ja-JP" dirty="0">
                <a:latin typeface="Arial Narrow" pitchFamily="34" charset="0"/>
              </a:rPr>
              <a:t>20 secondes</a:t>
            </a:r>
          </a:p>
        </p:txBody>
      </p:sp>
      <p:sp>
        <p:nvSpPr>
          <p:cNvPr id="711694" name="Text Box 14"/>
          <p:cNvSpPr txBox="1">
            <a:spLocks noChangeArrowheads="1"/>
          </p:cNvSpPr>
          <p:nvPr/>
        </p:nvSpPr>
        <p:spPr bwMode="auto">
          <a:xfrm>
            <a:off x="4267200" y="1371600"/>
            <a:ext cx="609600" cy="641350"/>
          </a:xfrm>
          <a:prstGeom prst="rect">
            <a:avLst/>
          </a:prstGeom>
          <a:noFill/>
          <a:ln w="9525">
            <a:noFill/>
            <a:miter lim="800000"/>
            <a:headEnd/>
            <a:tailEnd/>
          </a:ln>
          <a:effectLst/>
        </p:spPr>
        <p:txBody>
          <a:bodyPr>
            <a:spAutoFit/>
          </a:bodyPr>
          <a:lstStyle/>
          <a:p>
            <a:pPr algn="ctr">
              <a:spcBef>
                <a:spcPct val="50000"/>
              </a:spcBef>
              <a:defRPr/>
            </a:pPr>
            <a:r>
              <a:rPr kumimoji="1" lang="fr-FR" altLang="ja-JP" sz="3600" b="1" dirty="0"/>
              <a:t>I.</a:t>
            </a:r>
          </a:p>
        </p:txBody>
      </p:sp>
      <p:sp>
        <p:nvSpPr>
          <p:cNvPr id="711695" name="Text Box 15"/>
          <p:cNvSpPr txBox="1">
            <a:spLocks noChangeArrowheads="1"/>
          </p:cNvSpPr>
          <p:nvPr/>
        </p:nvSpPr>
        <p:spPr bwMode="auto">
          <a:xfrm>
            <a:off x="5181600" y="2536372"/>
            <a:ext cx="3276600" cy="923330"/>
          </a:xfrm>
          <a:prstGeom prst="rect">
            <a:avLst/>
          </a:prstGeom>
          <a:noFill/>
          <a:ln w="9525">
            <a:noFill/>
            <a:miter lim="800000"/>
            <a:headEnd/>
            <a:tailEnd/>
          </a:ln>
          <a:effectLst/>
        </p:spPr>
        <p:txBody>
          <a:bodyPr>
            <a:spAutoFit/>
          </a:bodyPr>
          <a:lstStyle/>
          <a:p>
            <a:pPr algn="ctr">
              <a:spcBef>
                <a:spcPct val="50000"/>
              </a:spcBef>
              <a:defRPr/>
            </a:pPr>
            <a:r>
              <a:rPr kumimoji="1" lang="fr-FR" altLang="ja-JP" dirty="0"/>
              <a:t>Les données de pression artérielle sont échantillonnées @ 100 Hz sur 20 secondes.</a:t>
            </a:r>
          </a:p>
        </p:txBody>
      </p:sp>
      <p:sp>
        <p:nvSpPr>
          <p:cNvPr id="711696" name="Text Box 16"/>
          <p:cNvSpPr txBox="1">
            <a:spLocks noChangeArrowheads="1"/>
          </p:cNvSpPr>
          <p:nvPr/>
        </p:nvSpPr>
        <p:spPr bwMode="auto">
          <a:xfrm>
            <a:off x="4267200" y="3581400"/>
            <a:ext cx="609600" cy="641350"/>
          </a:xfrm>
          <a:prstGeom prst="rect">
            <a:avLst/>
          </a:prstGeom>
          <a:noFill/>
          <a:ln w="9525">
            <a:noFill/>
            <a:miter lim="800000"/>
            <a:headEnd/>
            <a:tailEnd/>
          </a:ln>
          <a:effectLst/>
        </p:spPr>
        <p:txBody>
          <a:bodyPr>
            <a:spAutoFit/>
          </a:bodyPr>
          <a:lstStyle/>
          <a:p>
            <a:pPr algn="ctr">
              <a:spcBef>
                <a:spcPct val="50000"/>
              </a:spcBef>
              <a:defRPr/>
            </a:pPr>
            <a:r>
              <a:rPr kumimoji="1" lang="fr-FR" altLang="ja-JP" sz="3600" b="1" dirty="0"/>
              <a:t>II.</a:t>
            </a:r>
          </a:p>
        </p:txBody>
      </p:sp>
      <p:sp>
        <p:nvSpPr>
          <p:cNvPr id="711697" name="AutoShape 17"/>
          <p:cNvSpPr>
            <a:spLocks/>
          </p:cNvSpPr>
          <p:nvPr/>
        </p:nvSpPr>
        <p:spPr bwMode="auto">
          <a:xfrm>
            <a:off x="2819400" y="1371600"/>
            <a:ext cx="1600200" cy="4572000"/>
          </a:xfrm>
          <a:prstGeom prst="leftBrace">
            <a:avLst>
              <a:gd name="adj1" fmla="val 27381"/>
              <a:gd name="adj2" fmla="val 50000"/>
            </a:avLst>
          </a:prstGeom>
          <a:noFill/>
          <a:ln w="9525">
            <a:solidFill>
              <a:schemeClr val="tx1"/>
            </a:solidFill>
            <a:round/>
            <a:headEnd/>
            <a:tailEnd/>
          </a:ln>
          <a:effectLst/>
        </p:spPr>
        <p:txBody>
          <a:bodyPr wrap="none" anchor="ctr"/>
          <a:lstStyle/>
          <a:p>
            <a:pPr algn="ctr">
              <a:defRPr/>
            </a:pPr>
            <a:endParaRPr lang="fr-FR" dirty="0">
              <a:cs typeface="+mn-cs"/>
            </a:endParaRPr>
          </a:p>
        </p:txBody>
      </p:sp>
      <p:sp>
        <p:nvSpPr>
          <p:cNvPr id="17426" name="Text Box 18"/>
          <p:cNvSpPr txBox="1">
            <a:spLocks noChangeArrowheads="1"/>
          </p:cNvSpPr>
          <p:nvPr/>
        </p:nvSpPr>
        <p:spPr bwMode="auto">
          <a:xfrm>
            <a:off x="4267200" y="4740275"/>
            <a:ext cx="4724400" cy="1892826"/>
          </a:xfrm>
          <a:prstGeom prst="rect">
            <a:avLst/>
          </a:prstGeom>
          <a:noFill/>
          <a:ln w="9525">
            <a:noFill/>
            <a:miter lim="800000"/>
            <a:headEnd/>
            <a:tailEnd/>
          </a:ln>
        </p:spPr>
        <p:txBody>
          <a:bodyPr>
            <a:spAutoFit/>
          </a:bodyPr>
          <a:lstStyle/>
          <a:p>
            <a:pPr algn="ctr">
              <a:spcBef>
                <a:spcPct val="50000"/>
              </a:spcBef>
            </a:pPr>
            <a:r>
              <a:rPr kumimoji="1" lang="fr-FR" altLang="ja-JP" dirty="0">
                <a:solidFill>
                  <a:schemeClr val="tx1">
                    <a:lumMod val="65000"/>
                    <a:lumOff val="35000"/>
                  </a:schemeClr>
                </a:solidFill>
              </a:rPr>
              <a:t>L'écart type de la pression artérielle (</a:t>
            </a:r>
            <a:r>
              <a:rPr kumimoji="1" lang="fr-FR" altLang="ja-JP" dirty="0" err="1">
                <a:solidFill>
                  <a:schemeClr val="tx1">
                    <a:lumMod val="65000"/>
                    <a:lumOff val="35000"/>
                  </a:schemeClr>
                </a:solidFill>
              </a:rPr>
              <a:t>σAP</a:t>
            </a:r>
            <a:r>
              <a:rPr kumimoji="1" lang="fr-FR" altLang="ja-JP" dirty="0">
                <a:solidFill>
                  <a:schemeClr val="tx1">
                    <a:lumMod val="65000"/>
                    <a:lumOff val="35000"/>
                  </a:schemeClr>
                </a:solidFill>
              </a:rPr>
              <a:t>) se calcule au moyen des données échantillonnées.</a:t>
            </a:r>
          </a:p>
          <a:p>
            <a:pPr algn="ctr">
              <a:spcBef>
                <a:spcPct val="50000"/>
              </a:spcBef>
            </a:pPr>
            <a:r>
              <a:rPr kumimoji="1" lang="fr-FR" altLang="ja-JP" dirty="0">
                <a:solidFill>
                  <a:schemeClr val="tx1">
                    <a:lumMod val="65000"/>
                    <a:lumOff val="35000"/>
                  </a:schemeClr>
                </a:solidFill>
              </a:rPr>
              <a:t>Lorsque la valeur VES augmente, la valeur </a:t>
            </a:r>
            <a:r>
              <a:rPr kumimoji="1" lang="fr-FR" altLang="ja-JP" dirty="0" err="1">
                <a:solidFill>
                  <a:schemeClr val="tx1">
                    <a:lumMod val="65000"/>
                    <a:lumOff val="35000"/>
                  </a:schemeClr>
                </a:solidFill>
              </a:rPr>
              <a:t>σAP</a:t>
            </a:r>
            <a:r>
              <a:rPr kumimoji="1" lang="fr-FR" altLang="ja-JP" dirty="0">
                <a:solidFill>
                  <a:schemeClr val="tx1">
                    <a:lumMod val="65000"/>
                    <a:lumOff val="35000"/>
                  </a:schemeClr>
                </a:solidFill>
              </a:rPr>
              <a:t> augmente </a:t>
            </a:r>
            <a:r>
              <a:rPr kumimoji="1" lang="fr-FR" altLang="ja-JP" u="sng" dirty="0">
                <a:solidFill>
                  <a:schemeClr val="tx1">
                    <a:lumMod val="65000"/>
                    <a:lumOff val="35000"/>
                  </a:schemeClr>
                </a:solidFill>
              </a:rPr>
              <a:t>proportionnellement</a:t>
            </a:r>
            <a:r>
              <a:rPr kumimoji="1" lang="fr-FR" altLang="ja-JP" dirty="0">
                <a:solidFill>
                  <a:schemeClr val="tx1">
                    <a:lumMod val="65000"/>
                    <a:lumOff val="35000"/>
                  </a:schemeClr>
                </a:solidFill>
              </a:rPr>
              <a:t>, et inversement.</a:t>
            </a:r>
          </a:p>
        </p:txBody>
      </p:sp>
      <p:pic>
        <p:nvPicPr>
          <p:cNvPr id="17427" name="Picture 19"/>
          <p:cNvPicPr>
            <a:picLocks noChangeAspect="1" noChangeArrowheads="1"/>
          </p:cNvPicPr>
          <p:nvPr/>
        </p:nvPicPr>
        <p:blipFill>
          <a:blip r:embed="rId4"/>
          <a:srcRect/>
          <a:stretch>
            <a:fillRect/>
          </a:stretch>
        </p:blipFill>
        <p:spPr bwMode="auto">
          <a:xfrm>
            <a:off x="4953000" y="3352800"/>
            <a:ext cx="4038600" cy="1054100"/>
          </a:xfrm>
          <a:prstGeom prst="rect">
            <a:avLst/>
          </a:prstGeom>
          <a:noFill/>
          <a:ln w="12700">
            <a:noFill/>
            <a:miter lim="800000"/>
            <a:headEnd/>
            <a:tailEnd/>
          </a:ln>
        </p:spPr>
      </p:pic>
      <p:sp>
        <p:nvSpPr>
          <p:cNvPr id="711700" name="Text Box 20"/>
          <p:cNvSpPr txBox="1">
            <a:spLocks noChangeArrowheads="1"/>
          </p:cNvSpPr>
          <p:nvPr/>
        </p:nvSpPr>
        <p:spPr bwMode="auto">
          <a:xfrm>
            <a:off x="6248400" y="4495800"/>
            <a:ext cx="1447800" cy="244475"/>
          </a:xfrm>
          <a:prstGeom prst="rect">
            <a:avLst/>
          </a:prstGeom>
          <a:noFill/>
          <a:ln w="9525">
            <a:noFill/>
            <a:miter lim="800000"/>
            <a:headEnd/>
            <a:tailEnd/>
          </a:ln>
          <a:effectLst/>
        </p:spPr>
        <p:txBody>
          <a:bodyPr>
            <a:spAutoFit/>
          </a:bodyPr>
          <a:lstStyle/>
          <a:p>
            <a:pPr algn="ctr">
              <a:spcBef>
                <a:spcPct val="50000"/>
              </a:spcBef>
              <a:defRPr/>
            </a:pPr>
            <a:r>
              <a:rPr kumimoji="1" lang="fr-FR" altLang="ja-JP" sz="1000" b="1" dirty="0">
                <a:solidFill>
                  <a:schemeClr val="tx2"/>
                </a:solidFill>
                <a:effectDag name="">
                  <a:cont type="tree" name="">
                    <a:effect ref="fillLine"/>
                    <a:outerShdw dist="38100" dir="13500000" algn="br">
                      <a:srgbClr val="FFF4EB"/>
                    </a:outerShdw>
                  </a:cont>
                  <a:cont type="tree" name="">
                    <a:effect ref="fillLine"/>
                    <a:outerShdw dist="38100" dir="2700000" algn="tl">
                      <a:srgbClr val="716963"/>
                    </a:outerShdw>
                  </a:cont>
                  <a:effect ref="fillLine"/>
                </a:effectDag>
              </a:rPr>
              <a:t>SV↑: PP ↑ : </a:t>
            </a:r>
            <a:r>
              <a:rPr kumimoji="1" lang="fr-FR" altLang="ja-JP" sz="1000" b="1" dirty="0" err="1">
                <a:solidFill>
                  <a:schemeClr val="tx2"/>
                </a:solidFill>
                <a:effectDag name="">
                  <a:cont type="tree" name="">
                    <a:effect ref="fillLine"/>
                    <a:outerShdw dist="38100" dir="13500000" algn="br">
                      <a:srgbClr val="FFF4EB"/>
                    </a:outerShdw>
                  </a:cont>
                  <a:cont type="tree" name="">
                    <a:effect ref="fillLine"/>
                    <a:outerShdw dist="38100" dir="2700000" algn="tl">
                      <a:srgbClr val="716963"/>
                    </a:outerShdw>
                  </a:cont>
                  <a:effect ref="fillLine"/>
                </a:effectDag>
              </a:rPr>
              <a:t>σAP</a:t>
            </a:r>
            <a:r>
              <a:rPr kumimoji="1" lang="fr-FR" altLang="ja-JP" sz="1000" b="1" dirty="0">
                <a:solidFill>
                  <a:schemeClr val="tx2"/>
                </a:solidFill>
                <a:effectDag name="">
                  <a:cont type="tree" name="">
                    <a:effect ref="fillLine"/>
                    <a:outerShdw dist="38100" dir="13500000" algn="br">
                      <a:srgbClr val="FFF4EB"/>
                    </a:outerShdw>
                  </a:cont>
                  <a:cont type="tree" name="">
                    <a:effect ref="fillLine"/>
                    <a:outerShdw dist="38100" dir="2700000" algn="tl">
                      <a:srgbClr val="716963"/>
                    </a:outerShdw>
                  </a:cont>
                  <a:effect ref="fillLine"/>
                </a:effectDag>
              </a:rPr>
              <a:t> ↑</a:t>
            </a:r>
          </a:p>
        </p:txBody>
      </p:sp>
      <p:sp>
        <p:nvSpPr>
          <p:cNvPr id="711701" name="Text Box 21"/>
          <p:cNvSpPr txBox="1">
            <a:spLocks noChangeArrowheads="1"/>
          </p:cNvSpPr>
          <p:nvPr/>
        </p:nvSpPr>
        <p:spPr bwMode="auto">
          <a:xfrm>
            <a:off x="7620000" y="4495800"/>
            <a:ext cx="1447800" cy="244475"/>
          </a:xfrm>
          <a:prstGeom prst="rect">
            <a:avLst/>
          </a:prstGeom>
          <a:noFill/>
          <a:ln w="9525">
            <a:noFill/>
            <a:miter lim="800000"/>
            <a:headEnd/>
            <a:tailEnd/>
          </a:ln>
          <a:effectLst/>
        </p:spPr>
        <p:txBody>
          <a:bodyPr>
            <a:spAutoFit/>
          </a:bodyPr>
          <a:lstStyle/>
          <a:p>
            <a:pPr algn="ctr">
              <a:spcBef>
                <a:spcPct val="50000"/>
              </a:spcBef>
              <a:defRPr/>
            </a:pPr>
            <a:r>
              <a:rPr kumimoji="1" lang="fr-FR" altLang="ja-JP" sz="1000" b="1" dirty="0">
                <a:solidFill>
                  <a:schemeClr val="tx2"/>
                </a:solidFill>
                <a:effectDag name="">
                  <a:cont type="tree" name="">
                    <a:effect ref="fillLine"/>
                    <a:outerShdw dist="38100" dir="13500000" algn="br">
                      <a:srgbClr val="FFF4EB"/>
                    </a:outerShdw>
                  </a:cont>
                  <a:cont type="tree" name="">
                    <a:effect ref="fillLine"/>
                    <a:outerShdw dist="38100" dir="2700000" algn="tl">
                      <a:srgbClr val="716963"/>
                    </a:outerShdw>
                  </a:cont>
                  <a:effect ref="fillLine"/>
                </a:effectDag>
              </a:rPr>
              <a:t>SV</a:t>
            </a:r>
            <a:r>
              <a:rPr kumimoji="1" lang="fr-FR" altLang="ja-JP" sz="1000" b="1" dirty="0">
                <a:solidFill>
                  <a:schemeClr val="tx2"/>
                </a:solidFill>
                <a:effectDag name="">
                  <a:cont type="tree" name="">
                    <a:effect ref="fillLine"/>
                    <a:outerShdw dist="38100" dir="13500000" algn="br">
                      <a:srgbClr val="FFF4EB"/>
                    </a:outerShdw>
                  </a:cont>
                  <a:cont type="tree" name="">
                    <a:effect ref="fillLine"/>
                    <a:outerShdw dist="38100" dir="2700000" algn="tl">
                      <a:srgbClr val="716963"/>
                    </a:outerShdw>
                  </a:cont>
                  <a:effect ref="fillLine"/>
                </a:effectDag>
                <a:latin typeface="ＭＳ Ｐゴシック" pitchFamily="34" charset="-128"/>
              </a:rPr>
              <a:t>↓</a:t>
            </a:r>
            <a:r>
              <a:rPr kumimoji="1" lang="fr-FR" altLang="ja-JP" sz="1000" b="1" dirty="0">
                <a:solidFill>
                  <a:schemeClr val="tx2"/>
                </a:solidFill>
                <a:effectDag name="">
                  <a:cont type="tree" name="">
                    <a:effect ref="fillLine"/>
                    <a:outerShdw dist="38100" dir="13500000" algn="br">
                      <a:srgbClr val="FFF4EB"/>
                    </a:outerShdw>
                  </a:cont>
                  <a:cont type="tree" name="">
                    <a:effect ref="fillLine"/>
                    <a:outerShdw dist="38100" dir="2700000" algn="tl">
                      <a:srgbClr val="716963"/>
                    </a:outerShdw>
                  </a:cont>
                  <a:effect ref="fillLine"/>
                </a:effectDag>
              </a:rPr>
              <a:t>: PP ↓ : </a:t>
            </a:r>
            <a:r>
              <a:rPr kumimoji="1" lang="fr-FR" altLang="ja-JP" sz="1000" b="1" dirty="0" err="1">
                <a:solidFill>
                  <a:schemeClr val="tx2"/>
                </a:solidFill>
                <a:effectDag name="">
                  <a:cont type="tree" name="">
                    <a:effect ref="fillLine"/>
                    <a:outerShdw dist="38100" dir="13500000" algn="br">
                      <a:srgbClr val="FFF4EB"/>
                    </a:outerShdw>
                  </a:cont>
                  <a:cont type="tree" name="">
                    <a:effect ref="fillLine"/>
                    <a:outerShdw dist="38100" dir="2700000" algn="tl">
                      <a:srgbClr val="716963"/>
                    </a:outerShdw>
                  </a:cont>
                  <a:effect ref="fillLine"/>
                </a:effectDag>
              </a:rPr>
              <a:t>σAP</a:t>
            </a:r>
            <a:r>
              <a:rPr kumimoji="1" lang="fr-FR" altLang="ja-JP" sz="1000" b="1" dirty="0">
                <a:solidFill>
                  <a:schemeClr val="tx2"/>
                </a:solidFill>
                <a:effectDag name="">
                  <a:cont type="tree" name="">
                    <a:effect ref="fillLine"/>
                    <a:outerShdw dist="38100" dir="13500000" algn="br">
                      <a:srgbClr val="FFF4EB"/>
                    </a:outerShdw>
                  </a:cont>
                  <a:cont type="tree" name="">
                    <a:effect ref="fillLine"/>
                    <a:outerShdw dist="38100" dir="2700000" algn="tl">
                      <a:srgbClr val="716963"/>
                    </a:outerShdw>
                  </a:cont>
                  <a:effect ref="fillLine"/>
                </a:effectDag>
              </a:rPr>
              <a:t> ↓</a:t>
            </a:r>
          </a:p>
        </p:txBody>
      </p:sp>
      <p:sp>
        <p:nvSpPr>
          <p:cNvPr id="711702" name="Text Box 22"/>
          <p:cNvSpPr txBox="1">
            <a:spLocks noChangeArrowheads="1"/>
          </p:cNvSpPr>
          <p:nvPr/>
        </p:nvSpPr>
        <p:spPr bwMode="auto">
          <a:xfrm>
            <a:off x="4953000" y="4495800"/>
            <a:ext cx="1447800" cy="244475"/>
          </a:xfrm>
          <a:prstGeom prst="rect">
            <a:avLst/>
          </a:prstGeom>
          <a:noFill/>
          <a:ln w="9525">
            <a:noFill/>
            <a:miter lim="800000"/>
            <a:headEnd/>
            <a:tailEnd/>
          </a:ln>
          <a:effectLst/>
        </p:spPr>
        <p:txBody>
          <a:bodyPr>
            <a:spAutoFit/>
          </a:bodyPr>
          <a:lstStyle/>
          <a:p>
            <a:pPr algn="ctr">
              <a:spcBef>
                <a:spcPct val="50000"/>
              </a:spcBef>
              <a:defRPr/>
            </a:pPr>
            <a:r>
              <a:rPr kumimoji="1" lang="fr-FR" altLang="ja-JP" sz="1000" b="1" dirty="0">
                <a:solidFill>
                  <a:schemeClr val="tx2"/>
                </a:solidFill>
                <a:effectDag name="">
                  <a:cont type="tree" name="">
                    <a:effect ref="fillLine"/>
                    <a:outerShdw dist="38100" dir="13500000" algn="br">
                      <a:srgbClr val="FFF4EB"/>
                    </a:outerShdw>
                  </a:cont>
                  <a:cont type="tree" name="">
                    <a:effect ref="fillLine"/>
                    <a:outerShdw dist="38100" dir="2700000" algn="tl">
                      <a:srgbClr val="716963"/>
                    </a:outerShdw>
                  </a:cont>
                  <a:effect ref="fillLine"/>
                </a:effectDag>
              </a:rPr>
              <a:t>SV : PP  : </a:t>
            </a:r>
            <a:r>
              <a:rPr kumimoji="1" lang="fr-FR" altLang="ja-JP" sz="1000" b="1" dirty="0" err="1">
                <a:solidFill>
                  <a:schemeClr val="tx2"/>
                </a:solidFill>
                <a:effectDag name="">
                  <a:cont type="tree" name="">
                    <a:effect ref="fillLine"/>
                    <a:outerShdw dist="38100" dir="13500000" algn="br">
                      <a:srgbClr val="FFF4EB"/>
                    </a:outerShdw>
                  </a:cont>
                  <a:cont type="tree" name="">
                    <a:effect ref="fillLine"/>
                    <a:outerShdw dist="38100" dir="2700000" algn="tl">
                      <a:srgbClr val="716963"/>
                    </a:outerShdw>
                  </a:cont>
                  <a:effect ref="fillLine"/>
                </a:effectDag>
              </a:rPr>
              <a:t>σAP</a:t>
            </a:r>
            <a:r>
              <a:rPr kumimoji="1" lang="fr-FR" altLang="ja-JP" sz="1000" b="1" dirty="0">
                <a:solidFill>
                  <a:schemeClr val="tx2"/>
                </a:solidFill>
                <a:effectDag name="">
                  <a:cont type="tree" name="">
                    <a:effect ref="fillLine"/>
                    <a:outerShdw dist="38100" dir="13500000" algn="br">
                      <a:srgbClr val="FFF4EB"/>
                    </a:outerShdw>
                  </a:cont>
                  <a:cont type="tree" name="">
                    <a:effect ref="fillLine"/>
                    <a:outerShdw dist="38100" dir="2700000" algn="tl">
                      <a:srgbClr val="716963"/>
                    </a:outerShdw>
                  </a:cont>
                  <a:effect ref="fillLine"/>
                </a:effectDag>
              </a:rPr>
              <a:t> </a:t>
            </a:r>
          </a:p>
        </p:txBody>
      </p:sp>
      <p:sp>
        <p:nvSpPr>
          <p:cNvPr id="711703" name="Oval 23"/>
          <p:cNvSpPr>
            <a:spLocks noChangeArrowheads="1"/>
          </p:cNvSpPr>
          <p:nvPr/>
        </p:nvSpPr>
        <p:spPr bwMode="auto">
          <a:xfrm>
            <a:off x="2209800" y="1752600"/>
            <a:ext cx="533400" cy="381000"/>
          </a:xfrm>
          <a:prstGeom prst="ellipse">
            <a:avLst/>
          </a:prstGeom>
          <a:noFill/>
          <a:ln w="25400">
            <a:solidFill>
              <a:srgbClr val="FF0000"/>
            </a:solidFill>
            <a:round/>
            <a:headEnd/>
            <a:tailEnd/>
          </a:ln>
          <a:effectLst/>
        </p:spPr>
        <p:txBody>
          <a:bodyPr wrap="none" anchor="ctr"/>
          <a:lstStyle/>
          <a:p>
            <a:pPr algn="ctr">
              <a:defRPr/>
            </a:pPr>
            <a:endParaRPr lang="fr-FR" dirty="0">
              <a:cs typeface="+mn-cs"/>
            </a:endParaRPr>
          </a:p>
        </p:txBody>
      </p:sp>
      <p:sp>
        <p:nvSpPr>
          <p:cNvPr id="711704" name="Text Box 24"/>
          <p:cNvSpPr txBox="1">
            <a:spLocks noChangeArrowheads="1"/>
          </p:cNvSpPr>
          <p:nvPr/>
        </p:nvSpPr>
        <p:spPr bwMode="auto">
          <a:xfrm>
            <a:off x="2286000" y="2438400"/>
            <a:ext cx="838200" cy="366713"/>
          </a:xfrm>
          <a:prstGeom prst="rect">
            <a:avLst/>
          </a:prstGeom>
          <a:noFill/>
          <a:ln w="9525">
            <a:noFill/>
            <a:miter lim="800000"/>
            <a:headEnd/>
            <a:tailEnd/>
          </a:ln>
          <a:effectLst/>
        </p:spPr>
        <p:txBody>
          <a:bodyPr>
            <a:spAutoFit/>
          </a:bodyPr>
          <a:lstStyle/>
          <a:p>
            <a:pPr algn="ctr">
              <a:spcBef>
                <a:spcPct val="50000"/>
              </a:spcBef>
              <a:defRPr/>
            </a:pPr>
            <a:r>
              <a:rPr kumimoji="1" lang="fr-FR" altLang="ja-JP" dirty="0"/>
              <a:t>SV</a:t>
            </a:r>
          </a:p>
        </p:txBody>
      </p:sp>
      <p:sp>
        <p:nvSpPr>
          <p:cNvPr id="711705" name="AutoShape 25"/>
          <p:cNvSpPr>
            <a:spLocks noChangeArrowheads="1"/>
          </p:cNvSpPr>
          <p:nvPr/>
        </p:nvSpPr>
        <p:spPr bwMode="auto">
          <a:xfrm>
            <a:off x="2590800" y="2209800"/>
            <a:ext cx="228600" cy="228600"/>
          </a:xfrm>
          <a:prstGeom prst="upArrow">
            <a:avLst>
              <a:gd name="adj1" fmla="val 50000"/>
              <a:gd name="adj2" fmla="val 25000"/>
            </a:avLst>
          </a:prstGeom>
          <a:solidFill>
            <a:schemeClr val="tx1"/>
          </a:solidFill>
          <a:ln w="9525">
            <a:solidFill>
              <a:schemeClr val="tx1"/>
            </a:solidFill>
            <a:miter lim="800000"/>
            <a:headEnd/>
            <a:tailEnd/>
          </a:ln>
          <a:effectLst/>
        </p:spPr>
        <p:txBody>
          <a:bodyPr vert="eaVert" wrap="none" anchor="ctr"/>
          <a:lstStyle/>
          <a:p>
            <a:pPr algn="ctr">
              <a:defRPr/>
            </a:pPr>
            <a:endParaRPr lang="fr-FR" dirty="0">
              <a:cs typeface="+mn-cs"/>
            </a:endParaRPr>
          </a:p>
        </p:txBody>
      </p:sp>
      <p:sp>
        <p:nvSpPr>
          <p:cNvPr id="2" name="Titre 1"/>
          <p:cNvSpPr>
            <a:spLocks noGrp="1"/>
          </p:cNvSpPr>
          <p:nvPr>
            <p:ph type="title"/>
          </p:nvPr>
        </p:nvSpPr>
        <p:spPr/>
        <p:txBody>
          <a:bodyPr>
            <a:normAutofit/>
          </a:bodyPr>
          <a:lstStyle/>
          <a:p>
            <a:r>
              <a:rPr lang="en-US" altLang="ja-JP" sz="2600" dirty="0" err="1">
                <a:latin typeface="Arial" charset="0"/>
              </a:rPr>
              <a:t>Algorithme</a:t>
            </a:r>
            <a:r>
              <a:rPr lang="en-US" altLang="ja-JP" sz="2600" dirty="0">
                <a:latin typeface="Arial" charset="0"/>
              </a:rPr>
              <a:t> APCO : </a:t>
            </a:r>
            <a:r>
              <a:rPr lang="en-US" altLang="ja-JP" sz="2600" dirty="0" err="1">
                <a:latin typeface="Arial" charset="0"/>
              </a:rPr>
              <a:t>Détermination</a:t>
            </a:r>
            <a:r>
              <a:rPr lang="en-US" altLang="ja-JP" sz="2600" dirty="0">
                <a:latin typeface="Arial" charset="0"/>
              </a:rPr>
              <a:t> de la </a:t>
            </a:r>
            <a:r>
              <a:rPr lang="en-US" altLang="ja-JP" sz="2600" dirty="0" err="1">
                <a:latin typeface="Arial" charset="0"/>
              </a:rPr>
              <a:t>valeur</a:t>
            </a:r>
            <a:r>
              <a:rPr lang="en-US" altLang="ja-JP" sz="2600" dirty="0">
                <a:latin typeface="Arial" charset="0"/>
              </a:rPr>
              <a:t> VES</a:t>
            </a:r>
            <a:endParaRPr lang="en-US" sz="2600" dirty="0"/>
          </a:p>
        </p:txBody>
      </p:sp>
    </p:spTree>
    <p:extLst>
      <p:ext uri="{BB962C8B-B14F-4D97-AF65-F5344CB8AC3E}">
        <p14:creationId xmlns:p14="http://schemas.microsoft.com/office/powerpoint/2010/main" val="341151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1700"/>
                                        </p:tgtEl>
                                        <p:attrNameLst>
                                          <p:attrName>style.visibility</p:attrName>
                                        </p:attrNameLst>
                                      </p:cBhvr>
                                      <p:to>
                                        <p:strVal val="visible"/>
                                      </p:to>
                                    </p:set>
                                    <p:anim calcmode="lin" valueType="num">
                                      <p:cBhvr additive="base">
                                        <p:cTn id="7" dur="500" fill="hold"/>
                                        <p:tgtEl>
                                          <p:spTgt spid="711700"/>
                                        </p:tgtEl>
                                        <p:attrNameLst>
                                          <p:attrName>ppt_x</p:attrName>
                                        </p:attrNameLst>
                                      </p:cBhvr>
                                      <p:tavLst>
                                        <p:tav tm="0">
                                          <p:val>
                                            <p:strVal val="#ppt_x"/>
                                          </p:val>
                                        </p:tav>
                                        <p:tav tm="100000">
                                          <p:val>
                                            <p:strVal val="#ppt_x"/>
                                          </p:val>
                                        </p:tav>
                                      </p:tavLst>
                                    </p:anim>
                                    <p:anim calcmode="lin" valueType="num">
                                      <p:cBhvr additive="base">
                                        <p:cTn id="8" dur="500" fill="hold"/>
                                        <p:tgtEl>
                                          <p:spTgt spid="7117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1701"/>
                                        </p:tgtEl>
                                        <p:attrNameLst>
                                          <p:attrName>style.visibility</p:attrName>
                                        </p:attrNameLst>
                                      </p:cBhvr>
                                      <p:to>
                                        <p:strVal val="visible"/>
                                      </p:to>
                                    </p:set>
                                    <p:anim calcmode="lin" valueType="num">
                                      <p:cBhvr additive="base">
                                        <p:cTn id="13" dur="500" fill="hold"/>
                                        <p:tgtEl>
                                          <p:spTgt spid="711701"/>
                                        </p:tgtEl>
                                        <p:attrNameLst>
                                          <p:attrName>ppt_x</p:attrName>
                                        </p:attrNameLst>
                                      </p:cBhvr>
                                      <p:tavLst>
                                        <p:tav tm="0">
                                          <p:val>
                                            <p:strVal val="#ppt_x"/>
                                          </p:val>
                                        </p:tav>
                                        <p:tav tm="100000">
                                          <p:val>
                                            <p:strVal val="#ppt_x"/>
                                          </p:val>
                                        </p:tav>
                                      </p:tavLst>
                                    </p:anim>
                                    <p:anim calcmode="lin" valueType="num">
                                      <p:cBhvr additive="base">
                                        <p:cTn id="14" dur="500" fill="hold"/>
                                        <p:tgtEl>
                                          <p:spTgt spid="7117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700" grpId="0"/>
      <p:bldP spid="71170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548639" y="457200"/>
            <a:ext cx="8365415" cy="914400"/>
          </a:xfrm>
        </p:spPr>
        <p:txBody>
          <a:bodyPr>
            <a:normAutofit/>
          </a:bodyPr>
          <a:lstStyle/>
          <a:p>
            <a:pPr eaLnBrk="1" hangingPunct="1"/>
            <a:r>
              <a:rPr lang="fr-FR" altLang="ja-JP" sz="2600" dirty="0">
                <a:latin typeface="Arial" charset="0"/>
              </a:rPr>
              <a:t>Algorithme APCO :  Détermination de la valeur VES</a:t>
            </a:r>
          </a:p>
        </p:txBody>
      </p:sp>
      <p:pic>
        <p:nvPicPr>
          <p:cNvPr id="3077" name="Picture 3"/>
          <p:cNvPicPr>
            <a:picLocks noChangeAspect="1" noChangeArrowheads="1"/>
          </p:cNvPicPr>
          <p:nvPr/>
        </p:nvPicPr>
        <p:blipFill>
          <a:blip r:embed="rId4"/>
          <a:srcRect/>
          <a:stretch>
            <a:fillRect/>
          </a:stretch>
        </p:blipFill>
        <p:spPr bwMode="auto">
          <a:xfrm>
            <a:off x="457200" y="1752600"/>
            <a:ext cx="2819400" cy="400050"/>
          </a:xfrm>
          <a:prstGeom prst="rect">
            <a:avLst/>
          </a:prstGeom>
          <a:noFill/>
          <a:ln w="9525">
            <a:noFill/>
            <a:miter lim="800000"/>
            <a:headEnd/>
            <a:tailEnd/>
          </a:ln>
        </p:spPr>
      </p:pic>
      <p:sp>
        <p:nvSpPr>
          <p:cNvPr id="715781" name="Text Box 5"/>
          <p:cNvSpPr txBox="1">
            <a:spLocks noChangeArrowheads="1"/>
          </p:cNvSpPr>
          <p:nvPr/>
        </p:nvSpPr>
        <p:spPr bwMode="auto">
          <a:xfrm>
            <a:off x="631031" y="4619625"/>
            <a:ext cx="2449513" cy="708025"/>
          </a:xfrm>
          <a:prstGeom prst="rect">
            <a:avLst/>
          </a:prstGeom>
          <a:noFill/>
          <a:ln w="9525">
            <a:noFill/>
            <a:miter lim="800000"/>
            <a:headEnd/>
            <a:tailEnd/>
          </a:ln>
          <a:effectLst/>
        </p:spPr>
        <p:txBody>
          <a:bodyPr>
            <a:spAutoFit/>
          </a:bodyPr>
          <a:lstStyle/>
          <a:p>
            <a:pPr algn="ctr">
              <a:spcBef>
                <a:spcPct val="50000"/>
              </a:spcBef>
              <a:defRPr/>
            </a:pPr>
            <a:r>
              <a:rPr kumimoji="1" lang="fr-FR" altLang="ja-JP" sz="2000" b="1" dirty="0">
                <a:solidFill>
                  <a:srgbClr val="C00000"/>
                </a:solidFill>
              </a:rPr>
              <a:t>Évaluation du tonus vasculaire</a:t>
            </a:r>
          </a:p>
        </p:txBody>
      </p:sp>
      <p:sp>
        <p:nvSpPr>
          <p:cNvPr id="715782" name="AutoShape 6"/>
          <p:cNvSpPr>
            <a:spLocks/>
          </p:cNvSpPr>
          <p:nvPr/>
        </p:nvSpPr>
        <p:spPr bwMode="auto">
          <a:xfrm>
            <a:off x="2716018" y="1286272"/>
            <a:ext cx="1295400" cy="5149552"/>
          </a:xfrm>
          <a:prstGeom prst="leftBrace">
            <a:avLst>
              <a:gd name="adj1" fmla="val 27381"/>
              <a:gd name="adj2" fmla="val 50000"/>
            </a:avLst>
          </a:prstGeom>
          <a:noFill/>
          <a:ln w="9525">
            <a:solidFill>
              <a:schemeClr val="tx1"/>
            </a:solidFill>
            <a:round/>
            <a:headEnd/>
            <a:tailEnd/>
          </a:ln>
          <a:effectLst/>
        </p:spPr>
        <p:txBody>
          <a:bodyPr wrap="none" anchor="ctr"/>
          <a:lstStyle/>
          <a:p>
            <a:pPr algn="ctr">
              <a:defRPr/>
            </a:pPr>
            <a:endParaRPr lang="fr-FR" dirty="0">
              <a:cs typeface="+mn-cs"/>
            </a:endParaRPr>
          </a:p>
        </p:txBody>
      </p:sp>
      <p:sp>
        <p:nvSpPr>
          <p:cNvPr id="715783" name="Oval 7"/>
          <p:cNvSpPr>
            <a:spLocks noChangeArrowheads="1"/>
          </p:cNvSpPr>
          <p:nvPr/>
        </p:nvSpPr>
        <p:spPr bwMode="auto">
          <a:xfrm>
            <a:off x="2895600" y="1752600"/>
            <a:ext cx="381000" cy="381000"/>
          </a:xfrm>
          <a:prstGeom prst="ellipse">
            <a:avLst/>
          </a:prstGeom>
          <a:noFill/>
          <a:ln w="25400">
            <a:solidFill>
              <a:srgbClr val="FF0000"/>
            </a:solidFill>
            <a:round/>
            <a:headEnd/>
            <a:tailEnd/>
          </a:ln>
          <a:effectLst/>
        </p:spPr>
        <p:txBody>
          <a:bodyPr wrap="none" anchor="ctr"/>
          <a:lstStyle/>
          <a:p>
            <a:pPr algn="ctr">
              <a:defRPr/>
            </a:pPr>
            <a:endParaRPr lang="fr-FR" dirty="0">
              <a:cs typeface="+mn-cs"/>
            </a:endParaRPr>
          </a:p>
        </p:txBody>
      </p:sp>
      <p:sp>
        <p:nvSpPr>
          <p:cNvPr id="3082" name="Text Box 9"/>
          <p:cNvSpPr txBox="1">
            <a:spLocks noChangeArrowheads="1"/>
          </p:cNvSpPr>
          <p:nvPr/>
        </p:nvSpPr>
        <p:spPr bwMode="auto">
          <a:xfrm>
            <a:off x="3886200" y="1519871"/>
            <a:ext cx="5083628" cy="1815882"/>
          </a:xfrm>
          <a:prstGeom prst="rect">
            <a:avLst/>
          </a:prstGeom>
          <a:noFill/>
          <a:ln w="9525">
            <a:noFill/>
            <a:miter lim="800000"/>
            <a:headEnd/>
            <a:tailEnd/>
          </a:ln>
        </p:spPr>
        <p:txBody>
          <a:bodyPr wrap="square">
            <a:spAutoFit/>
          </a:bodyPr>
          <a:lstStyle/>
          <a:p>
            <a:pPr algn="just">
              <a:spcBef>
                <a:spcPct val="50000"/>
              </a:spcBef>
            </a:pPr>
            <a:r>
              <a:rPr kumimoji="1" lang="fr-FR" altLang="ja-JP" sz="1600" dirty="0">
                <a:solidFill>
                  <a:schemeClr val="tx1">
                    <a:lumMod val="50000"/>
                    <a:lumOff val="50000"/>
                  </a:schemeClr>
                </a:solidFill>
              </a:rPr>
              <a:t>Une analyse détaillée de la forme de la courbe permet d'évaluer</a:t>
            </a:r>
            <a:r>
              <a:rPr kumimoji="1" lang="fr-FR" altLang="ja-JP" sz="1600" b="1" dirty="0">
                <a:solidFill>
                  <a:schemeClr val="tx1">
                    <a:lumMod val="50000"/>
                    <a:lumOff val="50000"/>
                  </a:schemeClr>
                </a:solidFill>
              </a:rPr>
              <a:t> continuellement </a:t>
            </a:r>
            <a:r>
              <a:rPr kumimoji="1" lang="fr-FR" altLang="ja-JP" sz="1600" dirty="0">
                <a:solidFill>
                  <a:schemeClr val="tx1">
                    <a:lumMod val="50000"/>
                    <a:lumOff val="50000"/>
                  </a:schemeClr>
                </a:solidFill>
              </a:rPr>
              <a:t>les effets du tonus vasculaire spécifiques au patient sur l'écoulement.  L'algorithme tient compte de la </a:t>
            </a:r>
            <a:r>
              <a:rPr kumimoji="1" lang="fr-FR" altLang="ja-JP" sz="1600" b="1" dirty="0">
                <a:solidFill>
                  <a:schemeClr val="tx1">
                    <a:lumMod val="50000"/>
                    <a:lumOff val="50000"/>
                  </a:schemeClr>
                </a:solidFill>
              </a:rPr>
              <a:t>moyenne</a:t>
            </a:r>
            <a:r>
              <a:rPr kumimoji="1" lang="fr-FR" altLang="ja-JP" sz="1600" dirty="0">
                <a:solidFill>
                  <a:schemeClr val="tx1">
                    <a:lumMod val="50000"/>
                    <a:lumOff val="50000"/>
                  </a:schemeClr>
                </a:solidFill>
              </a:rPr>
              <a:t>, de l’</a:t>
            </a:r>
            <a:r>
              <a:rPr kumimoji="1" lang="fr-FR" altLang="ja-JP" sz="1600" b="1" dirty="0">
                <a:solidFill>
                  <a:schemeClr val="tx1">
                    <a:lumMod val="50000"/>
                    <a:lumOff val="50000"/>
                  </a:schemeClr>
                </a:solidFill>
              </a:rPr>
              <a:t>écart type</a:t>
            </a:r>
            <a:r>
              <a:rPr kumimoji="1" lang="fr-FR" altLang="ja-JP" sz="1600" dirty="0">
                <a:solidFill>
                  <a:schemeClr val="tx1">
                    <a:lumMod val="50000"/>
                    <a:lumOff val="50000"/>
                  </a:schemeClr>
                </a:solidFill>
              </a:rPr>
              <a:t> (</a:t>
            </a:r>
            <a:r>
              <a:rPr kumimoji="1" lang="fr-FR" altLang="ja-JP" sz="1600" dirty="0" err="1">
                <a:solidFill>
                  <a:schemeClr val="tx1">
                    <a:lumMod val="50000"/>
                    <a:lumOff val="50000"/>
                  </a:schemeClr>
                </a:solidFill>
              </a:rPr>
              <a:t>σAP</a:t>
            </a:r>
            <a:r>
              <a:rPr kumimoji="1" lang="fr-FR" altLang="ja-JP" sz="1600" dirty="0">
                <a:solidFill>
                  <a:schemeClr val="tx1">
                    <a:lumMod val="50000"/>
                    <a:lumOff val="50000"/>
                  </a:schemeClr>
                </a:solidFill>
              </a:rPr>
              <a:t> ), du coefficient d’</a:t>
            </a:r>
            <a:r>
              <a:rPr kumimoji="1" lang="fr-FR" altLang="ja-JP" sz="1600" b="1" dirty="0">
                <a:solidFill>
                  <a:schemeClr val="tx1">
                    <a:lumMod val="50000"/>
                    <a:lumOff val="50000"/>
                  </a:schemeClr>
                </a:solidFill>
              </a:rPr>
              <a:t>asymétrie</a:t>
            </a:r>
            <a:r>
              <a:rPr kumimoji="1" lang="fr-FR" altLang="ja-JP" sz="1600" dirty="0">
                <a:solidFill>
                  <a:schemeClr val="tx1">
                    <a:lumMod val="50000"/>
                    <a:lumOff val="50000"/>
                  </a:schemeClr>
                </a:solidFill>
              </a:rPr>
              <a:t> et du coefficient d’</a:t>
            </a:r>
            <a:r>
              <a:rPr kumimoji="1" lang="fr-FR" altLang="ja-JP" sz="1600" b="1" dirty="0">
                <a:solidFill>
                  <a:schemeClr val="tx1">
                    <a:lumMod val="50000"/>
                    <a:lumOff val="50000"/>
                  </a:schemeClr>
                </a:solidFill>
              </a:rPr>
              <a:t>aplatissement (configuration des pics et creux)</a:t>
            </a:r>
            <a:r>
              <a:rPr kumimoji="1" lang="fr-FR" altLang="ja-JP" sz="1600" dirty="0">
                <a:solidFill>
                  <a:schemeClr val="tx1">
                    <a:lumMod val="50000"/>
                    <a:lumOff val="50000"/>
                  </a:schemeClr>
                </a:solidFill>
              </a:rPr>
              <a:t> de la pression artérielle.</a:t>
            </a:r>
            <a:endParaRPr kumimoji="1" lang="fr-FR" altLang="ja-JP" sz="1600" u="sng" dirty="0">
              <a:solidFill>
                <a:schemeClr val="tx1">
                  <a:lumMod val="50000"/>
                  <a:lumOff val="50000"/>
                </a:schemeClr>
              </a:solidFill>
            </a:endParaRPr>
          </a:p>
        </p:txBody>
      </p:sp>
      <p:pic>
        <p:nvPicPr>
          <p:cNvPr id="3083" name="Picture 10"/>
          <p:cNvPicPr>
            <a:picLocks noChangeAspect="1" noChangeArrowheads="1"/>
          </p:cNvPicPr>
          <p:nvPr/>
        </p:nvPicPr>
        <p:blipFill>
          <a:blip r:embed="rId5"/>
          <a:srcRect/>
          <a:stretch>
            <a:fillRect/>
          </a:stretch>
        </p:blipFill>
        <p:spPr bwMode="auto">
          <a:xfrm>
            <a:off x="3742737" y="3752454"/>
            <a:ext cx="2436059" cy="2160552"/>
          </a:xfrm>
          <a:prstGeom prst="rect">
            <a:avLst/>
          </a:prstGeom>
          <a:noFill/>
          <a:ln w="9525">
            <a:noFill/>
            <a:miter lim="800000"/>
            <a:headEnd/>
            <a:tailEnd/>
          </a:ln>
        </p:spPr>
      </p:pic>
      <p:sp>
        <p:nvSpPr>
          <p:cNvPr id="715787" name="Text Box 11"/>
          <p:cNvSpPr txBox="1">
            <a:spLocks noChangeArrowheads="1"/>
          </p:cNvSpPr>
          <p:nvPr/>
        </p:nvSpPr>
        <p:spPr bwMode="auto">
          <a:xfrm>
            <a:off x="4122566" y="5877272"/>
            <a:ext cx="1676400" cy="646331"/>
          </a:xfrm>
          <a:prstGeom prst="rect">
            <a:avLst/>
          </a:prstGeom>
          <a:noFill/>
          <a:ln w="9525">
            <a:noFill/>
            <a:miter lim="800000"/>
            <a:headEnd/>
            <a:tailEnd/>
          </a:ln>
          <a:effectLst/>
        </p:spPr>
        <p:txBody>
          <a:bodyPr>
            <a:spAutoFit/>
          </a:bodyPr>
          <a:lstStyle/>
          <a:p>
            <a:pPr algn="ctr">
              <a:spcBef>
                <a:spcPct val="50000"/>
              </a:spcBef>
              <a:defRPr/>
            </a:pPr>
            <a:r>
              <a:rPr kumimoji="1" lang="fr-FR" altLang="ja-JP" b="1" dirty="0"/>
              <a:t>Coefficient d’asymétrie</a:t>
            </a:r>
          </a:p>
        </p:txBody>
      </p:sp>
      <p:pic>
        <p:nvPicPr>
          <p:cNvPr id="3085" name="Picture 12"/>
          <p:cNvPicPr>
            <a:picLocks noChangeAspect="1" noChangeArrowheads="1"/>
          </p:cNvPicPr>
          <p:nvPr/>
        </p:nvPicPr>
        <p:blipFill>
          <a:blip r:embed="rId6"/>
          <a:srcRect/>
          <a:stretch>
            <a:fillRect/>
          </a:stretch>
        </p:blipFill>
        <p:spPr bwMode="auto">
          <a:xfrm>
            <a:off x="6289944" y="3750289"/>
            <a:ext cx="2663942" cy="2126983"/>
          </a:xfrm>
          <a:prstGeom prst="rect">
            <a:avLst/>
          </a:prstGeom>
          <a:noFill/>
          <a:ln w="9525">
            <a:noFill/>
            <a:miter lim="800000"/>
            <a:headEnd/>
            <a:tailEnd/>
          </a:ln>
        </p:spPr>
      </p:pic>
      <p:sp>
        <p:nvSpPr>
          <p:cNvPr id="715791" name="Text Box 15"/>
          <p:cNvSpPr txBox="1">
            <a:spLocks noChangeArrowheads="1"/>
          </p:cNvSpPr>
          <p:nvPr/>
        </p:nvSpPr>
        <p:spPr bwMode="auto">
          <a:xfrm>
            <a:off x="6628055" y="5877272"/>
            <a:ext cx="2286000" cy="646331"/>
          </a:xfrm>
          <a:prstGeom prst="rect">
            <a:avLst/>
          </a:prstGeom>
          <a:noFill/>
          <a:ln w="9525">
            <a:noFill/>
            <a:miter lim="800000"/>
            <a:headEnd/>
            <a:tailEnd/>
          </a:ln>
          <a:effectLst/>
        </p:spPr>
        <p:txBody>
          <a:bodyPr>
            <a:spAutoFit/>
          </a:bodyPr>
          <a:lstStyle/>
          <a:p>
            <a:pPr algn="ctr">
              <a:spcBef>
                <a:spcPct val="50000"/>
              </a:spcBef>
              <a:defRPr/>
            </a:pPr>
            <a:r>
              <a:rPr kumimoji="1" lang="fr-FR" altLang="ja-JP" b="1" dirty="0"/>
              <a:t> Coefficient d’aplatissement</a:t>
            </a:r>
          </a:p>
        </p:txBody>
      </p:sp>
      <p:sp>
        <p:nvSpPr>
          <p:cNvPr id="715792" name="Text Box 16"/>
          <p:cNvSpPr txBox="1">
            <a:spLocks noChangeArrowheads="1"/>
          </p:cNvSpPr>
          <p:nvPr/>
        </p:nvSpPr>
        <p:spPr bwMode="auto">
          <a:xfrm>
            <a:off x="2286000" y="2438400"/>
            <a:ext cx="838200" cy="366713"/>
          </a:xfrm>
          <a:prstGeom prst="rect">
            <a:avLst/>
          </a:prstGeom>
          <a:noFill/>
          <a:ln w="9525">
            <a:noFill/>
            <a:miter lim="800000"/>
            <a:headEnd/>
            <a:tailEnd/>
          </a:ln>
          <a:effectLst/>
        </p:spPr>
        <p:txBody>
          <a:bodyPr>
            <a:spAutoFit/>
          </a:bodyPr>
          <a:lstStyle/>
          <a:p>
            <a:pPr algn="ctr">
              <a:spcBef>
                <a:spcPct val="50000"/>
              </a:spcBef>
              <a:defRPr/>
            </a:pPr>
            <a:r>
              <a:rPr kumimoji="1" lang="fr-FR" altLang="ja-JP" dirty="0"/>
              <a:t>SV</a:t>
            </a:r>
          </a:p>
        </p:txBody>
      </p:sp>
      <p:sp>
        <p:nvSpPr>
          <p:cNvPr id="715793" name="AutoShape 17"/>
          <p:cNvSpPr>
            <a:spLocks noChangeArrowheads="1"/>
          </p:cNvSpPr>
          <p:nvPr/>
        </p:nvSpPr>
        <p:spPr bwMode="auto">
          <a:xfrm>
            <a:off x="2590800" y="2209800"/>
            <a:ext cx="228600" cy="228600"/>
          </a:xfrm>
          <a:prstGeom prst="upArrow">
            <a:avLst>
              <a:gd name="adj1" fmla="val 50000"/>
              <a:gd name="adj2" fmla="val 25000"/>
            </a:avLst>
          </a:prstGeom>
          <a:solidFill>
            <a:schemeClr val="tx1"/>
          </a:solidFill>
          <a:ln w="9525">
            <a:solidFill>
              <a:schemeClr val="tx1"/>
            </a:solidFill>
            <a:miter lim="800000"/>
            <a:headEnd/>
            <a:tailEnd/>
          </a:ln>
          <a:effectLst/>
        </p:spPr>
        <p:txBody>
          <a:bodyPr vert="eaVert" wrap="none" anchor="ctr"/>
          <a:lstStyle/>
          <a:p>
            <a:pPr algn="ctr">
              <a:defRPr/>
            </a:pPr>
            <a:endParaRPr lang="fr-FR" dirty="0">
              <a:cs typeface="+mn-cs"/>
            </a:endParaRPr>
          </a:p>
        </p:txBody>
      </p:sp>
      <p:graphicFrame>
        <p:nvGraphicFramePr>
          <p:cNvPr id="4098" name="Object 2"/>
          <p:cNvGraphicFramePr>
            <a:graphicFrameLocks noChangeAspect="1"/>
          </p:cNvGraphicFramePr>
          <p:nvPr/>
        </p:nvGraphicFramePr>
        <p:xfrm>
          <a:off x="1752600" y="3505200"/>
          <a:ext cx="685800" cy="830263"/>
        </p:xfrm>
        <a:graphic>
          <a:graphicData uri="http://schemas.openxmlformats.org/presentationml/2006/ole">
            <mc:AlternateContent xmlns:mc="http://schemas.openxmlformats.org/markup-compatibility/2006">
              <mc:Choice xmlns:v="urn:schemas-microsoft-com:vml" Requires="v">
                <p:oleObj spid="_x0000_s1025" name="Equation" r:id="rId7" imgW="152268" imgH="164957" progId="Equation.3">
                  <p:embed/>
                </p:oleObj>
              </mc:Choice>
              <mc:Fallback>
                <p:oleObj name="Equation" r:id="rId7" imgW="152268" imgH="164957" progId="Equation.3">
                  <p:embed/>
                  <p:pic>
                    <p:nvPicPr>
                      <p:cNvPr id="4098"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3505200"/>
                        <a:ext cx="6858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2368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linds(horizontal)">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normAutofit/>
          </a:bodyPr>
          <a:lstStyle/>
          <a:p>
            <a:pPr eaLnBrk="1" hangingPunct="1"/>
            <a:r>
              <a:rPr lang="en-US" altLang="ja-JP" sz="2600" dirty="0" err="1">
                <a:latin typeface="Arial" charset="0"/>
              </a:rPr>
              <a:t>Algorithme</a:t>
            </a:r>
            <a:r>
              <a:rPr lang="en-US" altLang="ja-JP" sz="2600" dirty="0">
                <a:latin typeface="Arial" charset="0"/>
              </a:rPr>
              <a:t> APCO : </a:t>
            </a:r>
            <a:r>
              <a:rPr lang="en-US" altLang="ja-JP" sz="2600" dirty="0" err="1">
                <a:latin typeface="Arial" charset="0"/>
              </a:rPr>
              <a:t>Détermination</a:t>
            </a:r>
            <a:r>
              <a:rPr lang="en-US" altLang="ja-JP" sz="2600" dirty="0">
                <a:latin typeface="Arial" charset="0"/>
              </a:rPr>
              <a:t> de la </a:t>
            </a:r>
            <a:r>
              <a:rPr lang="en-US" altLang="ja-JP" sz="2600" dirty="0" err="1">
                <a:latin typeface="Arial" charset="0"/>
              </a:rPr>
              <a:t>valeur</a:t>
            </a:r>
            <a:r>
              <a:rPr lang="en-US" altLang="ja-JP" sz="2600" dirty="0">
                <a:latin typeface="Arial" charset="0"/>
              </a:rPr>
              <a:t> VES</a:t>
            </a:r>
          </a:p>
        </p:txBody>
      </p:sp>
      <p:pic>
        <p:nvPicPr>
          <p:cNvPr id="2052" name="Picture 3"/>
          <p:cNvPicPr>
            <a:picLocks noChangeAspect="1" noChangeArrowheads="1"/>
          </p:cNvPicPr>
          <p:nvPr/>
        </p:nvPicPr>
        <p:blipFill>
          <a:blip r:embed="rId4"/>
          <a:srcRect/>
          <a:stretch>
            <a:fillRect/>
          </a:stretch>
        </p:blipFill>
        <p:spPr bwMode="auto">
          <a:xfrm>
            <a:off x="76200" y="1676400"/>
            <a:ext cx="2819400" cy="400050"/>
          </a:xfrm>
          <a:prstGeom prst="rect">
            <a:avLst/>
          </a:prstGeom>
          <a:noFill/>
          <a:ln w="9525">
            <a:noFill/>
            <a:miter lim="800000"/>
            <a:headEnd/>
            <a:tailEnd/>
          </a:ln>
        </p:spPr>
      </p:pic>
      <p:sp>
        <p:nvSpPr>
          <p:cNvPr id="713733" name="Text Box 5"/>
          <p:cNvSpPr txBox="1">
            <a:spLocks noChangeArrowheads="1"/>
          </p:cNvSpPr>
          <p:nvPr/>
        </p:nvSpPr>
        <p:spPr bwMode="auto">
          <a:xfrm>
            <a:off x="703962" y="4212083"/>
            <a:ext cx="2063750" cy="400110"/>
          </a:xfrm>
          <a:prstGeom prst="rect">
            <a:avLst/>
          </a:prstGeom>
          <a:noFill/>
          <a:ln w="9525">
            <a:noFill/>
            <a:miter lim="800000"/>
            <a:headEnd/>
            <a:tailEnd/>
          </a:ln>
          <a:effectLst/>
        </p:spPr>
        <p:txBody>
          <a:bodyPr>
            <a:spAutoFit/>
          </a:bodyPr>
          <a:lstStyle/>
          <a:p>
            <a:pPr algn="ctr">
              <a:spcBef>
                <a:spcPct val="50000"/>
              </a:spcBef>
              <a:defRPr/>
            </a:pPr>
            <a:r>
              <a:rPr kumimoji="1" lang="en-US" altLang="ja-JP" sz="2000" b="1" dirty="0">
                <a:solidFill>
                  <a:srgbClr val="C00000"/>
                </a:solidFill>
              </a:rPr>
              <a:t>Compliance</a:t>
            </a:r>
          </a:p>
        </p:txBody>
      </p:sp>
      <p:sp>
        <p:nvSpPr>
          <p:cNvPr id="713734" name="AutoShape 6"/>
          <p:cNvSpPr>
            <a:spLocks/>
          </p:cNvSpPr>
          <p:nvPr/>
        </p:nvSpPr>
        <p:spPr bwMode="auto">
          <a:xfrm>
            <a:off x="2438400" y="1371600"/>
            <a:ext cx="1600200" cy="4495800"/>
          </a:xfrm>
          <a:prstGeom prst="leftBrace">
            <a:avLst>
              <a:gd name="adj1" fmla="val 27381"/>
              <a:gd name="adj2" fmla="val 50000"/>
            </a:avLst>
          </a:prstGeom>
          <a:noFill/>
          <a:ln w="9525">
            <a:solidFill>
              <a:schemeClr val="tx1"/>
            </a:solidFill>
            <a:round/>
            <a:headEnd/>
            <a:tailEnd/>
          </a:ln>
          <a:effectLst/>
        </p:spPr>
        <p:txBody>
          <a:bodyPr wrap="none" anchor="ctr"/>
          <a:lstStyle/>
          <a:p>
            <a:pPr algn="ctr">
              <a:defRPr/>
            </a:pPr>
            <a:endParaRPr lang="en-US" dirty="0">
              <a:cs typeface="+mn-cs"/>
            </a:endParaRPr>
          </a:p>
        </p:txBody>
      </p:sp>
      <p:sp>
        <p:nvSpPr>
          <p:cNvPr id="713735" name="Oval 7"/>
          <p:cNvSpPr>
            <a:spLocks noChangeArrowheads="1"/>
          </p:cNvSpPr>
          <p:nvPr/>
        </p:nvSpPr>
        <p:spPr bwMode="auto">
          <a:xfrm>
            <a:off x="2514600" y="1676400"/>
            <a:ext cx="381000" cy="381000"/>
          </a:xfrm>
          <a:prstGeom prst="ellipse">
            <a:avLst/>
          </a:prstGeom>
          <a:noFill/>
          <a:ln w="25400">
            <a:solidFill>
              <a:srgbClr val="FF0000"/>
            </a:solidFill>
            <a:round/>
            <a:headEnd/>
            <a:tailEnd/>
          </a:ln>
          <a:effectLst/>
        </p:spPr>
        <p:txBody>
          <a:bodyPr wrap="none" anchor="ctr"/>
          <a:lstStyle/>
          <a:p>
            <a:pPr algn="ctr">
              <a:defRPr/>
            </a:pPr>
            <a:endParaRPr lang="en-US" dirty="0">
              <a:cs typeface="+mn-cs"/>
            </a:endParaRPr>
          </a:p>
        </p:txBody>
      </p:sp>
      <p:sp>
        <p:nvSpPr>
          <p:cNvPr id="713738" name="Text Box 10"/>
          <p:cNvSpPr txBox="1">
            <a:spLocks noChangeArrowheads="1"/>
          </p:cNvSpPr>
          <p:nvPr/>
        </p:nvSpPr>
        <p:spPr bwMode="auto">
          <a:xfrm>
            <a:off x="4100093" y="1726275"/>
            <a:ext cx="4708847" cy="1477328"/>
          </a:xfrm>
          <a:prstGeom prst="rect">
            <a:avLst/>
          </a:prstGeom>
          <a:noFill/>
          <a:ln w="9525">
            <a:noFill/>
            <a:miter lim="800000"/>
            <a:headEnd/>
            <a:tailEnd/>
          </a:ln>
          <a:effectLst/>
        </p:spPr>
        <p:txBody>
          <a:bodyPr wrap="square">
            <a:spAutoFit/>
          </a:bodyPr>
          <a:lstStyle/>
          <a:p>
            <a:pPr algn="just">
              <a:spcBef>
                <a:spcPct val="50000"/>
              </a:spcBef>
              <a:defRPr/>
            </a:pPr>
            <a:r>
              <a:rPr kumimoji="1" lang="en-US" altLang="ja-JP" dirty="0"/>
              <a:t>L'âge, le sexe* et la valeur BSA </a:t>
            </a:r>
            <a:r>
              <a:rPr kumimoji="1" lang="en-US" altLang="ja-JP" dirty="0" err="1"/>
              <a:t>sont</a:t>
            </a:r>
            <a:r>
              <a:rPr kumimoji="1" lang="en-US" altLang="ja-JP" dirty="0"/>
              <a:t> </a:t>
            </a:r>
            <a:r>
              <a:rPr kumimoji="1" lang="en-US" altLang="ja-JP" dirty="0" err="1"/>
              <a:t>corrélés</a:t>
            </a:r>
            <a:r>
              <a:rPr kumimoji="1" lang="en-US" altLang="ja-JP" dirty="0"/>
              <a:t> à la compliance des </a:t>
            </a:r>
            <a:r>
              <a:rPr kumimoji="1" lang="en-US" altLang="ja-JP" dirty="0" err="1"/>
              <a:t>gros</a:t>
            </a:r>
            <a:r>
              <a:rPr kumimoji="1" lang="en-US" altLang="ja-JP" dirty="0"/>
              <a:t> </a:t>
            </a:r>
            <a:r>
              <a:rPr kumimoji="1" lang="en-US" altLang="ja-JP" dirty="0" err="1"/>
              <a:t>vaisseaux</a:t>
            </a:r>
            <a:r>
              <a:rPr kumimoji="1" lang="en-US" altLang="ja-JP" dirty="0"/>
              <a:t> sanguins, et sont utilisés pour fournir une</a:t>
            </a:r>
            <a:r>
              <a:rPr kumimoji="1" lang="en-US" altLang="ja-JP" b="1" dirty="0"/>
              <a:t> "estimation </a:t>
            </a:r>
            <a:r>
              <a:rPr kumimoji="1" lang="en-US" altLang="ja-JP" b="1" dirty="0" err="1"/>
              <a:t>grossière</a:t>
            </a:r>
            <a:r>
              <a:rPr kumimoji="1" lang="en-US" altLang="ja-JP" b="1" dirty="0"/>
              <a:t>"</a:t>
            </a:r>
            <a:r>
              <a:rPr kumimoji="1" lang="en-US" altLang="ja-JP" dirty="0"/>
              <a:t> de la compliance vasculaire d'un patient donné.</a:t>
            </a:r>
          </a:p>
        </p:txBody>
      </p:sp>
      <p:sp>
        <p:nvSpPr>
          <p:cNvPr id="713740" name="Text Box 12"/>
          <p:cNvSpPr txBox="1">
            <a:spLocks noChangeArrowheads="1"/>
          </p:cNvSpPr>
          <p:nvPr/>
        </p:nvSpPr>
        <p:spPr bwMode="auto">
          <a:xfrm>
            <a:off x="2971800" y="6096000"/>
            <a:ext cx="4800600" cy="338138"/>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lgn="ctr">
              <a:spcBef>
                <a:spcPct val="50000"/>
              </a:spcBef>
              <a:defRPr/>
            </a:pPr>
            <a:r>
              <a:rPr lang="ja-JP" altLang="en-US" sz="800" dirty="0">
                <a:latin typeface="Arial" charset="0"/>
              </a:rPr>
              <a:t>* </a:t>
            </a:r>
            <a:r>
              <a:rPr lang="en-US" altLang="ja-JP" sz="800" dirty="0">
                <a:latin typeface="Arial" charset="0"/>
              </a:rPr>
              <a:t>Langewouters GJ et al, The pressure dependent dynamic elasticity of 35 thoracic and 16 abdominal human aortas </a:t>
            </a:r>
            <a:r>
              <a:rPr lang="en-US" altLang="ja-JP" sz="800" i="1" dirty="0">
                <a:latin typeface="Arial" charset="0"/>
              </a:rPr>
              <a:t>in vitro</a:t>
            </a:r>
            <a:r>
              <a:rPr lang="en-US" altLang="ja-JP" sz="800" dirty="0">
                <a:latin typeface="Arial" charset="0"/>
              </a:rPr>
              <a:t> described by a five component model. </a:t>
            </a:r>
            <a:r>
              <a:rPr lang="en-US" altLang="ja-JP" sz="800" i="1" dirty="0">
                <a:latin typeface="Arial" charset="0"/>
              </a:rPr>
              <a:t>J Biomech.</a:t>
            </a:r>
            <a:r>
              <a:rPr lang="en-US" altLang="ja-JP" sz="800" dirty="0">
                <a:latin typeface="Arial" charset="0"/>
              </a:rPr>
              <a:t> 18, 613-620 (1985)</a:t>
            </a:r>
          </a:p>
        </p:txBody>
      </p:sp>
      <p:sp>
        <p:nvSpPr>
          <p:cNvPr id="713741" name="Text Box 13"/>
          <p:cNvSpPr txBox="1">
            <a:spLocks noChangeArrowheads="1"/>
          </p:cNvSpPr>
          <p:nvPr/>
        </p:nvSpPr>
        <p:spPr bwMode="auto">
          <a:xfrm>
            <a:off x="1905000" y="2362200"/>
            <a:ext cx="838200" cy="366713"/>
          </a:xfrm>
          <a:prstGeom prst="rect">
            <a:avLst/>
          </a:prstGeom>
          <a:noFill/>
          <a:ln w="9525">
            <a:noFill/>
            <a:miter lim="800000"/>
            <a:headEnd/>
            <a:tailEnd/>
          </a:ln>
          <a:effectLst/>
        </p:spPr>
        <p:txBody>
          <a:bodyPr>
            <a:spAutoFit/>
          </a:bodyPr>
          <a:lstStyle/>
          <a:p>
            <a:pPr algn="ctr">
              <a:spcBef>
                <a:spcPct val="50000"/>
              </a:spcBef>
              <a:defRPr/>
            </a:pPr>
            <a:r>
              <a:rPr kumimoji="1" lang="en-US" altLang="ja-JP" dirty="0"/>
              <a:t>SV</a:t>
            </a:r>
          </a:p>
        </p:txBody>
      </p:sp>
      <p:sp>
        <p:nvSpPr>
          <p:cNvPr id="713742" name="AutoShape 14"/>
          <p:cNvSpPr>
            <a:spLocks noChangeArrowheads="1"/>
          </p:cNvSpPr>
          <p:nvPr/>
        </p:nvSpPr>
        <p:spPr bwMode="auto">
          <a:xfrm>
            <a:off x="2209800" y="2133600"/>
            <a:ext cx="228600" cy="228600"/>
          </a:xfrm>
          <a:prstGeom prst="upArrow">
            <a:avLst>
              <a:gd name="adj1" fmla="val 50000"/>
              <a:gd name="adj2" fmla="val 25000"/>
            </a:avLst>
          </a:prstGeom>
          <a:solidFill>
            <a:schemeClr val="tx1"/>
          </a:solidFill>
          <a:ln w="9525">
            <a:solidFill>
              <a:schemeClr val="tx1"/>
            </a:solidFill>
            <a:miter lim="800000"/>
            <a:headEnd/>
            <a:tailEnd/>
          </a:ln>
          <a:effectLst/>
        </p:spPr>
        <p:txBody>
          <a:bodyPr vert="eaVert" wrap="none" anchor="ctr"/>
          <a:lstStyle/>
          <a:p>
            <a:pPr algn="ctr">
              <a:defRPr/>
            </a:pPr>
            <a:endParaRPr lang="en-US" dirty="0">
              <a:cs typeface="+mn-cs"/>
            </a:endParaRPr>
          </a:p>
        </p:txBody>
      </p:sp>
      <p:pic>
        <p:nvPicPr>
          <p:cNvPr id="2063" name="Picture 15"/>
          <p:cNvPicPr>
            <a:picLocks noChangeAspect="1" noChangeArrowheads="1"/>
          </p:cNvPicPr>
          <p:nvPr/>
        </p:nvPicPr>
        <p:blipFill>
          <a:blip r:embed="rId5"/>
          <a:srcRect/>
          <a:stretch>
            <a:fillRect/>
          </a:stretch>
        </p:blipFill>
        <p:spPr bwMode="auto">
          <a:xfrm>
            <a:off x="4038600" y="4514786"/>
            <a:ext cx="5032375" cy="1295400"/>
          </a:xfrm>
          <a:prstGeom prst="rect">
            <a:avLst/>
          </a:prstGeom>
          <a:noFill/>
          <a:ln w="12700" algn="ctr">
            <a:noFill/>
            <a:miter lim="800000"/>
            <a:headEnd/>
            <a:tailEnd/>
          </a:ln>
        </p:spPr>
      </p:pic>
      <p:sp>
        <p:nvSpPr>
          <p:cNvPr id="713744" name="Text Box 16"/>
          <p:cNvSpPr txBox="1">
            <a:spLocks noChangeArrowheads="1"/>
          </p:cNvSpPr>
          <p:nvPr/>
        </p:nvSpPr>
        <p:spPr bwMode="auto">
          <a:xfrm>
            <a:off x="4191000" y="3903574"/>
            <a:ext cx="1762698" cy="553998"/>
          </a:xfrm>
          <a:prstGeom prst="rect">
            <a:avLst/>
          </a:prstGeom>
          <a:noFill/>
          <a:ln w="9525">
            <a:noFill/>
            <a:miter lim="800000"/>
            <a:headEnd/>
            <a:tailEnd/>
          </a:ln>
          <a:effectLst/>
        </p:spPr>
        <p:txBody>
          <a:bodyPr wrap="square">
            <a:spAutoFit/>
          </a:bodyPr>
          <a:lstStyle/>
          <a:p>
            <a:pPr algn="ctr">
              <a:spcBef>
                <a:spcPct val="50000"/>
              </a:spcBef>
              <a:defRPr/>
            </a:pPr>
            <a:r>
              <a:rPr kumimoji="1" lang="en-US" altLang="ja-JP" sz="1200" b="1" dirty="0"/>
              <a:t>Homme </a:t>
            </a:r>
            <a:r>
              <a:rPr kumimoji="1" lang="en-US" altLang="ja-JP" sz="1200" b="1" dirty="0" err="1"/>
              <a:t>jeune</a:t>
            </a:r>
            <a:endParaRPr kumimoji="1" lang="en-US" altLang="ja-JP" sz="1200" b="1" dirty="0"/>
          </a:p>
          <a:p>
            <a:pPr algn="ctr">
              <a:spcBef>
                <a:spcPct val="50000"/>
              </a:spcBef>
              <a:defRPr/>
            </a:pPr>
            <a:r>
              <a:rPr kumimoji="1" lang="en-US" altLang="ja-JP" sz="1200" b="1" dirty="0"/>
              <a:t>Valeur BSA élevée</a:t>
            </a:r>
          </a:p>
        </p:txBody>
      </p:sp>
      <p:sp>
        <p:nvSpPr>
          <p:cNvPr id="713745" name="Text Box 17"/>
          <p:cNvSpPr txBox="1">
            <a:spLocks noChangeArrowheads="1"/>
          </p:cNvSpPr>
          <p:nvPr/>
        </p:nvSpPr>
        <p:spPr bwMode="auto">
          <a:xfrm>
            <a:off x="7019255" y="3961474"/>
            <a:ext cx="2051720" cy="553998"/>
          </a:xfrm>
          <a:prstGeom prst="rect">
            <a:avLst/>
          </a:prstGeom>
          <a:noFill/>
          <a:ln w="9525">
            <a:noFill/>
            <a:miter lim="800000"/>
            <a:headEnd/>
            <a:tailEnd/>
          </a:ln>
          <a:effectLst/>
        </p:spPr>
        <p:txBody>
          <a:bodyPr wrap="square">
            <a:spAutoFit/>
          </a:bodyPr>
          <a:lstStyle/>
          <a:p>
            <a:pPr algn="ctr">
              <a:spcBef>
                <a:spcPct val="50000"/>
              </a:spcBef>
              <a:defRPr/>
            </a:pPr>
            <a:r>
              <a:rPr kumimoji="1" lang="en-US" altLang="ja-JP" sz="1200" b="1" dirty="0"/>
              <a:t>Femme </a:t>
            </a:r>
            <a:r>
              <a:rPr kumimoji="1" lang="en-US" altLang="ja-JP" sz="1200" b="1" dirty="0" err="1"/>
              <a:t>âgée</a:t>
            </a:r>
            <a:endParaRPr kumimoji="1" lang="en-US" altLang="ja-JP" sz="1200" b="1" dirty="0"/>
          </a:p>
          <a:p>
            <a:pPr algn="ctr">
              <a:spcBef>
                <a:spcPct val="50000"/>
              </a:spcBef>
              <a:defRPr/>
            </a:pPr>
            <a:r>
              <a:rPr kumimoji="1" lang="en-US" altLang="ja-JP" sz="1200" b="1" dirty="0"/>
              <a:t>Valeur BSA faible</a:t>
            </a:r>
          </a:p>
        </p:txBody>
      </p:sp>
      <p:sp>
        <p:nvSpPr>
          <p:cNvPr id="713746" name="Text Box 18"/>
          <p:cNvSpPr txBox="1">
            <a:spLocks noChangeArrowheads="1"/>
          </p:cNvSpPr>
          <p:nvPr/>
        </p:nvSpPr>
        <p:spPr bwMode="auto">
          <a:xfrm>
            <a:off x="3124200" y="4900548"/>
            <a:ext cx="914400" cy="523875"/>
          </a:xfrm>
          <a:prstGeom prst="rect">
            <a:avLst/>
          </a:prstGeom>
          <a:noFill/>
          <a:ln w="9525">
            <a:noFill/>
            <a:miter lim="800000"/>
            <a:headEnd/>
            <a:tailEnd/>
          </a:ln>
          <a:effectLst/>
        </p:spPr>
        <p:txBody>
          <a:bodyPr>
            <a:spAutoFit/>
          </a:bodyPr>
          <a:lstStyle/>
          <a:p>
            <a:pPr algn="ctr">
              <a:spcBef>
                <a:spcPct val="50000"/>
              </a:spcBef>
              <a:defRPr/>
            </a:pPr>
            <a:r>
              <a:rPr kumimoji="1" lang="en-US" altLang="ja-JP" sz="1400" b="1" dirty="0"/>
              <a:t>100 mmHg</a:t>
            </a:r>
          </a:p>
        </p:txBody>
      </p:sp>
      <p:sp>
        <p:nvSpPr>
          <p:cNvPr id="713747" name="AutoShape 19"/>
          <p:cNvSpPr>
            <a:spLocks noChangeArrowheads="1"/>
          </p:cNvSpPr>
          <p:nvPr/>
        </p:nvSpPr>
        <p:spPr bwMode="auto">
          <a:xfrm>
            <a:off x="3896264" y="5011603"/>
            <a:ext cx="457200" cy="228600"/>
          </a:xfrm>
          <a:prstGeom prst="rightArrow">
            <a:avLst>
              <a:gd name="adj1" fmla="val 50000"/>
              <a:gd name="adj2" fmla="val 50000"/>
            </a:avLst>
          </a:prstGeom>
          <a:solidFill>
            <a:schemeClr val="tx1"/>
          </a:solidFill>
          <a:ln w="9525">
            <a:solidFill>
              <a:schemeClr val="tx1"/>
            </a:solidFill>
            <a:miter lim="800000"/>
            <a:headEnd/>
            <a:tailEnd/>
          </a:ln>
          <a:effectLst/>
        </p:spPr>
        <p:txBody>
          <a:bodyPr wrap="none" anchor="ctr"/>
          <a:lstStyle/>
          <a:p>
            <a:pPr algn="ctr">
              <a:defRPr/>
            </a:pPr>
            <a:endParaRPr lang="en-US" dirty="0">
              <a:cs typeface="+mn-cs"/>
            </a:endParaRPr>
          </a:p>
        </p:txBody>
      </p:sp>
      <p:graphicFrame>
        <p:nvGraphicFramePr>
          <p:cNvPr id="4098" name="Object 2"/>
          <p:cNvGraphicFramePr>
            <a:graphicFrameLocks noChangeAspect="1"/>
          </p:cNvGraphicFramePr>
          <p:nvPr/>
        </p:nvGraphicFramePr>
        <p:xfrm>
          <a:off x="1600200" y="3124200"/>
          <a:ext cx="685800" cy="830263"/>
        </p:xfrm>
        <a:graphic>
          <a:graphicData uri="http://schemas.openxmlformats.org/presentationml/2006/ole">
            <mc:AlternateContent xmlns:mc="http://schemas.openxmlformats.org/markup-compatibility/2006">
              <mc:Choice xmlns:v="urn:schemas-microsoft-com:vml" Requires="v">
                <p:oleObj spid="_x0000_s2049" name="Equation" r:id="rId6" imgW="152268" imgH="164957" progId="Equation.3">
                  <p:embed/>
                </p:oleObj>
              </mc:Choice>
              <mc:Fallback>
                <p:oleObj name="Equation" r:id="rId6" imgW="152268" imgH="164957" progId="Equation.3">
                  <p:embed/>
                  <p:pic>
                    <p:nvPicPr>
                      <p:cNvPr id="4098"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3124200"/>
                        <a:ext cx="6858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03593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linds(horizontal)">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ChangeArrowheads="1"/>
          </p:cNvSpPr>
          <p:nvPr/>
        </p:nvSpPr>
        <p:spPr bwMode="auto">
          <a:xfrm>
            <a:off x="1219200" y="3429000"/>
            <a:ext cx="7010400" cy="609600"/>
          </a:xfrm>
          <a:prstGeom prst="rect">
            <a:avLst/>
          </a:prstGeom>
          <a:solidFill>
            <a:schemeClr val="bg1"/>
          </a:solidFill>
          <a:ln w="28575">
            <a:solidFill>
              <a:schemeClr val="hlink"/>
            </a:solidFill>
            <a:miter lim="800000"/>
            <a:headEnd/>
            <a:tailEnd/>
          </a:ln>
          <a:effectLst/>
        </p:spPr>
        <p:txBody>
          <a:bodyPr wrap="none" anchor="ctr"/>
          <a:lstStyle/>
          <a:p>
            <a:pPr algn="ctr">
              <a:defRPr/>
            </a:pPr>
            <a:endParaRPr lang="en-US" dirty="0">
              <a:cs typeface="+mn-cs"/>
            </a:endParaRPr>
          </a:p>
        </p:txBody>
      </p:sp>
      <p:graphicFrame>
        <p:nvGraphicFramePr>
          <p:cNvPr id="4098" name="Object 2"/>
          <p:cNvGraphicFramePr>
            <a:graphicFrameLocks noChangeAspect="1"/>
          </p:cNvGraphicFramePr>
          <p:nvPr/>
        </p:nvGraphicFramePr>
        <p:xfrm>
          <a:off x="1600200" y="3505200"/>
          <a:ext cx="390525" cy="473075"/>
        </p:xfrm>
        <a:graphic>
          <a:graphicData uri="http://schemas.openxmlformats.org/presentationml/2006/ole">
            <mc:AlternateContent xmlns:mc="http://schemas.openxmlformats.org/markup-compatibility/2006">
              <mc:Choice xmlns:v="urn:schemas-microsoft-com:vml" Requires="v">
                <p:oleObj spid="_x0000_s3073" name="Equation" r:id="rId4" imgW="152268" imgH="164957" progId="Equation.3">
                  <p:embed/>
                </p:oleObj>
              </mc:Choice>
              <mc:Fallback>
                <p:oleObj name="Equation" r:id="rId4" imgW="152268" imgH="164957" progId="Equation.3">
                  <p:embed/>
                  <p:pic>
                    <p:nvPicPr>
                      <p:cNvPr id="409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3505200"/>
                        <a:ext cx="390525"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3"/>
          <p:cNvGraphicFramePr>
            <a:graphicFrameLocks noChangeAspect="1"/>
          </p:cNvGraphicFramePr>
          <p:nvPr/>
        </p:nvGraphicFramePr>
        <p:xfrm>
          <a:off x="2133600" y="3505200"/>
          <a:ext cx="5738813" cy="488950"/>
        </p:xfrm>
        <a:graphic>
          <a:graphicData uri="http://schemas.openxmlformats.org/presentationml/2006/ole">
            <mc:AlternateContent xmlns:mc="http://schemas.openxmlformats.org/markup-compatibility/2006">
              <mc:Choice xmlns:v="urn:schemas-microsoft-com:vml" Requires="v">
                <p:oleObj spid="_x0000_s3074" name="Equation" r:id="rId6" imgW="2832100" imgH="241300" progId="Equation.3">
                  <p:embed/>
                </p:oleObj>
              </mc:Choice>
              <mc:Fallback>
                <p:oleObj name="Equation" r:id="rId6" imgW="2832100" imgH="241300" progId="Equation.3">
                  <p:embed/>
                  <p:pic>
                    <p:nvPicPr>
                      <p:cNvPr id="409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3505200"/>
                        <a:ext cx="5738813" cy="488950"/>
                      </a:xfrm>
                      <a:prstGeom prst="rect">
                        <a:avLst/>
                      </a:prstGeom>
                      <a:noFill/>
                      <a:ln>
                        <a:noFill/>
                      </a:ln>
                      <a:effectLst/>
                      <a:extLst>
                        <a:ext uri="{909E8E84-426E-40DD-AFC4-6F175D3DCCD1}">
                          <a14:hiddenFill xmlns:a14="http://schemas.microsoft.com/office/drawing/2010/main">
                            <a:solidFill>
                              <a:srgbClr val="777777"/>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69696"/>
                              </a:outerShdw>
                            </a:effectLst>
                          </a14:hiddenEffects>
                        </a:ext>
                      </a:extLst>
                    </p:spPr>
                  </p:pic>
                </p:oleObj>
              </mc:Fallback>
            </mc:AlternateContent>
          </a:graphicData>
        </a:graphic>
      </p:graphicFrame>
      <p:sp>
        <p:nvSpPr>
          <p:cNvPr id="398341" name="Text Box 5"/>
          <p:cNvSpPr txBox="1">
            <a:spLocks noChangeArrowheads="1"/>
          </p:cNvSpPr>
          <p:nvPr/>
        </p:nvSpPr>
        <p:spPr bwMode="auto">
          <a:xfrm>
            <a:off x="838200" y="4343400"/>
            <a:ext cx="7864475" cy="1477328"/>
          </a:xfrm>
          <a:prstGeom prst="rect">
            <a:avLst/>
          </a:prstGeom>
          <a:noFill/>
          <a:ln w="9525">
            <a:noFill/>
            <a:miter lim="800000"/>
            <a:headEnd/>
            <a:tailEnd/>
          </a:ln>
          <a:effectLst/>
        </p:spPr>
        <p:txBody>
          <a:bodyPr>
            <a:spAutoFit/>
          </a:bodyPr>
          <a:lstStyle/>
          <a:p>
            <a:pPr algn="just">
              <a:defRPr/>
            </a:pPr>
            <a:r>
              <a:rPr lang="en-US" b="1" dirty="0"/>
              <a:t>Le facteur Khi est constitué d'une fraction de variables complexes, chacune d'elles décrivant un aspect distinct de la configuration de la courbe. Le facteur Khi calcule automatiquement l'effet des modifications en termes de compliance, de tonus </a:t>
            </a:r>
            <a:r>
              <a:rPr lang="en-US" b="1" dirty="0" err="1"/>
              <a:t>vasculaire</a:t>
            </a:r>
            <a:r>
              <a:rPr lang="en-US" b="1" dirty="0"/>
              <a:t> et de résistance sur le volume d'éjection systolique.</a:t>
            </a:r>
          </a:p>
        </p:txBody>
      </p:sp>
      <p:sp>
        <p:nvSpPr>
          <p:cNvPr id="398342" name="Rectangle 6"/>
          <p:cNvSpPr>
            <a:spLocks noChangeArrowheads="1"/>
          </p:cNvSpPr>
          <p:nvPr/>
        </p:nvSpPr>
        <p:spPr bwMode="auto">
          <a:xfrm>
            <a:off x="2811836" y="1524000"/>
            <a:ext cx="3172663" cy="480131"/>
          </a:xfrm>
          <a:prstGeom prst="rect">
            <a:avLst/>
          </a:prstGeom>
          <a:noFill/>
          <a:ln w="9525">
            <a:noFill/>
            <a:miter lim="800000"/>
            <a:headEnd/>
            <a:tailEnd/>
          </a:ln>
          <a:effectLst/>
        </p:spPr>
        <p:txBody>
          <a:bodyPr wrap="none">
            <a:spAutoFit/>
          </a:bodyPr>
          <a:lstStyle/>
          <a:p>
            <a:pPr algn="ctr" eaLnBrk="0" hangingPunct="0">
              <a:lnSpc>
                <a:spcPct val="90000"/>
              </a:lnSpc>
              <a:spcBef>
                <a:spcPct val="70000"/>
              </a:spcBef>
              <a:buClr>
                <a:schemeClr val="accent2"/>
              </a:buClr>
              <a:defRPr/>
            </a:pPr>
            <a:r>
              <a:rPr lang="en-US" sz="2800" b="1" dirty="0"/>
              <a:t>DC </a:t>
            </a:r>
            <a:r>
              <a:rPr dirty="0"/>
              <a:t>  </a:t>
            </a:r>
            <a:r>
              <a:rPr lang="en-US" sz="2800" b="1" dirty="0"/>
              <a:t>= </a:t>
            </a:r>
            <a:r>
              <a:rPr lang="en-US" altLang="ja-JP" sz="2800" b="1" dirty="0"/>
              <a:t>  FC  *  VES</a:t>
            </a:r>
            <a:endParaRPr lang="fr-FR" sz="2800" b="1" dirty="0">
              <a:cs typeface="+mn-cs"/>
            </a:endParaRPr>
          </a:p>
        </p:txBody>
      </p:sp>
      <p:sp>
        <p:nvSpPr>
          <p:cNvPr id="398343" name="Rectangle 7"/>
          <p:cNvSpPr>
            <a:spLocks noChangeArrowheads="1"/>
          </p:cNvSpPr>
          <p:nvPr/>
        </p:nvSpPr>
        <p:spPr bwMode="auto">
          <a:xfrm>
            <a:off x="4364038" y="3733800"/>
            <a:ext cx="390525" cy="369888"/>
          </a:xfrm>
          <a:prstGeom prst="rect">
            <a:avLst/>
          </a:prstGeom>
          <a:noFill/>
          <a:ln w="28575">
            <a:noFill/>
            <a:miter lim="800000"/>
            <a:headEnd/>
            <a:tailEnd/>
          </a:ln>
          <a:effectLst/>
        </p:spPr>
        <p:txBody>
          <a:bodyPr anchor="ctr">
            <a:spAutoFit/>
          </a:bodyPr>
          <a:lstStyle/>
          <a:p>
            <a:pPr algn="ctr">
              <a:defRPr/>
            </a:pPr>
            <a:endParaRPr lang="en-US" dirty="0">
              <a:cs typeface="+mn-cs"/>
            </a:endParaRPr>
          </a:p>
        </p:txBody>
      </p:sp>
      <p:sp>
        <p:nvSpPr>
          <p:cNvPr id="398344" name="Rectangle 8"/>
          <p:cNvSpPr>
            <a:spLocks noChangeArrowheads="1"/>
          </p:cNvSpPr>
          <p:nvPr/>
        </p:nvSpPr>
        <p:spPr bwMode="auto">
          <a:xfrm>
            <a:off x="4775200" y="5348288"/>
            <a:ext cx="2114550" cy="369887"/>
          </a:xfrm>
          <a:prstGeom prst="rect">
            <a:avLst/>
          </a:prstGeom>
          <a:noFill/>
          <a:ln w="28575">
            <a:noFill/>
            <a:miter lim="800000"/>
            <a:headEnd/>
            <a:tailEnd/>
          </a:ln>
          <a:effectLst/>
        </p:spPr>
        <p:txBody>
          <a:bodyPr anchor="ctr">
            <a:spAutoFit/>
          </a:bodyPr>
          <a:lstStyle/>
          <a:p>
            <a:pPr algn="ctr">
              <a:defRPr/>
            </a:pPr>
            <a:endParaRPr lang="en-US" dirty="0">
              <a:cs typeface="+mn-cs"/>
            </a:endParaRPr>
          </a:p>
        </p:txBody>
      </p:sp>
      <p:sp>
        <p:nvSpPr>
          <p:cNvPr id="398345" name="Rectangle 9"/>
          <p:cNvSpPr>
            <a:spLocks noChangeArrowheads="1"/>
          </p:cNvSpPr>
          <p:nvPr/>
        </p:nvSpPr>
        <p:spPr bwMode="auto">
          <a:xfrm>
            <a:off x="2895600" y="1981200"/>
            <a:ext cx="2819400" cy="1128713"/>
          </a:xfrm>
          <a:prstGeom prst="rect">
            <a:avLst/>
          </a:prstGeom>
          <a:solidFill>
            <a:schemeClr val="bg1"/>
          </a:solidFill>
          <a:ln w="9525">
            <a:noFill/>
            <a:miter lim="800000"/>
            <a:headEnd/>
            <a:tailEnd/>
          </a:ln>
          <a:effectLst/>
        </p:spPr>
        <p:txBody>
          <a:bodyPr>
            <a:spAutoFit/>
          </a:bodyPr>
          <a:lstStyle/>
          <a:p>
            <a:pPr algn="ctr" eaLnBrk="0" hangingPunct="0">
              <a:spcBef>
                <a:spcPct val="25000"/>
              </a:spcBef>
              <a:buClr>
                <a:schemeClr val="accent2"/>
              </a:buClr>
              <a:defRPr/>
            </a:pPr>
            <a:r>
              <a:rPr lang="en-US" altLang="ja-JP" sz="2800" i="1" dirty="0">
                <a:solidFill>
                  <a:schemeClr val="tx1">
                    <a:lumMod val="50000"/>
                    <a:lumOff val="50000"/>
                  </a:schemeClr>
                </a:solidFill>
              </a:rPr>
              <a:t>où</a:t>
            </a:r>
          </a:p>
          <a:p>
            <a:pPr algn="ctr" eaLnBrk="0" hangingPunct="0">
              <a:spcBef>
                <a:spcPct val="25000"/>
              </a:spcBef>
              <a:buClr>
                <a:schemeClr val="accent2"/>
              </a:buClr>
              <a:defRPr/>
            </a:pPr>
            <a:r>
              <a:rPr lang="en-US" altLang="ja-JP" sz="2800" b="1" dirty="0">
                <a:solidFill>
                  <a:schemeClr val="tx1">
                    <a:lumMod val="50000"/>
                    <a:lumOff val="50000"/>
                  </a:schemeClr>
                </a:solidFill>
              </a:rPr>
              <a:t>VES = </a:t>
            </a:r>
            <a:r>
              <a:rPr lang="en-US" altLang="ja-JP" sz="2800" b="1" dirty="0">
                <a:solidFill>
                  <a:schemeClr val="tx1">
                    <a:lumMod val="50000"/>
                    <a:lumOff val="50000"/>
                  </a:schemeClr>
                </a:solidFill>
                <a:latin typeface="Symbol" pitchFamily="18" charset="2"/>
              </a:rPr>
              <a:t>c</a:t>
            </a:r>
            <a:r>
              <a:rPr lang="en-US" altLang="ja-JP" sz="2800" b="1" dirty="0">
                <a:solidFill>
                  <a:schemeClr val="tx1">
                    <a:lumMod val="50000"/>
                    <a:lumOff val="50000"/>
                  </a:schemeClr>
                </a:solidFill>
              </a:rPr>
              <a:t>* </a:t>
            </a:r>
            <a:r>
              <a:rPr lang="el-GR" sz="3200" b="1" dirty="0">
                <a:solidFill>
                  <a:schemeClr val="tx1">
                    <a:lumMod val="50000"/>
                    <a:lumOff val="50000"/>
                  </a:schemeClr>
                </a:solidFill>
              </a:rPr>
              <a:t>σ</a:t>
            </a:r>
            <a:r>
              <a:rPr lang="en-US" b="1" dirty="0">
                <a:solidFill>
                  <a:schemeClr val="tx1">
                    <a:lumMod val="50000"/>
                    <a:lumOff val="50000"/>
                  </a:schemeClr>
                </a:solidFill>
              </a:rPr>
              <a:t>BP</a:t>
            </a:r>
          </a:p>
        </p:txBody>
      </p:sp>
      <p:sp>
        <p:nvSpPr>
          <p:cNvPr id="2" name="Titre 1"/>
          <p:cNvSpPr>
            <a:spLocks noGrp="1"/>
          </p:cNvSpPr>
          <p:nvPr>
            <p:ph type="title"/>
          </p:nvPr>
        </p:nvSpPr>
        <p:spPr/>
        <p:txBody>
          <a:bodyPr>
            <a:normAutofit/>
          </a:bodyPr>
          <a:lstStyle/>
          <a:p>
            <a:r>
              <a:rPr lang="fr-FR" sz="2600" dirty="0"/>
              <a:t>Ajustement automatique du tonus vasculaire</a:t>
            </a:r>
            <a:endParaRPr lang="en-US" sz="2600" dirty="0"/>
          </a:p>
        </p:txBody>
      </p:sp>
    </p:spTree>
    <p:extLst>
      <p:ext uri="{BB962C8B-B14F-4D97-AF65-F5344CB8AC3E}">
        <p14:creationId xmlns:p14="http://schemas.microsoft.com/office/powerpoint/2010/main" val="41781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8345"/>
                                        </p:tgtEl>
                                        <p:attrNameLst>
                                          <p:attrName>style.visibility</p:attrName>
                                        </p:attrNameLst>
                                      </p:cBhvr>
                                      <p:to>
                                        <p:strVal val="visible"/>
                                      </p:to>
                                    </p:set>
                                    <p:animEffect transition="in" filter="blinds(horizontal)">
                                      <p:cBhvr>
                                        <p:cTn id="7" dur="500"/>
                                        <p:tgtEl>
                                          <p:spTgt spid="3983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8338"/>
                                        </p:tgtEl>
                                        <p:attrNameLst>
                                          <p:attrName>style.visibility</p:attrName>
                                        </p:attrNameLst>
                                      </p:cBhvr>
                                      <p:to>
                                        <p:strVal val="visible"/>
                                      </p:to>
                                    </p:set>
                                    <p:animEffect transition="in" filter="blinds(horizontal)">
                                      <p:cBhvr>
                                        <p:cTn id="12" dur="500"/>
                                        <p:tgtEl>
                                          <p:spTgt spid="398338"/>
                                        </p:tgtEl>
                                      </p:cBhvr>
                                    </p:animEffect>
                                  </p:childTnLst>
                                </p:cTn>
                              </p:par>
                              <p:par>
                                <p:cTn id="13" presetID="3" presetClass="entr" presetSubtype="10" fill="hold" nodeType="with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blinds(horizontal)">
                                      <p:cBhvr>
                                        <p:cTn id="15" dur="500"/>
                                        <p:tgtEl>
                                          <p:spTgt spid="4098"/>
                                        </p:tgtEl>
                                      </p:cBhvr>
                                    </p:animEffect>
                                  </p:childTnLst>
                                </p:cTn>
                              </p:par>
                              <p:par>
                                <p:cTn id="16" presetID="3" presetClass="entr" presetSubtype="10" fill="hold" nodeType="withEffect">
                                  <p:stCondLst>
                                    <p:cond delay="0"/>
                                  </p:stCondLst>
                                  <p:childTnLst>
                                    <p:set>
                                      <p:cBhvr>
                                        <p:cTn id="17" dur="1" fill="hold">
                                          <p:stCondLst>
                                            <p:cond delay="0"/>
                                          </p:stCondLst>
                                        </p:cTn>
                                        <p:tgtEl>
                                          <p:spTgt spid="4099"/>
                                        </p:tgtEl>
                                        <p:attrNameLst>
                                          <p:attrName>style.visibility</p:attrName>
                                        </p:attrNameLst>
                                      </p:cBhvr>
                                      <p:to>
                                        <p:strVal val="visible"/>
                                      </p:to>
                                    </p:set>
                                    <p:animEffect transition="in" filter="blinds(horizontal)">
                                      <p:cBhvr>
                                        <p:cTn id="18" dur="500"/>
                                        <p:tgtEl>
                                          <p:spTgt spid="409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98341"/>
                                        </p:tgtEl>
                                        <p:attrNameLst>
                                          <p:attrName>style.visibility</p:attrName>
                                        </p:attrNameLst>
                                      </p:cBhvr>
                                      <p:to>
                                        <p:strVal val="visible"/>
                                      </p:to>
                                    </p:set>
                                    <p:animEffect transition="in" filter="blinds(horizontal)">
                                      <p:cBhvr>
                                        <p:cTn id="21" dur="500"/>
                                        <p:tgtEl>
                                          <p:spTgt spid="398341"/>
                                        </p:tgtEl>
                                      </p:cBhvr>
                                    </p:animEffect>
                                  </p:childTnLst>
                                </p:cTn>
                              </p:par>
                              <p:par>
                                <p:cTn id="22" presetID="3" presetClass="entr" presetSubtype="10" fill="hold" grpId="0" nodeType="withEffect" nodePh="1">
                                  <p:stCondLst>
                                    <p:cond delay="0"/>
                                  </p:stCondLst>
                                  <p:endCondLst>
                                    <p:cond evt="begin" delay="0">
                                      <p:tn val="22"/>
                                    </p:cond>
                                  </p:endCondLst>
                                  <p:childTnLst>
                                    <p:set>
                                      <p:cBhvr>
                                        <p:cTn id="23" dur="1" fill="hold">
                                          <p:stCondLst>
                                            <p:cond delay="0"/>
                                          </p:stCondLst>
                                        </p:cTn>
                                        <p:tgtEl>
                                          <p:spTgt spid="398344"/>
                                        </p:tgtEl>
                                        <p:attrNameLst>
                                          <p:attrName>style.visibility</p:attrName>
                                        </p:attrNameLst>
                                      </p:cBhvr>
                                      <p:to>
                                        <p:strVal val="visible"/>
                                      </p:to>
                                    </p:set>
                                    <p:animEffect transition="in" filter="blinds(horizontal)">
                                      <p:cBhvr>
                                        <p:cTn id="24" dur="500"/>
                                        <p:tgtEl>
                                          <p:spTgt spid="398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8" grpId="0" animBg="1"/>
      <p:bldP spid="398341" grpId="0"/>
      <p:bldP spid="398344" grpId="0"/>
      <p:bldP spid="3983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a:t>Les </a:t>
            </a:r>
            <a:r>
              <a:rPr lang="en-US" sz="2600" dirty="0" err="1"/>
              <a:t>limites</a:t>
            </a:r>
            <a:r>
              <a:rPr lang="en-US" sz="2600" dirty="0"/>
              <a:t> du Pulse Contour</a:t>
            </a:r>
          </a:p>
        </p:txBody>
      </p:sp>
      <p:sp>
        <p:nvSpPr>
          <p:cNvPr id="5" name="Content Placeholder 4"/>
          <p:cNvSpPr>
            <a:spLocks noGrp="1"/>
          </p:cNvSpPr>
          <p:nvPr>
            <p:ph idx="1"/>
          </p:nvPr>
        </p:nvSpPr>
        <p:spPr>
          <a:xfrm>
            <a:off x="548640" y="1600200"/>
            <a:ext cx="8046720" cy="2188840"/>
          </a:xfrm>
        </p:spPr>
        <p:txBody>
          <a:bodyPr>
            <a:noAutofit/>
          </a:bodyPr>
          <a:lstStyle/>
          <a:p>
            <a:r>
              <a:rPr lang="fr-FR" sz="1800" dirty="0"/>
              <a:t>ACFA</a:t>
            </a:r>
          </a:p>
          <a:p>
            <a:r>
              <a:rPr lang="fr-FR" sz="1800" dirty="0"/>
              <a:t>Choc Septique ( technologie Pulse Contour à associer à d’autres paramètres comme la ScvO2)</a:t>
            </a:r>
          </a:p>
          <a:p>
            <a:pPr marL="342900" lvl="0" indent="-342900" algn="just" defTabSz="914400">
              <a:spcBef>
                <a:spcPct val="20000"/>
              </a:spcBef>
              <a:buClr>
                <a:srgbClr val="C00000"/>
              </a:buClr>
              <a:buSzTx/>
              <a:buFont typeface="Arial" pitchFamily="34" charset="0"/>
              <a:buChar char="•"/>
            </a:pPr>
            <a:endParaRPr lang="fr-FR" sz="1800" dirty="0">
              <a:solidFill>
                <a:prstClr val="black"/>
              </a:solidFill>
              <a:latin typeface="Arial" charset="0"/>
              <a:ea typeface="ＭＳ Ｐゴシック" panose="020B0600070205080204" pitchFamily="34" charset="-128"/>
            </a:endParaRPr>
          </a:p>
        </p:txBody>
      </p:sp>
      <p:sp>
        <p:nvSpPr>
          <p:cNvPr id="8" name="Slide Number Placeholder 7"/>
          <p:cNvSpPr>
            <a:spLocks noGrp="1"/>
          </p:cNvSpPr>
          <p:nvPr>
            <p:ph type="sldNum" sz="quarter" idx="12"/>
          </p:nvPr>
        </p:nvSpPr>
        <p:spPr/>
        <p:txBody>
          <a:bodyPr/>
          <a:lstStyle/>
          <a:p>
            <a:fld id="{CDBA9528-BCFE-1E43-A37D-912FF3C527A6}" type="slidenum">
              <a:rPr lang="en-US" smtClean="0"/>
              <a:pPr/>
              <a:t>7</a:t>
            </a:fld>
            <a:endParaRPr lang="en-US"/>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264" y="4211191"/>
            <a:ext cx="1712789" cy="1996058"/>
          </a:xfrm>
          <a:prstGeom prst="rect">
            <a:avLst/>
          </a:prstGeom>
        </p:spPr>
      </p:pic>
    </p:spTree>
    <p:extLst>
      <p:ext uri="{BB962C8B-B14F-4D97-AF65-F5344CB8AC3E}">
        <p14:creationId xmlns:p14="http://schemas.microsoft.com/office/powerpoint/2010/main" val="4082707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6192181" y="4110388"/>
            <a:ext cx="1620181" cy="923330"/>
          </a:xfrm>
          <a:prstGeom prst="rect">
            <a:avLst/>
          </a:prstGeom>
          <a:noFill/>
        </p:spPr>
        <p:txBody>
          <a:bodyPr wrap="square" rtlCol="0">
            <a:spAutoFit/>
          </a:bodyPr>
          <a:lstStyle/>
          <a:p>
            <a:pPr algn="ctr"/>
            <a:r>
              <a:rPr lang="fr-CH" b="1" dirty="0" err="1"/>
              <a:t>Governamental</a:t>
            </a:r>
            <a:r>
              <a:rPr lang="fr-CH" b="1" dirty="0"/>
              <a:t>  /Society Efforts</a:t>
            </a:r>
          </a:p>
        </p:txBody>
      </p:sp>
      <p:sp>
        <p:nvSpPr>
          <p:cNvPr id="14" name="TextBox 13"/>
          <p:cNvSpPr txBox="1"/>
          <p:nvPr/>
        </p:nvSpPr>
        <p:spPr>
          <a:xfrm>
            <a:off x="6563472" y="2416388"/>
            <a:ext cx="1113874" cy="923330"/>
          </a:xfrm>
          <a:prstGeom prst="rect">
            <a:avLst/>
          </a:prstGeom>
          <a:noFill/>
        </p:spPr>
        <p:txBody>
          <a:bodyPr wrap="square" rtlCol="0">
            <a:spAutoFit/>
          </a:bodyPr>
          <a:lstStyle/>
          <a:p>
            <a:pPr algn="ctr"/>
            <a:r>
              <a:rPr lang="fr-CH" b="1" dirty="0" err="1"/>
              <a:t>Clinical</a:t>
            </a:r>
            <a:r>
              <a:rPr lang="fr-CH" b="1" dirty="0"/>
              <a:t> Evidence</a:t>
            </a:r>
          </a:p>
        </p:txBody>
      </p:sp>
      <p:sp>
        <p:nvSpPr>
          <p:cNvPr id="7" name="TextBox 6"/>
          <p:cNvSpPr txBox="1"/>
          <p:nvPr/>
        </p:nvSpPr>
        <p:spPr>
          <a:xfrm>
            <a:off x="6453665" y="1910081"/>
            <a:ext cx="1317990" cy="1823576"/>
          </a:xfrm>
          <a:prstGeom prst="rect">
            <a:avLst/>
          </a:prstGeom>
          <a:solidFill>
            <a:schemeClr val="bg1"/>
          </a:solidFill>
        </p:spPr>
        <p:txBody>
          <a:bodyPr wrap="none" rtlCol="0">
            <a:spAutoFit/>
          </a:bodyPr>
          <a:lstStyle/>
          <a:p>
            <a:r>
              <a:rPr lang="fr-CH" sz="11250" dirty="0">
                <a:solidFill>
                  <a:srgbClr val="00B050"/>
                </a:solidFill>
                <a:sym typeface="Wingdings"/>
              </a:rPr>
              <a:t></a:t>
            </a:r>
            <a:endParaRPr lang="fr-CH" sz="11250" dirty="0">
              <a:solidFill>
                <a:srgbClr val="00B050"/>
              </a:solidFill>
            </a:endParaRPr>
          </a:p>
        </p:txBody>
      </p:sp>
      <p:sp>
        <p:nvSpPr>
          <p:cNvPr id="8" name="Rounded Rectangle 7"/>
          <p:cNvSpPr/>
          <p:nvPr/>
        </p:nvSpPr>
        <p:spPr>
          <a:xfrm>
            <a:off x="1297887" y="1943836"/>
            <a:ext cx="6514474" cy="15526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sz="1350"/>
          </a:p>
        </p:txBody>
      </p:sp>
      <p:sp>
        <p:nvSpPr>
          <p:cNvPr id="12" name="Content Placeholder 11"/>
          <p:cNvSpPr>
            <a:spLocks noGrp="1"/>
          </p:cNvSpPr>
          <p:nvPr>
            <p:ph idx="1"/>
          </p:nvPr>
        </p:nvSpPr>
        <p:spPr>
          <a:xfrm>
            <a:off x="1485900" y="2057402"/>
            <a:ext cx="6172200" cy="1540368"/>
          </a:xfrm>
        </p:spPr>
        <p:txBody>
          <a:bodyPr>
            <a:normAutofit fontScale="77500" lnSpcReduction="20000"/>
          </a:bodyPr>
          <a:lstStyle/>
          <a:p>
            <a:pPr marL="133350" indent="-133350">
              <a:spcAft>
                <a:spcPts val="450"/>
              </a:spcAft>
              <a:buNone/>
            </a:pPr>
            <a:r>
              <a:rPr lang="en-US" sz="3525" b="1" dirty="0">
                <a:solidFill>
                  <a:srgbClr val="FF0000"/>
                </a:solidFill>
                <a:cs typeface="Arial" pitchFamily="34" charset="0"/>
              </a:rPr>
              <a:t>30+</a:t>
            </a:r>
            <a:r>
              <a:rPr lang="en-US" dirty="0">
                <a:cs typeface="Arial" pitchFamily="34" charset="0"/>
              </a:rPr>
              <a:t> </a:t>
            </a:r>
            <a:r>
              <a:rPr lang="en-US" sz="2100" dirty="0" err="1">
                <a:cs typeface="Arial" pitchFamily="34" charset="0"/>
              </a:rPr>
              <a:t>études</a:t>
            </a:r>
            <a:r>
              <a:rPr lang="en-US" sz="2100" dirty="0">
                <a:cs typeface="Arial" pitchFamily="34" charset="0"/>
              </a:rPr>
              <a:t> </a:t>
            </a:r>
            <a:r>
              <a:rPr lang="en-US" sz="2100" dirty="0" err="1">
                <a:cs typeface="Arial" pitchFamily="34" charset="0"/>
              </a:rPr>
              <a:t>randomisées</a:t>
            </a:r>
            <a:r>
              <a:rPr lang="en-US" sz="2100" dirty="0">
                <a:cs typeface="Arial" pitchFamily="34" charset="0"/>
              </a:rPr>
              <a:t> </a:t>
            </a:r>
            <a:r>
              <a:rPr lang="en-US" sz="2100" dirty="0" err="1">
                <a:cs typeface="Arial" pitchFamily="34" charset="0"/>
              </a:rPr>
              <a:t>controlées</a:t>
            </a:r>
            <a:endParaRPr lang="en-US" sz="2100" dirty="0">
              <a:cs typeface="Arial" pitchFamily="34" charset="0"/>
            </a:endParaRPr>
          </a:p>
          <a:p>
            <a:pPr marL="133350" indent="-133350">
              <a:spcAft>
                <a:spcPts val="450"/>
              </a:spcAft>
              <a:buNone/>
            </a:pPr>
            <a:r>
              <a:rPr lang="en-US" sz="3525" b="1" dirty="0">
                <a:solidFill>
                  <a:srgbClr val="FF0000"/>
                </a:solidFill>
                <a:cs typeface="Arial" pitchFamily="34" charset="0"/>
              </a:rPr>
              <a:t>9</a:t>
            </a:r>
            <a:r>
              <a:rPr lang="en-US" b="1" dirty="0">
                <a:cs typeface="Arial" pitchFamily="34" charset="0"/>
              </a:rPr>
              <a:t> </a:t>
            </a:r>
            <a:r>
              <a:rPr lang="en-US" dirty="0">
                <a:cs typeface="Arial" pitchFamily="34" charset="0"/>
              </a:rPr>
              <a:t> </a:t>
            </a:r>
            <a:r>
              <a:rPr lang="en-US" sz="2100" dirty="0">
                <a:cs typeface="Arial" pitchFamily="34" charset="0"/>
              </a:rPr>
              <a:t>meta-analyses</a:t>
            </a:r>
          </a:p>
          <a:p>
            <a:pPr marL="133350" indent="-133350">
              <a:spcAft>
                <a:spcPts val="450"/>
              </a:spcAft>
              <a:buNone/>
            </a:pPr>
            <a:r>
              <a:rPr lang="en-US" sz="3900" b="1" dirty="0">
                <a:solidFill>
                  <a:srgbClr val="FF0000"/>
                </a:solidFill>
                <a:cs typeface="Arial" pitchFamily="34" charset="0"/>
              </a:rPr>
              <a:t>5,500+</a:t>
            </a:r>
            <a:r>
              <a:rPr lang="en-US" dirty="0">
                <a:cs typeface="Arial" pitchFamily="34" charset="0"/>
              </a:rPr>
              <a:t> </a:t>
            </a:r>
            <a:r>
              <a:rPr lang="en-US" sz="2100" dirty="0">
                <a:cs typeface="Arial" pitchFamily="34" charset="0"/>
              </a:rPr>
              <a:t>patients </a:t>
            </a:r>
            <a:r>
              <a:rPr lang="en-US" sz="2100" dirty="0" err="1">
                <a:cs typeface="Arial" pitchFamily="34" charset="0"/>
              </a:rPr>
              <a:t>inclus</a:t>
            </a:r>
            <a:r>
              <a:rPr lang="en-US" sz="2100" dirty="0">
                <a:cs typeface="Arial" pitchFamily="34" charset="0"/>
              </a:rPr>
              <a:t> dans </a:t>
            </a:r>
            <a:r>
              <a:rPr lang="en-US" sz="2100" dirty="0" err="1">
                <a:cs typeface="Arial" pitchFamily="34" charset="0"/>
              </a:rPr>
              <a:t>ces</a:t>
            </a:r>
            <a:r>
              <a:rPr lang="en-US" sz="2100" dirty="0">
                <a:cs typeface="Arial" pitchFamily="34" charset="0"/>
              </a:rPr>
              <a:t> meta-analyses</a:t>
            </a:r>
          </a:p>
          <a:p>
            <a:pPr marL="133350" indent="-133350">
              <a:spcAft>
                <a:spcPts val="450"/>
              </a:spcAft>
              <a:buNone/>
            </a:pPr>
            <a:endParaRPr lang="en-US" dirty="0">
              <a:cs typeface="Arial" pitchFamily="34" charset="0"/>
            </a:endParaRPr>
          </a:p>
        </p:txBody>
      </p:sp>
      <p:sp>
        <p:nvSpPr>
          <p:cNvPr id="11" name="Content Placeholder 11"/>
          <p:cNvSpPr txBox="1">
            <a:spLocks/>
          </p:cNvSpPr>
          <p:nvPr/>
        </p:nvSpPr>
        <p:spPr>
          <a:xfrm>
            <a:off x="2040469" y="3766538"/>
            <a:ext cx="5598386" cy="1540368"/>
          </a:xfrm>
          <a:prstGeom prst="rect">
            <a:avLst/>
          </a:prstGeom>
        </p:spPr>
        <p:txBody>
          <a:bodyPr vert="horz" lIns="68580" tIns="34290" rIns="68580" bIns="34290" rtlCol="0">
            <a:normAutofit/>
          </a:bodyPr>
          <a:lstStyle/>
          <a:p>
            <a:pPr marL="133350" indent="-133350" defTabSz="685800">
              <a:spcBef>
                <a:spcPct val="20000"/>
              </a:spcBef>
              <a:spcAft>
                <a:spcPts val="450"/>
              </a:spcAft>
              <a:defRPr/>
            </a:pPr>
            <a:endParaRPr lang="en-US" sz="2400" dirty="0">
              <a:cs typeface="Arial" pitchFamily="34" charset="0"/>
            </a:endParaRPr>
          </a:p>
        </p:txBody>
      </p:sp>
      <p:sp>
        <p:nvSpPr>
          <p:cNvPr id="20486" name="AutoShape 6" descr="Akrotiri Flag"/>
          <p:cNvSpPr>
            <a:spLocks noChangeAspect="1" noChangeArrowheads="1"/>
          </p:cNvSpPr>
          <p:nvPr/>
        </p:nvSpPr>
        <p:spPr bwMode="auto">
          <a:xfrm>
            <a:off x="1259681" y="748904"/>
            <a:ext cx="228600" cy="228601"/>
          </a:xfrm>
          <a:prstGeom prst="rect">
            <a:avLst/>
          </a:prstGeom>
          <a:noFill/>
        </p:spPr>
        <p:txBody>
          <a:bodyPr vert="horz" wrap="square" lIns="68580" tIns="34290" rIns="68580" bIns="34290" numCol="1" anchor="t" anchorCtr="0" compatLnSpc="1">
            <a:prstTxWarp prst="textNoShape">
              <a:avLst/>
            </a:prstTxWarp>
          </a:bodyPr>
          <a:lstStyle/>
          <a:p>
            <a:endParaRPr lang="fr-CH" sz="1350"/>
          </a:p>
        </p:txBody>
      </p:sp>
      <p:sp>
        <p:nvSpPr>
          <p:cNvPr id="20488" name="AutoShape 8" descr="Akrotiri Flag"/>
          <p:cNvSpPr>
            <a:spLocks noChangeAspect="1" noChangeArrowheads="1"/>
          </p:cNvSpPr>
          <p:nvPr/>
        </p:nvSpPr>
        <p:spPr bwMode="auto">
          <a:xfrm>
            <a:off x="1259681" y="748904"/>
            <a:ext cx="228600" cy="228601"/>
          </a:xfrm>
          <a:prstGeom prst="rect">
            <a:avLst/>
          </a:prstGeom>
          <a:noFill/>
        </p:spPr>
        <p:txBody>
          <a:bodyPr vert="horz" wrap="square" lIns="68580" tIns="34290" rIns="68580" bIns="34290" numCol="1" anchor="t" anchorCtr="0" compatLnSpc="1">
            <a:prstTxWarp prst="textNoShape">
              <a:avLst/>
            </a:prstTxWarp>
          </a:bodyPr>
          <a:lstStyle/>
          <a:p>
            <a:endParaRPr lang="fr-CH" sz="1350"/>
          </a:p>
        </p:txBody>
      </p:sp>
      <p:pic>
        <p:nvPicPr>
          <p:cNvPr id="18" name="Picture 17" descr="1113711462.png"/>
          <p:cNvPicPr>
            <a:picLocks noChangeAspect="1"/>
          </p:cNvPicPr>
          <p:nvPr/>
        </p:nvPicPr>
        <p:blipFill>
          <a:blip r:embed="rId3" cstate="print"/>
          <a:stretch>
            <a:fillRect/>
          </a:stretch>
        </p:blipFill>
        <p:spPr>
          <a:xfrm>
            <a:off x="1534164" y="3766539"/>
            <a:ext cx="405045" cy="405045"/>
          </a:xfrm>
          <a:prstGeom prst="rect">
            <a:avLst/>
          </a:prstGeom>
        </p:spPr>
      </p:pic>
      <p:pic>
        <p:nvPicPr>
          <p:cNvPr id="16" name="Picture 15" descr="6621741231480487991.png"/>
          <p:cNvPicPr>
            <a:picLocks noChangeAspect="1"/>
          </p:cNvPicPr>
          <p:nvPr/>
        </p:nvPicPr>
        <p:blipFill>
          <a:blip r:embed="rId4" cstate="print"/>
          <a:stretch>
            <a:fillRect/>
          </a:stretch>
        </p:blipFill>
        <p:spPr>
          <a:xfrm>
            <a:off x="1534164" y="4272845"/>
            <a:ext cx="438799" cy="438799"/>
          </a:xfrm>
          <a:prstGeom prst="rect">
            <a:avLst/>
          </a:prstGeom>
        </p:spPr>
      </p:pic>
      <p:pic>
        <p:nvPicPr>
          <p:cNvPr id="21" name="Picture 10" descr="ERAS - 300X160px"/>
          <p:cNvPicPr>
            <a:picLocks noChangeAspect="1" noChangeArrowheads="1"/>
          </p:cNvPicPr>
          <p:nvPr/>
        </p:nvPicPr>
        <p:blipFill>
          <a:blip r:embed="rId5" cstate="print"/>
          <a:srcRect/>
          <a:stretch>
            <a:fillRect/>
          </a:stretch>
        </p:blipFill>
        <p:spPr bwMode="auto">
          <a:xfrm>
            <a:off x="1500409" y="4844408"/>
            <a:ext cx="573814" cy="306035"/>
          </a:xfrm>
          <a:prstGeom prst="rect">
            <a:avLst/>
          </a:prstGeom>
          <a:noFill/>
        </p:spPr>
      </p:pic>
      <p:sp>
        <p:nvSpPr>
          <p:cNvPr id="22" name="TextBox 21"/>
          <p:cNvSpPr txBox="1"/>
          <p:nvPr/>
        </p:nvSpPr>
        <p:spPr>
          <a:xfrm>
            <a:off x="6259687" y="3604082"/>
            <a:ext cx="1586426" cy="1823576"/>
          </a:xfrm>
          <a:prstGeom prst="rect">
            <a:avLst/>
          </a:prstGeom>
          <a:solidFill>
            <a:schemeClr val="bg1"/>
          </a:solidFill>
        </p:spPr>
        <p:txBody>
          <a:bodyPr wrap="square" rtlCol="0">
            <a:spAutoFit/>
          </a:bodyPr>
          <a:lstStyle/>
          <a:p>
            <a:r>
              <a:rPr lang="fr-CH" sz="1200" dirty="0">
                <a:solidFill>
                  <a:srgbClr val="00B050"/>
                </a:solidFill>
                <a:sym typeface="Wingdings"/>
              </a:rPr>
              <a:t>     </a:t>
            </a:r>
            <a:r>
              <a:rPr lang="fr-CH" sz="11250" dirty="0">
                <a:solidFill>
                  <a:srgbClr val="00B050"/>
                </a:solidFill>
                <a:sym typeface="Wingdings"/>
              </a:rPr>
              <a:t></a:t>
            </a:r>
            <a:endParaRPr lang="fr-CH" sz="11250" dirty="0">
              <a:solidFill>
                <a:srgbClr val="00B050"/>
              </a:solidFill>
            </a:endParaRPr>
          </a:p>
        </p:txBody>
      </p:sp>
      <p:sp>
        <p:nvSpPr>
          <p:cNvPr id="23" name="Rounded Rectangle 22"/>
          <p:cNvSpPr/>
          <p:nvPr/>
        </p:nvSpPr>
        <p:spPr>
          <a:xfrm>
            <a:off x="1297887" y="3665277"/>
            <a:ext cx="6514474" cy="15526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sz="1350"/>
          </a:p>
        </p:txBody>
      </p:sp>
      <p:grpSp>
        <p:nvGrpSpPr>
          <p:cNvPr id="2" name="Groupe 1"/>
          <p:cNvGrpSpPr/>
          <p:nvPr/>
        </p:nvGrpSpPr>
        <p:grpSpPr>
          <a:xfrm>
            <a:off x="2175485" y="3732784"/>
            <a:ext cx="4754543" cy="1351385"/>
            <a:chOff x="2175485" y="3732784"/>
            <a:chExt cx="4754543" cy="1351385"/>
          </a:xfrm>
        </p:grpSpPr>
        <p:sp>
          <p:nvSpPr>
            <p:cNvPr id="20" name="Content Placeholder 11"/>
            <p:cNvSpPr txBox="1">
              <a:spLocks/>
            </p:cNvSpPr>
            <p:nvPr/>
          </p:nvSpPr>
          <p:spPr>
            <a:xfrm>
              <a:off x="2175485" y="3732784"/>
              <a:ext cx="4754543" cy="573814"/>
            </a:xfrm>
            <a:prstGeom prst="rect">
              <a:avLst/>
            </a:prstGeom>
          </p:spPr>
          <p:txBody>
            <a:bodyPr vert="horz" lIns="68580" tIns="34290" rIns="68580" bIns="34290" rtlCol="0">
              <a:normAutofit/>
            </a:bodyPr>
            <a:lstStyle/>
            <a:p>
              <a:pPr marL="133350" indent="-133350" defTabSz="685800">
                <a:spcBef>
                  <a:spcPct val="20000"/>
                </a:spcBef>
                <a:spcAft>
                  <a:spcPts val="450"/>
                </a:spcAft>
                <a:defRPr/>
              </a:pPr>
              <a:r>
                <a:rPr lang="en-US" sz="1600" dirty="0">
                  <a:cs typeface="Arial" pitchFamily="34" charset="0"/>
                </a:rPr>
                <a:t>NHS declaration </a:t>
              </a:r>
              <a:r>
                <a:rPr lang="en-US" sz="1600" dirty="0" err="1">
                  <a:cs typeface="Arial" pitchFamily="34" charset="0"/>
                </a:rPr>
                <a:t>concensus</a:t>
              </a:r>
              <a:r>
                <a:rPr lang="en-US" sz="1600" dirty="0">
                  <a:cs typeface="Arial" pitchFamily="34" charset="0"/>
                </a:rPr>
                <a:t> </a:t>
              </a:r>
            </a:p>
            <a:p>
              <a:pPr marL="133350" indent="-133350" defTabSz="685800">
                <a:spcBef>
                  <a:spcPct val="20000"/>
                </a:spcBef>
                <a:spcAft>
                  <a:spcPts val="450"/>
                </a:spcAft>
                <a:defRPr/>
              </a:pPr>
              <a:endParaRPr lang="en-US" sz="1600" dirty="0">
                <a:cs typeface="Arial" pitchFamily="34" charset="0"/>
              </a:endParaRPr>
            </a:p>
          </p:txBody>
        </p:sp>
        <p:sp>
          <p:nvSpPr>
            <p:cNvPr id="17" name="TextBox 16"/>
            <p:cNvSpPr txBox="1"/>
            <p:nvPr/>
          </p:nvSpPr>
          <p:spPr>
            <a:xfrm>
              <a:off x="2190213" y="4273063"/>
              <a:ext cx="2542556" cy="338554"/>
            </a:xfrm>
            <a:prstGeom prst="rect">
              <a:avLst/>
            </a:prstGeom>
            <a:noFill/>
          </p:spPr>
          <p:txBody>
            <a:bodyPr wrap="none" rtlCol="0">
              <a:spAutoFit/>
            </a:bodyPr>
            <a:lstStyle/>
            <a:p>
              <a:pPr marL="133350" indent="-133350">
                <a:spcBef>
                  <a:spcPct val="20000"/>
                </a:spcBef>
                <a:spcAft>
                  <a:spcPts val="450"/>
                </a:spcAft>
              </a:pPr>
              <a:r>
                <a:rPr lang="en-US" sz="1600" dirty="0">
                  <a:solidFill>
                    <a:prstClr val="black"/>
                  </a:solidFill>
                  <a:cs typeface="Arial" pitchFamily="34" charset="0"/>
                </a:rPr>
                <a:t>Recommendations  SFAR</a:t>
              </a:r>
            </a:p>
          </p:txBody>
        </p:sp>
        <p:sp>
          <p:nvSpPr>
            <p:cNvPr id="19" name="TextBox 18"/>
            <p:cNvSpPr txBox="1"/>
            <p:nvPr/>
          </p:nvSpPr>
          <p:spPr>
            <a:xfrm>
              <a:off x="2190212" y="4745615"/>
              <a:ext cx="3682418" cy="338554"/>
            </a:xfrm>
            <a:prstGeom prst="rect">
              <a:avLst/>
            </a:prstGeom>
            <a:noFill/>
          </p:spPr>
          <p:txBody>
            <a:bodyPr wrap="none" rtlCol="0">
              <a:spAutoFit/>
            </a:bodyPr>
            <a:lstStyle/>
            <a:p>
              <a:pPr marL="133350" indent="-133350">
                <a:spcBef>
                  <a:spcPct val="20000"/>
                </a:spcBef>
                <a:spcAft>
                  <a:spcPts val="450"/>
                </a:spcAft>
                <a:defRPr/>
              </a:pPr>
              <a:r>
                <a:rPr lang="en-US" sz="1600" dirty="0" err="1">
                  <a:cs typeface="Arial" pitchFamily="34" charset="0"/>
                </a:rPr>
                <a:t>Réhabilitation</a:t>
              </a:r>
              <a:r>
                <a:rPr lang="en-US" sz="1600" dirty="0">
                  <a:cs typeface="Arial" pitchFamily="34" charset="0"/>
                </a:rPr>
                <a:t> </a:t>
              </a:r>
              <a:r>
                <a:rPr lang="en-US" sz="1600" dirty="0" err="1">
                  <a:cs typeface="Arial" pitchFamily="34" charset="0"/>
                </a:rPr>
                <a:t>précoce</a:t>
              </a:r>
              <a:r>
                <a:rPr lang="en-US" sz="1600" dirty="0">
                  <a:cs typeface="Arial" pitchFamily="34" charset="0"/>
                </a:rPr>
                <a:t> </a:t>
              </a:r>
              <a:r>
                <a:rPr lang="en-US" sz="1600" dirty="0" err="1">
                  <a:cs typeface="Arial" pitchFamily="34" charset="0"/>
                </a:rPr>
                <a:t>aprés</a:t>
              </a:r>
              <a:r>
                <a:rPr lang="en-US" sz="1600" dirty="0">
                  <a:cs typeface="Arial" pitchFamily="34" charset="0"/>
                </a:rPr>
                <a:t> </a:t>
              </a:r>
              <a:r>
                <a:rPr lang="en-US" sz="1600" dirty="0" err="1">
                  <a:cs typeface="Arial" pitchFamily="34" charset="0"/>
                </a:rPr>
                <a:t>chirurgie</a:t>
              </a:r>
              <a:r>
                <a:rPr lang="en-US" sz="1600" dirty="0">
                  <a:cs typeface="Arial" pitchFamily="34" charset="0"/>
                </a:rPr>
                <a:t> </a:t>
              </a:r>
            </a:p>
          </p:txBody>
        </p:sp>
      </p:grpSp>
      <p:sp>
        <p:nvSpPr>
          <p:cNvPr id="25" name="Title 1"/>
          <p:cNvSpPr>
            <a:spLocks noGrp="1"/>
          </p:cNvSpPr>
          <p:nvPr>
            <p:ph type="title"/>
          </p:nvPr>
        </p:nvSpPr>
        <p:spPr>
          <a:xfrm>
            <a:off x="548640" y="457200"/>
            <a:ext cx="8046720" cy="914400"/>
          </a:xfrm>
        </p:spPr>
        <p:txBody>
          <a:bodyPr>
            <a:normAutofit/>
          </a:bodyPr>
          <a:lstStyle/>
          <a:p>
            <a:r>
              <a:rPr lang="en-US" sz="2600" dirty="0">
                <a:solidFill>
                  <a:srgbClr val="C00000"/>
                </a:solidFill>
              </a:rPr>
              <a:t>Validations </a:t>
            </a:r>
            <a:r>
              <a:rPr lang="en-US" sz="2600" dirty="0" err="1">
                <a:solidFill>
                  <a:srgbClr val="C00000"/>
                </a:solidFill>
              </a:rPr>
              <a:t>cliniques</a:t>
            </a:r>
            <a:endParaRPr lang="en-US" sz="2600" dirty="0">
              <a:solidFill>
                <a:srgbClr val="C00000"/>
              </a:solidFill>
            </a:endParaRPr>
          </a:p>
        </p:txBody>
      </p:sp>
    </p:spTree>
    <p:extLst>
      <p:ext uri="{BB962C8B-B14F-4D97-AF65-F5344CB8AC3E}">
        <p14:creationId xmlns:p14="http://schemas.microsoft.com/office/powerpoint/2010/main" val="24044932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err="1"/>
              <a:t>Technologie</a:t>
            </a:r>
            <a:r>
              <a:rPr lang="en-US" sz="2600" dirty="0"/>
              <a:t> </a:t>
            </a:r>
            <a:r>
              <a:rPr lang="en-US" sz="2600" dirty="0" err="1"/>
              <a:t>ClearSight</a:t>
            </a:r>
            <a:endParaRPr lang="en-US" sz="2600" dirty="0"/>
          </a:p>
        </p:txBody>
      </p:sp>
      <p:sp>
        <p:nvSpPr>
          <p:cNvPr id="5" name="Content Placeholder 4"/>
          <p:cNvSpPr>
            <a:spLocks noGrp="1"/>
          </p:cNvSpPr>
          <p:nvPr>
            <p:ph idx="1"/>
          </p:nvPr>
        </p:nvSpPr>
        <p:spPr>
          <a:xfrm>
            <a:off x="548640" y="1600200"/>
            <a:ext cx="7911792" cy="4709160"/>
          </a:xfrm>
        </p:spPr>
        <p:txBody>
          <a:bodyPr>
            <a:noAutofit/>
          </a:bodyPr>
          <a:lstStyle/>
          <a:p>
            <a:pPr marL="342900" lvl="0" indent="-342900" algn="just" defTabSz="914400">
              <a:spcBef>
                <a:spcPct val="20000"/>
              </a:spcBef>
              <a:buClr>
                <a:srgbClr val="C00000"/>
              </a:buClr>
              <a:buSzTx/>
              <a:buFont typeface="Arial" pitchFamily="34" charset="0"/>
              <a:buChar char="•"/>
            </a:pPr>
            <a:r>
              <a:rPr lang="fr-FR" sz="1800" b="1" dirty="0">
                <a:solidFill>
                  <a:prstClr val="black"/>
                </a:solidFill>
                <a:latin typeface="Arial" charset="0"/>
                <a:ea typeface="ＭＳ Ｐゴシック" panose="020B0600070205080204" pitchFamily="34" charset="-128"/>
              </a:rPr>
              <a:t>Paramètres mesurés </a:t>
            </a:r>
            <a:r>
              <a:rPr lang="fr-FR" sz="1800" dirty="0">
                <a:solidFill>
                  <a:prstClr val="black"/>
                </a:solidFill>
                <a:latin typeface="Arial" charset="0"/>
                <a:ea typeface="ＭＳ Ｐゴシック" panose="020B0600070205080204" pitchFamily="34" charset="-128"/>
              </a:rPr>
              <a:t>: </a:t>
            </a:r>
            <a:r>
              <a:rPr lang="fr-FR" sz="1800" b="1" u="sng" dirty="0">
                <a:solidFill>
                  <a:prstClr val="black"/>
                </a:solidFill>
                <a:latin typeface="Arial" charset="0"/>
                <a:ea typeface="ＭＳ Ｐゴシック" panose="020B0600070205080204" pitchFamily="34" charset="-128"/>
              </a:rPr>
              <a:t>Pression Artérielle PA </a:t>
            </a:r>
            <a:r>
              <a:rPr lang="fr-FR" sz="1800" dirty="0">
                <a:solidFill>
                  <a:prstClr val="black"/>
                </a:solidFill>
                <a:latin typeface="Arial" charset="0"/>
                <a:ea typeface="ＭＳ Ｐゴシック" panose="020B0600070205080204" pitchFamily="34" charset="-128"/>
              </a:rPr>
              <a:t>( systole / diastole / PAM)</a:t>
            </a:r>
          </a:p>
          <a:p>
            <a:pPr marL="342900" lvl="0" indent="-342900" algn="just" defTabSz="914400">
              <a:spcBef>
                <a:spcPct val="20000"/>
              </a:spcBef>
              <a:buClr>
                <a:srgbClr val="C00000"/>
              </a:buClr>
              <a:buSzTx/>
              <a:buFont typeface="Arial" pitchFamily="34" charset="0"/>
              <a:buChar char="•"/>
            </a:pPr>
            <a:r>
              <a:rPr lang="fr-FR" sz="1800" b="1" dirty="0">
                <a:solidFill>
                  <a:prstClr val="black"/>
                </a:solidFill>
                <a:latin typeface="Arial" charset="0"/>
                <a:ea typeface="ＭＳ Ｐゴシック" panose="020B0600070205080204" pitchFamily="34" charset="-128"/>
              </a:rPr>
              <a:t>Paramètres calculés </a:t>
            </a:r>
            <a:r>
              <a:rPr lang="fr-FR" sz="1800" dirty="0">
                <a:solidFill>
                  <a:prstClr val="black"/>
                </a:solidFill>
                <a:latin typeface="Arial" charset="0"/>
                <a:ea typeface="ＭＳ Ｐゴシック" panose="020B0600070205080204" pitchFamily="34" charset="-128"/>
              </a:rPr>
              <a:t>:</a:t>
            </a:r>
          </a:p>
          <a:p>
            <a:pPr marL="742950" lvl="1" indent="-285750" algn="just" defTabSz="914400">
              <a:spcBef>
                <a:spcPct val="20000"/>
              </a:spcBef>
              <a:buClr>
                <a:srgbClr val="C00000"/>
              </a:buClr>
              <a:buFont typeface="Arial" pitchFamily="34" charset="0"/>
              <a:buChar char="–"/>
            </a:pPr>
            <a:r>
              <a:rPr lang="fr-FR" sz="1800" b="1" dirty="0">
                <a:solidFill>
                  <a:prstClr val="black"/>
                </a:solidFill>
                <a:latin typeface="Arial" charset="0"/>
                <a:ea typeface="ＭＳ Ｐゴシック" panose="020B0600070205080204" pitchFamily="34" charset="-128"/>
              </a:rPr>
              <a:t>Débit Cardiaque DC </a:t>
            </a:r>
            <a:r>
              <a:rPr lang="fr-FR" sz="1800" dirty="0">
                <a:solidFill>
                  <a:prstClr val="black"/>
                </a:solidFill>
                <a:latin typeface="Arial" charset="0"/>
                <a:ea typeface="ＭＳ Ｐゴシック" panose="020B0600070205080204" pitchFamily="34" charset="-128"/>
              </a:rPr>
              <a:t>/ Index Cardiaque IC</a:t>
            </a:r>
          </a:p>
          <a:p>
            <a:pPr marL="742950" lvl="1" indent="-285750" algn="just" defTabSz="914400">
              <a:spcBef>
                <a:spcPct val="20000"/>
              </a:spcBef>
              <a:buClr>
                <a:srgbClr val="C00000"/>
              </a:buClr>
              <a:buFont typeface="Arial" pitchFamily="34" charset="0"/>
              <a:buChar char="–"/>
            </a:pPr>
            <a:r>
              <a:rPr lang="fr-FR" sz="1800" dirty="0">
                <a:solidFill>
                  <a:prstClr val="black"/>
                </a:solidFill>
                <a:latin typeface="Arial" charset="0"/>
                <a:ea typeface="ＭＳ Ｐゴシック" panose="020B0600070205080204" pitchFamily="34" charset="-128"/>
              </a:rPr>
              <a:t>Volume d’éjection systolique VES / indexé VESI</a:t>
            </a:r>
          </a:p>
          <a:p>
            <a:pPr marL="742950" lvl="1" indent="-285750" algn="just" defTabSz="914400">
              <a:spcBef>
                <a:spcPct val="20000"/>
              </a:spcBef>
              <a:buClr>
                <a:srgbClr val="C00000"/>
              </a:buClr>
              <a:buFont typeface="Arial" pitchFamily="34" charset="0"/>
              <a:buChar char="–"/>
            </a:pPr>
            <a:r>
              <a:rPr lang="fr-FR" sz="1800" dirty="0">
                <a:solidFill>
                  <a:prstClr val="black"/>
                </a:solidFill>
                <a:latin typeface="Arial" charset="0"/>
                <a:ea typeface="ＭＳ Ｐゴシック" panose="020B0600070205080204" pitchFamily="34" charset="-128"/>
              </a:rPr>
              <a:t>Fréquence Pulsée FP</a:t>
            </a:r>
          </a:p>
          <a:p>
            <a:pPr marL="742950" lvl="1" indent="-285750" algn="just" defTabSz="914400">
              <a:spcBef>
                <a:spcPct val="20000"/>
              </a:spcBef>
              <a:buClr>
                <a:srgbClr val="C00000"/>
              </a:buClr>
              <a:buFont typeface="Arial" pitchFamily="34" charset="0"/>
              <a:buChar char="–"/>
            </a:pPr>
            <a:r>
              <a:rPr lang="fr-FR" sz="1800" dirty="0">
                <a:solidFill>
                  <a:prstClr val="black"/>
                </a:solidFill>
                <a:latin typeface="Arial" charset="0"/>
                <a:ea typeface="ＭＳ Ｐゴシック" panose="020B0600070205080204" pitchFamily="34" charset="-128"/>
              </a:rPr>
              <a:t>Variation du volume d’éjection systolique VVE</a:t>
            </a:r>
          </a:p>
          <a:p>
            <a:pPr marL="742950" lvl="1" indent="-285750" algn="just" defTabSz="914400">
              <a:spcBef>
                <a:spcPct val="20000"/>
              </a:spcBef>
              <a:buClr>
                <a:srgbClr val="C00000"/>
              </a:buClr>
              <a:buFont typeface="Arial" pitchFamily="34" charset="0"/>
              <a:buChar char="–"/>
            </a:pPr>
            <a:r>
              <a:rPr lang="fr-FR" sz="1800" dirty="0">
                <a:solidFill>
                  <a:prstClr val="black"/>
                </a:solidFill>
                <a:latin typeface="Arial" charset="0"/>
                <a:ea typeface="ＭＳ Ｐゴシック" panose="020B0600070205080204" pitchFamily="34" charset="-128"/>
              </a:rPr>
              <a:t>Résistance vasculaire systémique RVS / indexée RVSI</a:t>
            </a:r>
          </a:p>
          <a:p>
            <a:pPr marL="0" indent="0">
              <a:buNone/>
            </a:pPr>
            <a:endParaRPr lang="fr-FR" dirty="0"/>
          </a:p>
          <a:p>
            <a:pPr marL="0" indent="0">
              <a:buNone/>
            </a:pPr>
            <a:endParaRPr lang="fr-FR" dirty="0"/>
          </a:p>
        </p:txBody>
      </p:sp>
      <p:sp>
        <p:nvSpPr>
          <p:cNvPr id="8" name="Slide Number Placeholder 7"/>
          <p:cNvSpPr>
            <a:spLocks noGrp="1"/>
          </p:cNvSpPr>
          <p:nvPr>
            <p:ph type="sldNum" sz="quarter" idx="12"/>
          </p:nvPr>
        </p:nvSpPr>
        <p:spPr/>
        <p:txBody>
          <a:bodyPr/>
          <a:lstStyle/>
          <a:p>
            <a:fld id="{CDBA9528-BCFE-1E43-A37D-912FF3C527A6}" type="slidenum">
              <a:rPr lang="en-US" smtClean="0"/>
              <a:pPr/>
              <a:t>9</a:t>
            </a:fld>
            <a:endParaRPr lang="en-US"/>
          </a:p>
        </p:txBody>
      </p:sp>
    </p:spTree>
    <p:extLst>
      <p:ext uri="{BB962C8B-B14F-4D97-AF65-F5344CB8AC3E}">
        <p14:creationId xmlns:p14="http://schemas.microsoft.com/office/powerpoint/2010/main" val="2500886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Edwards PPT Template 13Nov2015">
  <a:themeElements>
    <a:clrScheme name="Edwards 2015">
      <a:dk1>
        <a:srgbClr val="000000"/>
      </a:dk1>
      <a:lt1>
        <a:srgbClr val="FFFFFF"/>
      </a:lt1>
      <a:dk2>
        <a:srgbClr val="94A596"/>
      </a:dk2>
      <a:lt2>
        <a:srgbClr val="A4BCC2"/>
      </a:lt2>
      <a:accent1>
        <a:srgbClr val="C8102E"/>
      </a:accent1>
      <a:accent2>
        <a:srgbClr val="898D8D"/>
      </a:accent2>
      <a:accent3>
        <a:srgbClr val="982E2F"/>
      </a:accent3>
      <a:accent4>
        <a:srgbClr val="CEB888"/>
      </a:accent4>
      <a:accent5>
        <a:srgbClr val="611D4B"/>
      </a:accent5>
      <a:accent6>
        <a:srgbClr val="505759"/>
      </a:accent6>
      <a:hlink>
        <a:srgbClr val="C8102E"/>
      </a:hlink>
      <a:folHlink>
        <a:srgbClr val="C8102E"/>
      </a:folHlink>
    </a:clrScheme>
    <a:fontScheme name="Edwards 2015">
      <a:majorFont>
        <a:latin typeface="Arial"/>
        <a:ea typeface=""/>
        <a:cs typeface=""/>
      </a:majorFont>
      <a:minorFont>
        <a:latin typeface="Arial"/>
        <a:ea typeface=""/>
        <a:cs typeface=""/>
      </a:minorFont>
    </a:fontScheme>
    <a:fmtScheme name="Edwards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25400" cap="sq" cmpd="sng" algn="ctr">
          <a:solidFill>
            <a:schemeClr val="phClr"/>
          </a:solidFill>
          <a:prstDash val="solid"/>
        </a:ln>
      </a:lnStyleLst>
      <a:effectStyleLst>
        <a:effectStyle>
          <a:effectLst/>
        </a:effectStyle>
        <a:effectStyle>
          <a:effectLst/>
        </a:effectStyle>
        <a:effectStyle>
          <a:effectLst>
            <a:outerShdw blurRad="190500" dist="63500" dir="2700000" algn="br" rotWithShape="0">
              <a:srgbClr val="000000">
                <a:alpha val="40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Nyon) Edwards 4x3 PPT Template 20Dec2015 [Read-Only]" id="{45637540-71CB-4EFE-B12D-E9E58AF35EF0}" vid="{60321499-8758-452D-9C5D-EB29FF0EBB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Slides presentation</Template>
  <TotalTime>2728</TotalTime>
  <Words>1777</Words>
  <Application>Microsoft Office PowerPoint</Application>
  <PresentationFormat>Affichage à l'écran (4:3)</PresentationFormat>
  <Paragraphs>188</Paragraphs>
  <Slides>18</Slides>
  <Notes>6</Notes>
  <HiddenSlides>0</HiddenSlides>
  <MMClips>0</MMClips>
  <ScaleCrop>false</ScaleCrop>
  <HeadingPairs>
    <vt:vector size="4" baseType="variant">
      <vt:variant>
        <vt:lpstr>Thème</vt:lpstr>
      </vt:variant>
      <vt:variant>
        <vt:i4>1</vt:i4>
      </vt:variant>
      <vt:variant>
        <vt:lpstr>Titres des diapositives</vt:lpstr>
      </vt:variant>
      <vt:variant>
        <vt:i4>18</vt:i4>
      </vt:variant>
    </vt:vector>
  </HeadingPairs>
  <TitlesOfParts>
    <vt:vector size="19" baseType="lpstr">
      <vt:lpstr>Edwards PPT Template 13Nov2015</vt:lpstr>
      <vt:lpstr>Technologie Flotrac</vt:lpstr>
      <vt:lpstr>L’algorithme</vt:lpstr>
      <vt:lpstr>Algorithme APCO : Détermination de la valeur VES</vt:lpstr>
      <vt:lpstr>Algorithme APCO :  Détermination de la valeur VES</vt:lpstr>
      <vt:lpstr>Algorithme APCO : Détermination de la valeur VES</vt:lpstr>
      <vt:lpstr>Ajustement automatique du tonus vasculaire</vt:lpstr>
      <vt:lpstr>Les limites du Pulse Contour</vt:lpstr>
      <vt:lpstr>Validations cliniques</vt:lpstr>
      <vt:lpstr>Technologie ClearSight</vt:lpstr>
      <vt:lpstr>Technologie ClearSight</vt:lpstr>
      <vt:lpstr>Fonctionnement du ClearSight</vt:lpstr>
      <vt:lpstr>Algorithme : Pression digitale Volume Clamp</vt:lpstr>
      <vt:lpstr>Présentation PowerPoint</vt:lpstr>
      <vt:lpstr>Présentation PowerPoint</vt:lpstr>
      <vt:lpstr>Le débit cardiaque</vt:lpstr>
      <vt:lpstr>Les limites de la technologie</vt:lpstr>
      <vt:lpstr>Validations cliniques Pression Artérielle</vt:lpstr>
      <vt:lpstr>Validations cliniques débit cardiaque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is Arial Bold 28pt  on one, two, three  or four lines</dc:title>
  <dc:subject/>
  <dc:creator>Amanda Abena</dc:creator>
  <cp:keywords/>
  <dc:description/>
  <cp:lastModifiedBy>Louis BOUVIER</cp:lastModifiedBy>
  <cp:revision>87</cp:revision>
  <cp:lastPrinted>2017-09-07T19:29:18Z</cp:lastPrinted>
  <dcterms:created xsi:type="dcterms:W3CDTF">2017-09-05T19:16:00Z</dcterms:created>
  <dcterms:modified xsi:type="dcterms:W3CDTF">2021-11-18T07:06:02Z</dcterms:modified>
  <cp:category/>
</cp:coreProperties>
</file>