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0" r:id="rId3"/>
    <p:sldId id="264" r:id="rId4"/>
    <p:sldId id="263" r:id="rId5"/>
    <p:sldId id="271" r:id="rId6"/>
    <p:sldId id="272" r:id="rId7"/>
    <p:sldId id="273" r:id="rId8"/>
    <p:sldId id="288" r:id="rId9"/>
    <p:sldId id="289" r:id="rId10"/>
    <p:sldId id="290" r:id="rId11"/>
    <p:sldId id="291" r:id="rId12"/>
    <p:sldId id="265" r:id="rId13"/>
    <p:sldId id="266" r:id="rId14"/>
    <p:sldId id="268" r:id="rId15"/>
    <p:sldId id="287" r:id="rId16"/>
    <p:sldId id="275" r:id="rId17"/>
    <p:sldId id="281" r:id="rId18"/>
    <p:sldId id="285" r:id="rId19"/>
    <p:sldId id="283"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3BC6C-7FAE-4AD2-A6A6-C85572753BC2}" v="42" dt="2021-11-24T21:53:09.27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2"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BOUVIER" userId="868565aee1b87bc8" providerId="LiveId" clId="{4AA3BC6C-7FAE-4AD2-A6A6-C85572753BC2}"/>
    <pc:docChg chg="undo custSel addSld delSld modSld sldOrd">
      <pc:chgData name="Louis BOUVIER" userId="868565aee1b87bc8" providerId="LiveId" clId="{4AA3BC6C-7FAE-4AD2-A6A6-C85572753BC2}" dt="2021-11-24T21:53:40.031" v="913" actId="20577"/>
      <pc:docMkLst>
        <pc:docMk/>
      </pc:docMkLst>
      <pc:sldChg chg="del">
        <pc:chgData name="Louis BOUVIER" userId="868565aee1b87bc8" providerId="LiveId" clId="{4AA3BC6C-7FAE-4AD2-A6A6-C85572753BC2}" dt="2021-11-23T17:07:24.874" v="170" actId="47"/>
        <pc:sldMkLst>
          <pc:docMk/>
          <pc:sldMk cId="2879359503" sldId="259"/>
        </pc:sldMkLst>
      </pc:sldChg>
      <pc:sldChg chg="new del">
        <pc:chgData name="Louis BOUVIER" userId="868565aee1b87bc8" providerId="LiveId" clId="{4AA3BC6C-7FAE-4AD2-A6A6-C85572753BC2}" dt="2021-11-23T16:38:28.847" v="2" actId="47"/>
        <pc:sldMkLst>
          <pc:docMk/>
          <pc:sldMk cId="3322302" sldId="267"/>
        </pc:sldMkLst>
      </pc:sldChg>
      <pc:sldChg chg="modSp add mod">
        <pc:chgData name="Louis BOUVIER" userId="868565aee1b87bc8" providerId="LiveId" clId="{4AA3BC6C-7FAE-4AD2-A6A6-C85572753BC2}" dt="2021-11-24T21:47:37.064" v="870" actId="20577"/>
        <pc:sldMkLst>
          <pc:docMk/>
          <pc:sldMk cId="1575860194" sldId="268"/>
        </pc:sldMkLst>
        <pc:spChg chg="mod">
          <ac:chgData name="Louis BOUVIER" userId="868565aee1b87bc8" providerId="LiveId" clId="{4AA3BC6C-7FAE-4AD2-A6A6-C85572753BC2}" dt="2021-11-23T16:39:08.674" v="41" actId="20577"/>
          <ac:spMkLst>
            <pc:docMk/>
            <pc:sldMk cId="1575860194" sldId="268"/>
            <ac:spMk id="2" creationId="{EE0E25F7-530B-44FD-AFCD-46A9948D2B6D}"/>
          </ac:spMkLst>
        </pc:spChg>
        <pc:spChg chg="mod">
          <ac:chgData name="Louis BOUVIER" userId="868565aee1b87bc8" providerId="LiveId" clId="{4AA3BC6C-7FAE-4AD2-A6A6-C85572753BC2}" dt="2021-11-24T21:47:37.064" v="870" actId="20577"/>
          <ac:spMkLst>
            <pc:docMk/>
            <pc:sldMk cId="1575860194" sldId="268"/>
            <ac:spMk id="5" creationId="{A0A0FDB5-EBB9-4FC1-9135-A9A73CB7D69E}"/>
          </ac:spMkLst>
        </pc:spChg>
      </pc:sldChg>
      <pc:sldChg chg="modSp add mod ord">
        <pc:chgData name="Louis BOUVIER" userId="868565aee1b87bc8" providerId="LiveId" clId="{4AA3BC6C-7FAE-4AD2-A6A6-C85572753BC2}" dt="2021-11-23T16:39:28.314" v="69" actId="20577"/>
        <pc:sldMkLst>
          <pc:docMk/>
          <pc:sldMk cId="3199556035" sldId="269"/>
        </pc:sldMkLst>
        <pc:spChg chg="mod">
          <ac:chgData name="Louis BOUVIER" userId="868565aee1b87bc8" providerId="LiveId" clId="{4AA3BC6C-7FAE-4AD2-A6A6-C85572753BC2}" dt="2021-11-23T16:39:22.111" v="65" actId="20577"/>
          <ac:spMkLst>
            <pc:docMk/>
            <pc:sldMk cId="3199556035" sldId="269"/>
            <ac:spMk id="2" creationId="{EE0E25F7-530B-44FD-AFCD-46A9948D2B6D}"/>
          </ac:spMkLst>
        </pc:spChg>
        <pc:spChg chg="mod">
          <ac:chgData name="Louis BOUVIER" userId="868565aee1b87bc8" providerId="LiveId" clId="{4AA3BC6C-7FAE-4AD2-A6A6-C85572753BC2}" dt="2021-11-23T16:39:28.314" v="69" actId="20577"/>
          <ac:spMkLst>
            <pc:docMk/>
            <pc:sldMk cId="3199556035" sldId="269"/>
            <ac:spMk id="7" creationId="{15177C10-8051-4AA3-9FA1-4659BF064EC0}"/>
          </ac:spMkLst>
        </pc:spChg>
      </pc:sldChg>
      <pc:sldChg chg="modSp add mod ord">
        <pc:chgData name="Louis BOUVIER" userId="868565aee1b87bc8" providerId="LiveId" clId="{4AA3BC6C-7FAE-4AD2-A6A6-C85572753BC2}" dt="2021-11-23T17:07:22.575" v="169"/>
        <pc:sldMkLst>
          <pc:docMk/>
          <pc:sldMk cId="1638862890" sldId="270"/>
        </pc:sldMkLst>
        <pc:spChg chg="mod">
          <ac:chgData name="Louis BOUVIER" userId="868565aee1b87bc8" providerId="LiveId" clId="{4AA3BC6C-7FAE-4AD2-A6A6-C85572753BC2}" dt="2021-11-23T17:07:22.575" v="169"/>
          <ac:spMkLst>
            <pc:docMk/>
            <pc:sldMk cId="1638862890" sldId="270"/>
            <ac:spMk id="2" creationId="{EE0E25F7-530B-44FD-AFCD-46A9948D2B6D}"/>
          </ac:spMkLst>
        </pc:spChg>
        <pc:spChg chg="mod">
          <ac:chgData name="Louis BOUVIER" userId="868565aee1b87bc8" providerId="LiveId" clId="{4AA3BC6C-7FAE-4AD2-A6A6-C85572753BC2}" dt="2021-11-23T17:07:11.028" v="167" actId="20577"/>
          <ac:spMkLst>
            <pc:docMk/>
            <pc:sldMk cId="1638862890" sldId="270"/>
            <ac:spMk id="7" creationId="{15177C10-8051-4AA3-9FA1-4659BF064EC0}"/>
          </ac:spMkLst>
        </pc:spChg>
      </pc:sldChg>
      <pc:sldChg chg="modSp add mod">
        <pc:chgData name="Louis BOUVIER" userId="868565aee1b87bc8" providerId="LiveId" clId="{4AA3BC6C-7FAE-4AD2-A6A6-C85572753BC2}" dt="2021-11-24T21:05:53.140" v="439" actId="404"/>
        <pc:sldMkLst>
          <pc:docMk/>
          <pc:sldMk cId="1499013305" sldId="271"/>
        </pc:sldMkLst>
        <pc:spChg chg="mod">
          <ac:chgData name="Louis BOUVIER" userId="868565aee1b87bc8" providerId="LiveId" clId="{4AA3BC6C-7FAE-4AD2-A6A6-C85572753BC2}" dt="2021-11-24T21:05:53.140" v="439" actId="404"/>
          <ac:spMkLst>
            <pc:docMk/>
            <pc:sldMk cId="1499013305" sldId="271"/>
            <ac:spMk id="7" creationId="{15177C10-8051-4AA3-9FA1-4659BF064EC0}"/>
          </ac:spMkLst>
        </pc:spChg>
      </pc:sldChg>
      <pc:sldChg chg="modSp add mod">
        <pc:chgData name="Louis BOUVIER" userId="868565aee1b87bc8" providerId="LiveId" clId="{4AA3BC6C-7FAE-4AD2-A6A6-C85572753BC2}" dt="2021-11-24T21:06:39.398" v="459" actId="20577"/>
        <pc:sldMkLst>
          <pc:docMk/>
          <pc:sldMk cId="405507838" sldId="272"/>
        </pc:sldMkLst>
        <pc:spChg chg="mod">
          <ac:chgData name="Louis BOUVIER" userId="868565aee1b87bc8" providerId="LiveId" clId="{4AA3BC6C-7FAE-4AD2-A6A6-C85572753BC2}" dt="2021-11-24T21:06:39.398" v="459" actId="20577"/>
          <ac:spMkLst>
            <pc:docMk/>
            <pc:sldMk cId="405507838" sldId="272"/>
            <ac:spMk id="7" creationId="{15177C10-8051-4AA3-9FA1-4659BF064EC0}"/>
          </ac:spMkLst>
        </pc:spChg>
      </pc:sldChg>
      <pc:sldChg chg="modSp add mod">
        <pc:chgData name="Louis BOUVIER" userId="868565aee1b87bc8" providerId="LiveId" clId="{4AA3BC6C-7FAE-4AD2-A6A6-C85572753BC2}" dt="2021-11-24T21:05:46.620" v="436" actId="404"/>
        <pc:sldMkLst>
          <pc:docMk/>
          <pc:sldMk cId="3975348818" sldId="273"/>
        </pc:sldMkLst>
        <pc:spChg chg="mod">
          <ac:chgData name="Louis BOUVIER" userId="868565aee1b87bc8" providerId="LiveId" clId="{4AA3BC6C-7FAE-4AD2-A6A6-C85572753BC2}" dt="2021-11-24T21:05:46.620" v="436" actId="404"/>
          <ac:spMkLst>
            <pc:docMk/>
            <pc:sldMk cId="3975348818" sldId="273"/>
            <ac:spMk id="7" creationId="{15177C10-8051-4AA3-9FA1-4659BF064EC0}"/>
          </ac:spMkLst>
        </pc:spChg>
      </pc:sldChg>
      <pc:sldChg chg="modSp add mod">
        <pc:chgData name="Louis BOUVIER" userId="868565aee1b87bc8" providerId="LiveId" clId="{4AA3BC6C-7FAE-4AD2-A6A6-C85572753BC2}" dt="2021-11-24T21:31:59.426" v="493" actId="20577"/>
        <pc:sldMkLst>
          <pc:docMk/>
          <pc:sldMk cId="1426323355" sldId="274"/>
        </pc:sldMkLst>
        <pc:spChg chg="mod">
          <ac:chgData name="Louis BOUVIER" userId="868565aee1b87bc8" providerId="LiveId" clId="{4AA3BC6C-7FAE-4AD2-A6A6-C85572753BC2}" dt="2021-11-24T21:31:59.426" v="493" actId="20577"/>
          <ac:spMkLst>
            <pc:docMk/>
            <pc:sldMk cId="1426323355" sldId="274"/>
            <ac:spMk id="7" creationId="{15177C10-8051-4AA3-9FA1-4659BF064EC0}"/>
          </ac:spMkLst>
        </pc:spChg>
      </pc:sldChg>
      <pc:sldChg chg="addSp delSp modSp add mod">
        <pc:chgData name="Louis BOUVIER" userId="868565aee1b87bc8" providerId="LiveId" clId="{4AA3BC6C-7FAE-4AD2-A6A6-C85572753BC2}" dt="2021-11-24T21:52:52.634" v="874" actId="20577"/>
        <pc:sldMkLst>
          <pc:docMk/>
          <pc:sldMk cId="719360239" sldId="275"/>
        </pc:sldMkLst>
        <pc:spChg chg="mod">
          <ac:chgData name="Louis BOUVIER" userId="868565aee1b87bc8" providerId="LiveId" clId="{4AA3BC6C-7FAE-4AD2-A6A6-C85572753BC2}" dt="2021-11-24T21:52:52.634" v="874" actId="20577"/>
          <ac:spMkLst>
            <pc:docMk/>
            <pc:sldMk cId="719360239" sldId="275"/>
            <ac:spMk id="2" creationId="{EE0E25F7-530B-44FD-AFCD-46A9948D2B6D}"/>
          </ac:spMkLst>
        </pc:spChg>
        <pc:spChg chg="del mod">
          <ac:chgData name="Louis BOUVIER" userId="868565aee1b87bc8" providerId="LiveId" clId="{4AA3BC6C-7FAE-4AD2-A6A6-C85572753BC2}" dt="2021-11-24T21:37:35.503" v="700"/>
          <ac:spMkLst>
            <pc:docMk/>
            <pc:sldMk cId="719360239" sldId="275"/>
            <ac:spMk id="5" creationId="{A0A0FDB5-EBB9-4FC1-9135-A9A73CB7D69E}"/>
          </ac:spMkLst>
        </pc:spChg>
        <pc:spChg chg="add mod">
          <ac:chgData name="Louis BOUVIER" userId="868565aee1b87bc8" providerId="LiveId" clId="{4AA3BC6C-7FAE-4AD2-A6A6-C85572753BC2}" dt="2021-11-24T21:39:40.414" v="718" actId="1076"/>
          <ac:spMkLst>
            <pc:docMk/>
            <pc:sldMk cId="719360239" sldId="275"/>
            <ac:spMk id="12" creationId="{DDF74019-CFB2-4F93-BBDB-856F5A4A91A2}"/>
          </ac:spMkLst>
        </pc:spChg>
        <pc:spChg chg="add mod">
          <ac:chgData name="Louis BOUVIER" userId="868565aee1b87bc8" providerId="LiveId" clId="{4AA3BC6C-7FAE-4AD2-A6A6-C85572753BC2}" dt="2021-11-24T21:40:24.965" v="729" actId="1076"/>
          <ac:spMkLst>
            <pc:docMk/>
            <pc:sldMk cId="719360239" sldId="275"/>
            <ac:spMk id="14" creationId="{FF551C8D-DDBD-4A68-ABED-6CCF168D02EC}"/>
          </ac:spMkLst>
        </pc:spChg>
        <pc:picChg chg="add del mod">
          <ac:chgData name="Louis BOUVIER" userId="868565aee1b87bc8" providerId="LiveId" clId="{4AA3BC6C-7FAE-4AD2-A6A6-C85572753BC2}" dt="2021-11-24T21:38:05.167" v="708" actId="478"/>
          <ac:picMkLst>
            <pc:docMk/>
            <pc:sldMk cId="719360239" sldId="275"/>
            <ac:picMk id="6" creationId="{75537761-49FE-403A-83AB-133B404D10A5}"/>
          </ac:picMkLst>
        </pc:picChg>
        <pc:picChg chg="add del">
          <ac:chgData name="Louis BOUVIER" userId="868565aee1b87bc8" providerId="LiveId" clId="{4AA3BC6C-7FAE-4AD2-A6A6-C85572753BC2}" dt="2021-11-24T21:38:28.385" v="710" actId="478"/>
          <ac:picMkLst>
            <pc:docMk/>
            <pc:sldMk cId="719360239" sldId="275"/>
            <ac:picMk id="8" creationId="{F6A17969-B4AB-45FB-9C17-C54925F2EB98}"/>
          </ac:picMkLst>
        </pc:picChg>
        <pc:picChg chg="add del mod">
          <ac:chgData name="Louis BOUVIER" userId="868565aee1b87bc8" providerId="LiveId" clId="{4AA3BC6C-7FAE-4AD2-A6A6-C85572753BC2}" dt="2021-11-24T21:39:19.252" v="716" actId="478"/>
          <ac:picMkLst>
            <pc:docMk/>
            <pc:sldMk cId="719360239" sldId="275"/>
            <ac:picMk id="9" creationId="{83BCCA0F-221A-452F-BC1D-60DA546BB8EC}"/>
          </ac:picMkLst>
        </pc:picChg>
        <pc:picChg chg="add del mod">
          <ac:chgData name="Louis BOUVIER" userId="868565aee1b87bc8" providerId="LiveId" clId="{4AA3BC6C-7FAE-4AD2-A6A6-C85572753BC2}" dt="2021-11-24T21:39:19.252" v="716" actId="478"/>
          <ac:picMkLst>
            <pc:docMk/>
            <pc:sldMk cId="719360239" sldId="275"/>
            <ac:picMk id="10" creationId="{FA541FE4-A833-4131-94A7-25D858E22F62}"/>
          </ac:picMkLst>
        </pc:picChg>
        <pc:picChg chg="add del mod">
          <ac:chgData name="Louis BOUVIER" userId="868565aee1b87bc8" providerId="LiveId" clId="{4AA3BC6C-7FAE-4AD2-A6A6-C85572753BC2}" dt="2021-11-24T21:39:45.671" v="721" actId="478"/>
          <ac:picMkLst>
            <pc:docMk/>
            <pc:sldMk cId="719360239" sldId="275"/>
            <ac:picMk id="11" creationId="{7FC2CF9F-793F-4720-9C4E-86A8F02F9C39}"/>
          </ac:picMkLst>
        </pc:picChg>
        <pc:picChg chg="add del mod">
          <ac:chgData name="Louis BOUVIER" userId="868565aee1b87bc8" providerId="LiveId" clId="{4AA3BC6C-7FAE-4AD2-A6A6-C85572753BC2}" dt="2021-11-24T21:39:46.112" v="722" actId="478"/>
          <ac:picMkLst>
            <pc:docMk/>
            <pc:sldMk cId="719360239" sldId="275"/>
            <ac:picMk id="13" creationId="{FF446645-F18B-42FF-B82D-B040DCBE9ACD}"/>
          </ac:picMkLst>
        </pc:picChg>
        <pc:picChg chg="add mod modCrop">
          <ac:chgData name="Louis BOUVIER" userId="868565aee1b87bc8" providerId="LiveId" clId="{4AA3BC6C-7FAE-4AD2-A6A6-C85572753BC2}" dt="2021-11-24T21:40:22.254" v="728" actId="1076"/>
          <ac:picMkLst>
            <pc:docMk/>
            <pc:sldMk cId="719360239" sldId="275"/>
            <ac:picMk id="16" creationId="{1D9C6360-C5A9-4846-B0CE-875385925621}"/>
          </ac:picMkLst>
        </pc:picChg>
        <pc:picChg chg="add mod modCrop">
          <ac:chgData name="Louis BOUVIER" userId="868565aee1b87bc8" providerId="LiveId" clId="{4AA3BC6C-7FAE-4AD2-A6A6-C85572753BC2}" dt="2021-11-24T21:41:00.119" v="737" actId="1076"/>
          <ac:picMkLst>
            <pc:docMk/>
            <pc:sldMk cId="719360239" sldId="275"/>
            <ac:picMk id="18" creationId="{3329B024-3E19-4C04-81D1-C128DB4189F5}"/>
          </ac:picMkLst>
        </pc:picChg>
      </pc:sldChg>
      <pc:sldChg chg="add">
        <pc:chgData name="Louis BOUVIER" userId="868565aee1b87bc8" providerId="LiveId" clId="{4AA3BC6C-7FAE-4AD2-A6A6-C85572753BC2}" dt="2021-11-24T21:31:38.759" v="485" actId="2890"/>
        <pc:sldMkLst>
          <pc:docMk/>
          <pc:sldMk cId="2886842534" sldId="276"/>
        </pc:sldMkLst>
      </pc:sldChg>
      <pc:sldChg chg="add">
        <pc:chgData name="Louis BOUVIER" userId="868565aee1b87bc8" providerId="LiveId" clId="{4AA3BC6C-7FAE-4AD2-A6A6-C85572753BC2}" dt="2021-11-24T21:31:40.136" v="486" actId="2890"/>
        <pc:sldMkLst>
          <pc:docMk/>
          <pc:sldMk cId="827477685" sldId="277"/>
        </pc:sldMkLst>
      </pc:sldChg>
      <pc:sldChg chg="modSp add mod">
        <pc:chgData name="Louis BOUVIER" userId="868565aee1b87bc8" providerId="LiveId" clId="{4AA3BC6C-7FAE-4AD2-A6A6-C85572753BC2}" dt="2021-11-24T21:53:40.031" v="913" actId="20577"/>
        <pc:sldMkLst>
          <pc:docMk/>
          <pc:sldMk cId="1173695367" sldId="278"/>
        </pc:sldMkLst>
        <pc:spChg chg="mod">
          <ac:chgData name="Louis BOUVIER" userId="868565aee1b87bc8" providerId="LiveId" clId="{4AA3BC6C-7FAE-4AD2-A6A6-C85572753BC2}" dt="2021-11-24T21:53:40.031" v="913" actId="20577"/>
          <ac:spMkLst>
            <pc:docMk/>
            <pc:sldMk cId="1173695367" sldId="278"/>
            <ac:spMk id="7" creationId="{15177C10-8051-4AA3-9FA1-4659BF064EC0}"/>
          </ac:spMkLst>
        </pc:spChg>
      </pc:sldChg>
      <pc:sldChg chg="modSp add mod">
        <pc:chgData name="Louis BOUVIER" userId="868565aee1b87bc8" providerId="LiveId" clId="{4AA3BC6C-7FAE-4AD2-A6A6-C85572753BC2}" dt="2021-11-24T21:35:00.363" v="610" actId="20577"/>
        <pc:sldMkLst>
          <pc:docMk/>
          <pc:sldMk cId="4008674412" sldId="279"/>
        </pc:sldMkLst>
        <pc:spChg chg="mod">
          <ac:chgData name="Louis BOUVIER" userId="868565aee1b87bc8" providerId="LiveId" clId="{4AA3BC6C-7FAE-4AD2-A6A6-C85572753BC2}" dt="2021-11-24T21:35:00.363" v="610" actId="20577"/>
          <ac:spMkLst>
            <pc:docMk/>
            <pc:sldMk cId="4008674412" sldId="279"/>
            <ac:spMk id="7" creationId="{15177C10-8051-4AA3-9FA1-4659BF064EC0}"/>
          </ac:spMkLst>
        </pc:spChg>
      </pc:sldChg>
      <pc:sldChg chg="modSp add del mod ord">
        <pc:chgData name="Louis BOUVIER" userId="868565aee1b87bc8" providerId="LiveId" clId="{4AA3BC6C-7FAE-4AD2-A6A6-C85572753BC2}" dt="2021-11-24T21:52:57.713" v="877" actId="47"/>
        <pc:sldMkLst>
          <pc:docMk/>
          <pc:sldMk cId="2219840046" sldId="280"/>
        </pc:sldMkLst>
        <pc:spChg chg="mod">
          <ac:chgData name="Louis BOUVIER" userId="868565aee1b87bc8" providerId="LiveId" clId="{4AA3BC6C-7FAE-4AD2-A6A6-C85572753BC2}" dt="2021-11-24T21:46:53.865" v="856" actId="20577"/>
          <ac:spMkLst>
            <pc:docMk/>
            <pc:sldMk cId="2219840046" sldId="280"/>
            <ac:spMk id="5" creationId="{A0A0FDB5-EBB9-4FC1-9135-A9A73CB7D69E}"/>
          </ac:spMkLst>
        </pc:spChg>
      </pc:sldChg>
      <pc:sldChg chg="addSp delSp modSp add mod">
        <pc:chgData name="Louis BOUVIER" userId="868565aee1b87bc8" providerId="LiveId" clId="{4AA3BC6C-7FAE-4AD2-A6A6-C85572753BC2}" dt="2021-11-24T21:52:55.822" v="876" actId="20577"/>
        <pc:sldMkLst>
          <pc:docMk/>
          <pc:sldMk cId="163654756" sldId="281"/>
        </pc:sldMkLst>
        <pc:spChg chg="mod">
          <ac:chgData name="Louis BOUVIER" userId="868565aee1b87bc8" providerId="LiveId" clId="{4AA3BC6C-7FAE-4AD2-A6A6-C85572753BC2}" dt="2021-11-24T21:52:55.822" v="876" actId="20577"/>
          <ac:spMkLst>
            <pc:docMk/>
            <pc:sldMk cId="163654756" sldId="281"/>
            <ac:spMk id="2" creationId="{EE0E25F7-530B-44FD-AFCD-46A9948D2B6D}"/>
          </ac:spMkLst>
        </pc:spChg>
        <pc:spChg chg="del">
          <ac:chgData name="Louis BOUVIER" userId="868565aee1b87bc8" providerId="LiveId" clId="{4AA3BC6C-7FAE-4AD2-A6A6-C85572753BC2}" dt="2021-11-24T21:41:08.765" v="739" actId="478"/>
          <ac:spMkLst>
            <pc:docMk/>
            <pc:sldMk cId="163654756" sldId="281"/>
            <ac:spMk id="12" creationId="{DDF74019-CFB2-4F93-BBDB-856F5A4A91A2}"/>
          </ac:spMkLst>
        </pc:spChg>
        <pc:spChg chg="del">
          <ac:chgData name="Louis BOUVIER" userId="868565aee1b87bc8" providerId="LiveId" clId="{4AA3BC6C-7FAE-4AD2-A6A6-C85572753BC2}" dt="2021-11-24T21:41:08.765" v="739" actId="478"/>
          <ac:spMkLst>
            <pc:docMk/>
            <pc:sldMk cId="163654756" sldId="281"/>
            <ac:spMk id="14" creationId="{FF551C8D-DDBD-4A68-ABED-6CCF168D02EC}"/>
          </ac:spMkLst>
        </pc:spChg>
        <pc:spChg chg="mod">
          <ac:chgData name="Louis BOUVIER" userId="868565aee1b87bc8" providerId="LiveId" clId="{4AA3BC6C-7FAE-4AD2-A6A6-C85572753BC2}" dt="2021-11-24T21:46:16.712" v="784" actId="207"/>
          <ac:spMkLst>
            <pc:docMk/>
            <pc:sldMk cId="163654756" sldId="281"/>
            <ac:spMk id="23" creationId="{FA702154-1051-4253-9136-411A22B95B8B}"/>
          </ac:spMkLst>
        </pc:spChg>
        <pc:spChg chg="del mod ord">
          <ac:chgData name="Louis BOUVIER" userId="868565aee1b87bc8" providerId="LiveId" clId="{4AA3BC6C-7FAE-4AD2-A6A6-C85572753BC2}" dt="2021-11-24T21:45:37.766" v="775" actId="21"/>
          <ac:spMkLst>
            <pc:docMk/>
            <pc:sldMk cId="163654756" sldId="281"/>
            <ac:spMk id="24" creationId="{D6B23477-463B-4080-BC2A-75DB900FAB53}"/>
          </ac:spMkLst>
        </pc:spChg>
        <pc:spChg chg="add mod">
          <ac:chgData name="Louis BOUVIER" userId="868565aee1b87bc8" providerId="LiveId" clId="{4AA3BC6C-7FAE-4AD2-A6A6-C85572753BC2}" dt="2021-11-24T21:46:24.411" v="786" actId="1076"/>
          <ac:spMkLst>
            <pc:docMk/>
            <pc:sldMk cId="163654756" sldId="281"/>
            <ac:spMk id="25" creationId="{1DE99EDB-F586-4EEC-9721-1A05F7046329}"/>
          </ac:spMkLst>
        </pc:spChg>
        <pc:grpChg chg="add mod">
          <ac:chgData name="Louis BOUVIER" userId="868565aee1b87bc8" providerId="LiveId" clId="{4AA3BC6C-7FAE-4AD2-A6A6-C85572753BC2}" dt="2021-11-24T21:46:05.517" v="782" actId="14100"/>
          <ac:grpSpMkLst>
            <pc:docMk/>
            <pc:sldMk cId="163654756" sldId="281"/>
            <ac:grpSpMk id="8" creationId="{AA2B2B41-6F43-4603-BDCD-1B564C83B875}"/>
          </ac:grpSpMkLst>
        </pc:grpChg>
        <pc:grpChg chg="add mod">
          <ac:chgData name="Louis BOUVIER" userId="868565aee1b87bc8" providerId="LiveId" clId="{4AA3BC6C-7FAE-4AD2-A6A6-C85572753BC2}" dt="2021-11-24T21:45:57.019" v="780" actId="1076"/>
          <ac:grpSpMkLst>
            <pc:docMk/>
            <pc:sldMk cId="163654756" sldId="281"/>
            <ac:grpSpMk id="11" creationId="{E8EDE5DC-8C6E-452C-8433-47D0A3B84DF5}"/>
          </ac:grpSpMkLst>
        </pc:grpChg>
        <pc:grpChg chg="add mod">
          <ac:chgData name="Louis BOUVIER" userId="868565aee1b87bc8" providerId="LiveId" clId="{4AA3BC6C-7FAE-4AD2-A6A6-C85572753BC2}" dt="2021-11-24T21:46:00.569" v="781" actId="14100"/>
          <ac:grpSpMkLst>
            <pc:docMk/>
            <pc:sldMk cId="163654756" sldId="281"/>
            <ac:grpSpMk id="17" creationId="{EF2512E9-D31A-490B-80B3-F2DDA0C0B7AE}"/>
          </ac:grpSpMkLst>
        </pc:grpChg>
        <pc:grpChg chg="add mod ord">
          <ac:chgData name="Louis BOUVIER" userId="868565aee1b87bc8" providerId="LiveId" clId="{4AA3BC6C-7FAE-4AD2-A6A6-C85572753BC2}" dt="2021-11-24T21:46:20.349" v="785" actId="1076"/>
          <ac:grpSpMkLst>
            <pc:docMk/>
            <pc:sldMk cId="163654756" sldId="281"/>
            <ac:grpSpMk id="21" creationId="{16B92C24-9EF0-4E7A-AF55-6052BEA3DDAA}"/>
          </ac:grpSpMkLst>
        </pc:grpChg>
        <pc:picChg chg="mod">
          <ac:chgData name="Louis BOUVIER" userId="868565aee1b87bc8" providerId="LiveId" clId="{4AA3BC6C-7FAE-4AD2-A6A6-C85572753BC2}" dt="2021-11-24T21:42:21.669" v="740"/>
          <ac:picMkLst>
            <pc:docMk/>
            <pc:sldMk cId="163654756" sldId="281"/>
            <ac:picMk id="9" creationId="{18EF3D54-B240-4BC6-8011-438399C54C97}"/>
          </ac:picMkLst>
        </pc:picChg>
        <pc:picChg chg="mod">
          <ac:chgData name="Louis BOUVIER" userId="868565aee1b87bc8" providerId="LiveId" clId="{4AA3BC6C-7FAE-4AD2-A6A6-C85572753BC2}" dt="2021-11-24T21:42:21.669" v="740"/>
          <ac:picMkLst>
            <pc:docMk/>
            <pc:sldMk cId="163654756" sldId="281"/>
            <ac:picMk id="10" creationId="{6021F919-D27C-4D72-B91B-9C72D4D17DCB}"/>
          </ac:picMkLst>
        </pc:picChg>
        <pc:picChg chg="mod">
          <ac:chgData name="Louis BOUVIER" userId="868565aee1b87bc8" providerId="LiveId" clId="{4AA3BC6C-7FAE-4AD2-A6A6-C85572753BC2}" dt="2021-11-24T21:42:21.669" v="740"/>
          <ac:picMkLst>
            <pc:docMk/>
            <pc:sldMk cId="163654756" sldId="281"/>
            <ac:picMk id="13" creationId="{371C3BDC-8CD8-4BC8-8B01-A1F667069FE7}"/>
          </ac:picMkLst>
        </pc:picChg>
        <pc:picChg chg="mod">
          <ac:chgData name="Louis BOUVIER" userId="868565aee1b87bc8" providerId="LiveId" clId="{4AA3BC6C-7FAE-4AD2-A6A6-C85572753BC2}" dt="2021-11-24T21:42:21.669" v="740"/>
          <ac:picMkLst>
            <pc:docMk/>
            <pc:sldMk cId="163654756" sldId="281"/>
            <ac:picMk id="15" creationId="{A141FF5C-DF08-43E3-A122-C7D3C18A7567}"/>
          </ac:picMkLst>
        </pc:picChg>
        <pc:picChg chg="del">
          <ac:chgData name="Louis BOUVIER" userId="868565aee1b87bc8" providerId="LiveId" clId="{4AA3BC6C-7FAE-4AD2-A6A6-C85572753BC2}" dt="2021-11-24T21:41:08.765" v="739" actId="478"/>
          <ac:picMkLst>
            <pc:docMk/>
            <pc:sldMk cId="163654756" sldId="281"/>
            <ac:picMk id="16" creationId="{1D9C6360-C5A9-4846-B0CE-875385925621}"/>
          </ac:picMkLst>
        </pc:picChg>
        <pc:picChg chg="del">
          <ac:chgData name="Louis BOUVIER" userId="868565aee1b87bc8" providerId="LiveId" clId="{4AA3BC6C-7FAE-4AD2-A6A6-C85572753BC2}" dt="2021-11-24T21:41:08.765" v="739" actId="478"/>
          <ac:picMkLst>
            <pc:docMk/>
            <pc:sldMk cId="163654756" sldId="281"/>
            <ac:picMk id="18" creationId="{3329B024-3E19-4C04-81D1-C128DB4189F5}"/>
          </ac:picMkLst>
        </pc:picChg>
        <pc:picChg chg="mod">
          <ac:chgData name="Louis BOUVIER" userId="868565aee1b87bc8" providerId="LiveId" clId="{4AA3BC6C-7FAE-4AD2-A6A6-C85572753BC2}" dt="2021-11-24T21:43:18.369" v="748" actId="14861"/>
          <ac:picMkLst>
            <pc:docMk/>
            <pc:sldMk cId="163654756" sldId="281"/>
            <ac:picMk id="19" creationId="{3FE3B1B4-F70E-485D-96FB-1B2CEAE4CC9D}"/>
          </ac:picMkLst>
        </pc:picChg>
        <pc:picChg chg="mod">
          <ac:chgData name="Louis BOUVIER" userId="868565aee1b87bc8" providerId="LiveId" clId="{4AA3BC6C-7FAE-4AD2-A6A6-C85572753BC2}" dt="2021-11-24T21:43:12.313" v="747"/>
          <ac:picMkLst>
            <pc:docMk/>
            <pc:sldMk cId="163654756" sldId="281"/>
            <ac:picMk id="20" creationId="{310A94EB-F052-415B-A8B3-FAAC534594CC}"/>
          </ac:picMkLst>
        </pc:picChg>
        <pc:picChg chg="mod">
          <ac:chgData name="Louis BOUVIER" userId="868565aee1b87bc8" providerId="LiveId" clId="{4AA3BC6C-7FAE-4AD2-A6A6-C85572753BC2}" dt="2021-11-24T21:46:16.712" v="784" actId="207"/>
          <ac:picMkLst>
            <pc:docMk/>
            <pc:sldMk cId="163654756" sldId="281"/>
            <ac:picMk id="22" creationId="{6E15A2FD-21DB-4DFC-80EB-66718FA446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DFF2A-D8CB-4555-9011-F7AA378E825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E75B594-CE18-425D-9FCD-D379F823E1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657B0A3-95D0-443D-B4B5-DF916C0506C1}"/>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9953D872-F93B-4EFA-BEBA-1E8316F0B3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CFC021-09C5-4E17-94DC-D47200556FC7}"/>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356033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A5B71-F1E8-4206-8EE0-ABF02C0C4C6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6D8C2C8-91F2-4A0F-938F-2EF4531CED3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F597B70-7B07-4646-B9AD-88432FF0166A}"/>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98E7C594-63C0-4A3F-97F7-34F65C6EC0A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3A620A-C398-4EB7-B013-78FC14F2ED92}"/>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270675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2E3BE14-0BD4-4F09-B5E2-76558E53130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5FC6B21-DC6C-49F5-9580-DB7D13E95C5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08193A-BE29-4C7A-85AB-65B2A6750607}"/>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3E70FDC1-FB29-4E77-88E7-2D8B9AB4EA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F151BE6-D6E8-47C8-B077-85C5AAFC3CF1}"/>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2137036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EAFE77-66ED-4130-8B18-0C962545460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F7A881C-7B56-4AE7-B5C3-6A075CF0564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F606EE-9E63-4358-8620-D461235D3291}"/>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570B962B-5A92-4D8D-952D-81118B1F8F6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008628-5FFF-41A1-BA91-75BCDE4E78D7}"/>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169543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CB6115-93F5-4FA5-B550-197C3586A4F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FD9EF69-B035-470D-A6D3-7FE30D98C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B6A394B-42FE-460D-A362-4B1A7D4CB8AC}"/>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1E30CB95-0E3C-4090-92CF-6858D768AA3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DAAA03-82A6-4CAA-B3AA-E51B0C1C1DC4}"/>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6849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86351-4EF6-4C50-B550-75B85367E2A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5B3A1B5-6A66-4F41-86C1-1DA0E197F2A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A774216-7C7D-4192-B543-1350B22E8F4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5E7125F-735B-4CDE-A929-48E603ED4E2C}"/>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6" name="Espace réservé du pied de page 5">
            <a:extLst>
              <a:ext uri="{FF2B5EF4-FFF2-40B4-BE49-F238E27FC236}">
                <a16:creationId xmlns:a16="http://schemas.microsoft.com/office/drawing/2014/main" id="{7342C5D4-413D-48EC-91E8-84D38BC6078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93A4AC8-FF8C-4C00-9876-464D0A7D9751}"/>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156531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9FF9D9-1302-47D1-8C7E-5ECBBAE32D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9CF6FCF-1083-4B8F-B866-35418C8D2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8FFE8A3-7713-4629-AC7E-7A654DC0E5D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F5BD124-6DD0-4DD4-BE5E-D73B5887B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EA87E96-B88A-4A24-9675-0ECFE19CADB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32D7B24-334E-404E-8912-213764CB2BB8}"/>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8" name="Espace réservé du pied de page 7">
            <a:extLst>
              <a:ext uri="{FF2B5EF4-FFF2-40B4-BE49-F238E27FC236}">
                <a16:creationId xmlns:a16="http://schemas.microsoft.com/office/drawing/2014/main" id="{AEFF6D91-A954-4D8D-8882-EB29BE784B7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2D09BF5-7EB3-4A33-9B88-91AC1C2548D9}"/>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189690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FBFD8B-C781-4877-B585-57E8D873F5D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9F0574E-C337-43B6-90D2-F1116F0C873C}"/>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4" name="Espace réservé du pied de page 3">
            <a:extLst>
              <a:ext uri="{FF2B5EF4-FFF2-40B4-BE49-F238E27FC236}">
                <a16:creationId xmlns:a16="http://schemas.microsoft.com/office/drawing/2014/main" id="{9BEB6FA3-2E3E-4FF4-A27A-43EC26DFD78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E2E20CE-EBDD-4257-8BFA-4391E4CDEDCC}"/>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78065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DADFC9C-25A1-406F-99D5-2689D4BCDA2C}"/>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3" name="Espace réservé du pied de page 2">
            <a:extLst>
              <a:ext uri="{FF2B5EF4-FFF2-40B4-BE49-F238E27FC236}">
                <a16:creationId xmlns:a16="http://schemas.microsoft.com/office/drawing/2014/main" id="{394C6DFC-4179-4AF1-9FDE-ABBC204A23E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08E7420-35D6-4179-B113-18F1483257C4}"/>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63901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2A2F8-0389-4133-8DFE-8C640EDEBE3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598FC91-6170-4D9C-AD77-AA25C079A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F4CBD17-044E-4728-B48D-F9A071CA8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28A9EFC-1D19-46A4-8805-390FECF51CBC}"/>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6" name="Espace réservé du pied de page 5">
            <a:extLst>
              <a:ext uri="{FF2B5EF4-FFF2-40B4-BE49-F238E27FC236}">
                <a16:creationId xmlns:a16="http://schemas.microsoft.com/office/drawing/2014/main" id="{0B66406C-744A-4AEB-9ADF-A68C33AAA55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0955E2C-83AD-4082-8725-A0D0D968A43D}"/>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272668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A8D44-EEE5-4111-BE80-8DCC8F0F4A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BE7352F-17CC-49EA-B610-80483C8D5F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51D8FB8-141D-4E8F-B409-38557AC17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476D0B-0619-4A29-910B-8096AB0C8071}"/>
              </a:ext>
            </a:extLst>
          </p:cNvPr>
          <p:cNvSpPr>
            <a:spLocks noGrp="1"/>
          </p:cNvSpPr>
          <p:nvPr>
            <p:ph type="dt" sz="half" idx="10"/>
          </p:nvPr>
        </p:nvSpPr>
        <p:spPr/>
        <p:txBody>
          <a:bodyPr/>
          <a:lstStyle/>
          <a:p>
            <a:fld id="{0046910B-F6AB-49DA-B300-E739EE93FC89}" type="datetimeFigureOut">
              <a:rPr lang="fr-FR" smtClean="0"/>
              <a:t>25/11/2021</a:t>
            </a:fld>
            <a:endParaRPr lang="fr-FR"/>
          </a:p>
        </p:txBody>
      </p:sp>
      <p:sp>
        <p:nvSpPr>
          <p:cNvPr id="6" name="Espace réservé du pied de page 5">
            <a:extLst>
              <a:ext uri="{FF2B5EF4-FFF2-40B4-BE49-F238E27FC236}">
                <a16:creationId xmlns:a16="http://schemas.microsoft.com/office/drawing/2014/main" id="{5E7BB8EC-2DCF-4312-AFF1-6A4D61A99C4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685E483-A908-4D3F-AAE3-AE3A76772FDE}"/>
              </a:ext>
            </a:extLst>
          </p:cNvPr>
          <p:cNvSpPr>
            <a:spLocks noGrp="1"/>
          </p:cNvSpPr>
          <p:nvPr>
            <p:ph type="sldNum" sz="quarter" idx="12"/>
          </p:nvPr>
        </p:nvSpPr>
        <p:spPr/>
        <p:txBody>
          <a:bodyPr/>
          <a:lstStyle/>
          <a:p>
            <a:fld id="{E996F736-84B7-4120-A638-EE121E6073E4}" type="slidenum">
              <a:rPr lang="fr-FR" smtClean="0"/>
              <a:t>‹N°›</a:t>
            </a:fld>
            <a:endParaRPr lang="fr-FR"/>
          </a:p>
        </p:txBody>
      </p:sp>
    </p:spTree>
    <p:extLst>
      <p:ext uri="{BB962C8B-B14F-4D97-AF65-F5344CB8AC3E}">
        <p14:creationId xmlns:p14="http://schemas.microsoft.com/office/powerpoint/2010/main" val="223847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5E18A7C-843C-4D5A-A2DE-CC0A6131C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AF65E51-F3F3-47B7-9CDB-99D79B6DB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7F44B5-B149-4EF6-B164-6C7785AD1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6910B-F6AB-49DA-B300-E739EE93FC89}" type="datetimeFigureOut">
              <a:rPr lang="fr-FR" smtClean="0"/>
              <a:t>25/11/2021</a:t>
            </a:fld>
            <a:endParaRPr lang="fr-FR"/>
          </a:p>
        </p:txBody>
      </p:sp>
      <p:sp>
        <p:nvSpPr>
          <p:cNvPr id="5" name="Espace réservé du pied de page 4">
            <a:extLst>
              <a:ext uri="{FF2B5EF4-FFF2-40B4-BE49-F238E27FC236}">
                <a16:creationId xmlns:a16="http://schemas.microsoft.com/office/drawing/2014/main" id="{5780878C-0A0C-4DAF-A65D-DF2ECC902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07CB8A5-1086-42FD-856B-86CDE11BA2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6F736-84B7-4120-A638-EE121E6073E4}" type="slidenum">
              <a:rPr lang="fr-FR" smtClean="0"/>
              <a:t>‹N°›</a:t>
            </a:fld>
            <a:endParaRPr lang="fr-FR"/>
          </a:p>
        </p:txBody>
      </p:sp>
    </p:spTree>
    <p:extLst>
      <p:ext uri="{BB962C8B-B14F-4D97-AF65-F5344CB8AC3E}">
        <p14:creationId xmlns:p14="http://schemas.microsoft.com/office/powerpoint/2010/main" val="34258418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tinge.com/dam/hospital/documents/french/brochure_technologie_picco_pub-2016-0025-a_fr-french-europe.pdf" TargetMode="External"/><Relationship Id="rId2" Type="http://schemas.openxmlformats.org/officeDocument/2006/relationships/hyperlink" Target="https://sofia.medicalistes.fr/spip/IMG/pdf/Monitorage_hemodynamique_Dr_Guitard-CHU_Rouen_.pdf" TargetMode="External"/><Relationship Id="rId1" Type="http://schemas.openxmlformats.org/officeDocument/2006/relationships/slideLayout" Target="../slideLayouts/slideLayout2.xml"/><Relationship Id="rId5" Type="http://schemas.openxmlformats.org/officeDocument/2006/relationships/hyperlink" Target="https://dictionnaire.academie-medecine.fr/index.php?q=Stewart%20et%20Hamilton%20%28principe%20de%29" TargetMode="External"/><Relationship Id="rId4" Type="http://schemas.openxmlformats.org/officeDocument/2006/relationships/hyperlink" Target="http://ferronfred.eu/onewebmedia/Monitorage%20he%CC%81modynamique_PiCCO_2016.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 name="Ellipse 4">
            <a:extLst>
              <a:ext uri="{FF2B5EF4-FFF2-40B4-BE49-F238E27FC236}">
                <a16:creationId xmlns:a16="http://schemas.microsoft.com/office/drawing/2014/main" id="{42665A56-2AA0-4D68-A428-982BAB69B5CD}"/>
              </a:ext>
            </a:extLst>
          </p:cNvPr>
          <p:cNvSpPr/>
          <p:nvPr/>
        </p:nvSpPr>
        <p:spPr>
          <a:xfrm>
            <a:off x="1146000" y="-1521000"/>
            <a:ext cx="9900000" cy="9900000"/>
          </a:xfrm>
          <a:prstGeom prst="ellipse">
            <a:avLst/>
          </a:prstGeom>
          <a:effectLst>
            <a:outerShdw blurRad="444500" sx="106000" sy="106000" algn="ctr"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6" name="Titre 1">
            <a:extLst>
              <a:ext uri="{FF2B5EF4-FFF2-40B4-BE49-F238E27FC236}">
                <a16:creationId xmlns:a16="http://schemas.microsoft.com/office/drawing/2014/main" id="{FB5842AE-6DAF-4D26-9EBE-B0D9074EE95A}"/>
              </a:ext>
            </a:extLst>
          </p:cNvPr>
          <p:cNvSpPr txBox="1">
            <a:spLocks/>
          </p:cNvSpPr>
          <p:nvPr/>
        </p:nvSpPr>
        <p:spPr>
          <a:xfrm>
            <a:off x="1524003" y="1999615"/>
            <a:ext cx="9144000" cy="2764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7200" dirty="0">
                <a:latin typeface="Bahnschrift SemiLight SemiConde" panose="020B0502040204020203" pitchFamily="34" charset="0"/>
              </a:rPr>
              <a:t>Monitorage </a:t>
            </a:r>
            <a:br>
              <a:rPr lang="fr-FR" sz="7200" dirty="0">
                <a:latin typeface="Bahnschrift SemiLight SemiConde" panose="020B0502040204020203" pitchFamily="34" charset="0"/>
              </a:rPr>
            </a:br>
            <a:r>
              <a:rPr lang="fr-FR" sz="7200" dirty="0">
                <a:latin typeface="Bahnschrift SemiLight SemiConde" panose="020B0502040204020203" pitchFamily="34" charset="0"/>
              </a:rPr>
              <a:t>hémodynamique</a:t>
            </a:r>
          </a:p>
        </p:txBody>
      </p:sp>
      <p:cxnSp>
        <p:nvCxnSpPr>
          <p:cNvPr id="8" name="Connecteur droit 7">
            <a:extLst>
              <a:ext uri="{FF2B5EF4-FFF2-40B4-BE49-F238E27FC236}">
                <a16:creationId xmlns:a16="http://schemas.microsoft.com/office/drawing/2014/main" id="{13B8DB93-41E0-4929-B777-FE4227D3E8F4}"/>
              </a:ext>
            </a:extLst>
          </p:cNvPr>
          <p:cNvCxnSpPr/>
          <p:nvPr/>
        </p:nvCxnSpPr>
        <p:spPr>
          <a:xfrm>
            <a:off x="2987040" y="5100320"/>
            <a:ext cx="622808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8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Bibliographie commentée</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44320"/>
            <a:ext cx="11526520" cy="3022430"/>
          </a:xfrm>
          <a:prstGeom prst="rect">
            <a:avLst/>
          </a:prstGeom>
          <a:noFill/>
        </p:spPr>
        <p:txBody>
          <a:bodyPr wrap="square" rtlCol="0">
            <a:spAutoFit/>
          </a:bodyPr>
          <a:lstStyle/>
          <a:p>
            <a:pPr>
              <a:lnSpc>
                <a:spcPct val="107000"/>
              </a:lnSpc>
              <a:spcAft>
                <a:spcPts val="800"/>
              </a:spcAft>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Thermodilution pulmonaire: </a:t>
            </a:r>
          </a:p>
          <a:p>
            <a:pPr marL="457200" indent="-457200">
              <a:lnSpc>
                <a:spcPct val="107000"/>
              </a:lnSpc>
              <a:spcAft>
                <a:spcPts val="800"/>
              </a:spcAft>
              <a:buFont typeface="Arial" panose="020B0604020202020204" pitchFamily="34" charset="0"/>
              <a:buChar char="•"/>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on détermine le débit cardiaque à l’aide de la température et le volume du bolus injecté. </a:t>
            </a:r>
          </a:p>
          <a:p>
            <a:pPr marL="457200" indent="-457200">
              <a:lnSpc>
                <a:spcPct val="107000"/>
              </a:lnSpc>
              <a:spcAft>
                <a:spcPts val="800"/>
              </a:spcAft>
              <a:buFont typeface="Arial" panose="020B0604020202020204" pitchFamily="34" charset="0"/>
              <a:buChar char="•"/>
            </a:pPr>
            <a:r>
              <a:rPr lang="fr-FR" sz="2800" dirty="0">
                <a:latin typeface="Bahnschrift SemiLight SemiConde" panose="020B0502040204020203" pitchFamily="34" charset="0"/>
                <a:ea typeface="Calibri" panose="020F0502020204030204" pitchFamily="34" charset="0"/>
                <a:cs typeface="Times New Roman" panose="02020603050405020304" pitchFamily="18" charset="0"/>
              </a:rPr>
              <a:t>P</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ar un jeu de formule et de calcul avec le débit cardiaque comme facteur commun </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sym typeface="Wingdings" panose="05000000000000000000" pitchFamily="2" charset="2"/>
              </a:rPr>
              <a:t> </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on a au moins une 5 valeurs qui permettent de prévenir différents problèmes cardiaques ou pulmonaires. (Annexe 1) 				</a:t>
            </a:r>
            <a:r>
              <a:rPr lang="fr-FR" sz="1400" dirty="0">
                <a:effectLst/>
                <a:latin typeface="Bahnschrift SemiLight SemiConde" panose="020B0502040204020203" pitchFamily="34" charset="0"/>
                <a:ea typeface="Calibri" panose="020F0502020204030204" pitchFamily="34" charset="0"/>
                <a:cs typeface="Times New Roman" panose="02020603050405020304" pitchFamily="18" charset="0"/>
              </a:rPr>
              <a:t>[4]</a:t>
            </a:r>
            <a:endPar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08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Bibliographie commentée</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44320"/>
            <a:ext cx="11658600" cy="5126981"/>
          </a:xfrm>
          <a:prstGeom prst="rect">
            <a:avLst/>
          </a:prstGeom>
          <a:noFill/>
        </p:spPr>
        <p:txBody>
          <a:bodyPr wrap="square" rtlCol="0">
            <a:spAutoFit/>
          </a:bodyPr>
          <a:lstStyle/>
          <a:p>
            <a:pPr>
              <a:lnSpc>
                <a:spcPct val="107000"/>
              </a:lnSpc>
              <a:spcAft>
                <a:spcPts val="800"/>
              </a:spcAft>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Analyse du contour de l’onde de pouls artériel, </a:t>
            </a:r>
          </a:p>
          <a:p>
            <a:pPr marL="457200" indent="-457200">
              <a:lnSpc>
                <a:spcPct val="107000"/>
              </a:lnSpc>
              <a:spcAft>
                <a:spcPts val="800"/>
              </a:spcAft>
              <a:buFont typeface="Arial" panose="020B0604020202020204" pitchFamily="34" charset="0"/>
              <a:buChar char="•"/>
            </a:pPr>
            <a:r>
              <a:rPr lang="fr-FR" sz="2800" dirty="0">
                <a:latin typeface="Bahnschrift SemiLight SemiConde" panose="020B0502040204020203" pitchFamily="34" charset="0"/>
                <a:ea typeface="Calibri" panose="020F0502020204030204" pitchFamily="34" charset="0"/>
                <a:cs typeface="Times New Roman" panose="02020603050405020304" pitchFamily="18" charset="0"/>
              </a:rPr>
              <a:t>A</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nalyse de l'aire de la courbe de pression artérielle sous la systole, de la fréquence cardiaque et la compliance artérielle*.</a:t>
            </a:r>
          </a:p>
          <a:p>
            <a:pPr marL="457200" indent="-457200">
              <a:lnSpc>
                <a:spcPct val="107000"/>
              </a:lnSpc>
              <a:spcAft>
                <a:spcPts val="800"/>
              </a:spcAft>
              <a:buFont typeface="Arial" panose="020B0604020202020204" pitchFamily="34" charset="0"/>
              <a:buChar char="•"/>
            </a:pPr>
            <a:r>
              <a:rPr lang="fr-FR" sz="2800" dirty="0">
                <a:latin typeface="Bahnschrift SemiLight SemiConde" panose="020B0502040204020203" pitchFamily="34" charset="0"/>
                <a:ea typeface="Calibri" panose="020F0502020204030204" pitchFamily="34" charset="0"/>
                <a:cs typeface="Times New Roman" panose="02020603050405020304" pitchFamily="18" charset="0"/>
              </a:rPr>
              <a:t>F</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ormule pour déterminer le débit cardiaque varie selon les technologies utilisées (</a:t>
            </a:r>
            <a:r>
              <a:rPr lang="fr-FR" sz="2800" dirty="0" err="1">
                <a:effectLst/>
                <a:latin typeface="Bahnschrift SemiLight SemiConde" panose="020B0502040204020203" pitchFamily="34" charset="0"/>
                <a:ea typeface="Calibri" panose="020F0502020204030204" pitchFamily="34" charset="0"/>
                <a:cs typeface="Times New Roman" panose="02020603050405020304" pitchFamily="18" charset="0"/>
              </a:rPr>
              <a:t>PiCCO</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 ou </a:t>
            </a:r>
            <a:r>
              <a:rPr lang="fr-FR" sz="2800" dirty="0" err="1">
                <a:effectLst/>
                <a:latin typeface="Bahnschrift SemiLight SemiConde" panose="020B0502040204020203" pitchFamily="34" charset="0"/>
                <a:ea typeface="Calibri" panose="020F0502020204030204" pitchFamily="34" charset="0"/>
                <a:cs typeface="Times New Roman" panose="02020603050405020304" pitchFamily="18" charset="0"/>
              </a:rPr>
              <a:t>Vigiléo</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 (Annexe 2)) ; reste assez similaire malgré tout (Annexe 3) 										</a:t>
            </a:r>
            <a:r>
              <a:rPr lang="fr-FR" sz="1400" dirty="0">
                <a:effectLst/>
                <a:latin typeface="Bahnschrift SemiLight SemiConde" panose="020B0502040204020203" pitchFamily="34" charset="0"/>
                <a:ea typeface="Calibri" panose="020F0502020204030204" pitchFamily="34" charset="0"/>
                <a:cs typeface="Times New Roman" panose="02020603050405020304" pitchFamily="18" charset="0"/>
              </a:rPr>
              <a:t>[2] [5]</a:t>
            </a:r>
          </a:p>
          <a:p>
            <a:pPr>
              <a:lnSpc>
                <a:spcPct val="107000"/>
              </a:lnSpc>
              <a:spcAft>
                <a:spcPts val="800"/>
              </a:spcAft>
            </a:pPr>
            <a:endParaRPr lang="fr-FR" sz="2800" dirty="0">
              <a:latin typeface="Bahnschrift SemiLight SemiConde"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effectLst/>
                <a:latin typeface="Bahnschrift SemiLight SemiConde" panose="020B0502040204020203" pitchFamily="34" charset="0"/>
                <a:ea typeface="Calibri" panose="020F0502020204030204" pitchFamily="34" charset="0"/>
                <a:cs typeface="Times New Roman" panose="02020603050405020304" pitchFamily="18" charset="0"/>
              </a:rPr>
              <a:t>*La compliance artérielle est donc la possibilité de distension de la paroi artérielle en fonction de la pression sanguine</a:t>
            </a:r>
          </a:p>
        </p:txBody>
      </p:sp>
    </p:spTree>
    <p:extLst>
      <p:ext uri="{BB962C8B-B14F-4D97-AF65-F5344CB8AC3E}">
        <p14:creationId xmlns:p14="http://schemas.microsoft.com/office/powerpoint/2010/main" val="316567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Problématique retenue</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44320"/>
            <a:ext cx="11526520" cy="1434175"/>
          </a:xfrm>
          <a:prstGeom prst="rect">
            <a:avLst/>
          </a:prstGeom>
          <a:noFill/>
        </p:spPr>
        <p:txBody>
          <a:bodyPr wrap="square" rtlCol="0">
            <a:spAutoFit/>
          </a:bodyPr>
          <a:lstStyle/>
          <a:p>
            <a:pPr>
              <a:lnSpc>
                <a:spcPct val="107000"/>
              </a:lnSpc>
              <a:spcAft>
                <a:spcPts val="800"/>
              </a:spcAft>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Quelle méthode, entre la thermodilution transpulmonaire et l’analyse de l’onde de pouls est la plus précise, la plus fiable, la plus économique et la plus pratique pour en déterminer d’autres paramètres hémodynamiques ?</a:t>
            </a:r>
          </a:p>
        </p:txBody>
      </p:sp>
    </p:spTree>
    <p:extLst>
      <p:ext uri="{BB962C8B-B14F-4D97-AF65-F5344CB8AC3E}">
        <p14:creationId xmlns:p14="http://schemas.microsoft.com/office/powerpoint/2010/main" val="67864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Objectifs du travails</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0A0FDB5-EBB9-4FC1-9135-A9A73CB7D69E}"/>
              </a:ext>
            </a:extLst>
          </p:cNvPr>
          <p:cNvSpPr txBox="1"/>
          <p:nvPr/>
        </p:nvSpPr>
        <p:spPr>
          <a:xfrm>
            <a:off x="330200" y="1544320"/>
            <a:ext cx="11526520" cy="3108543"/>
          </a:xfrm>
          <a:prstGeom prst="rect">
            <a:avLst/>
          </a:prstGeom>
          <a:noFill/>
        </p:spPr>
        <p:txBody>
          <a:bodyPr wrap="square" rtlCol="0">
            <a:spAutoFit/>
          </a:bodyPr>
          <a:lstStyle/>
          <a:p>
            <a:pPr marL="342900" indent="-342900">
              <a:buFont typeface="Arial" panose="020B0604020202020204" pitchFamily="34" charset="0"/>
              <a:buChar char="•"/>
            </a:pPr>
            <a:r>
              <a:rPr lang="fr-FR" sz="2800" dirty="0">
                <a:latin typeface="Bahnschrift SemiLight SemiConde" panose="020B0502040204020203" pitchFamily="34" charset="0"/>
              </a:rPr>
              <a:t>Simuler un cœur:</a:t>
            </a:r>
          </a:p>
          <a:p>
            <a:pPr marL="800100" lvl="1" indent="-342900">
              <a:buFont typeface="Arial" panose="020B0604020202020204" pitchFamily="34" charset="0"/>
              <a:buChar char="•"/>
            </a:pPr>
            <a:r>
              <a:rPr lang="fr-FR" sz="2800" dirty="0">
                <a:latin typeface="Bahnschrift SemiLight SemiConde" panose="020B0502040204020203" pitchFamily="34" charset="0"/>
              </a:rPr>
              <a:t>Simuler du sang ✅</a:t>
            </a:r>
          </a:p>
          <a:p>
            <a:pPr marL="800100" lvl="1" indent="-342900">
              <a:buFont typeface="Arial" panose="020B0604020202020204" pitchFamily="34" charset="0"/>
              <a:buChar char="•"/>
            </a:pPr>
            <a:r>
              <a:rPr lang="fr-FR" sz="2800" dirty="0">
                <a:latin typeface="Bahnschrift SemiLight SemiConde" panose="020B0502040204020203" pitchFamily="34" charset="0"/>
              </a:rPr>
              <a:t>Faire un montage ⏰</a:t>
            </a:r>
          </a:p>
          <a:p>
            <a:pPr marL="342900" indent="-342900">
              <a:buFont typeface="Arial" panose="020B0604020202020204" pitchFamily="34" charset="0"/>
              <a:buChar char="•"/>
            </a:pPr>
            <a:r>
              <a:rPr lang="fr-FR" sz="2800" dirty="0">
                <a:latin typeface="Bahnschrift SemiLight SemiConde" panose="020B0502040204020203" pitchFamily="34" charset="0"/>
              </a:rPr>
              <a:t>Modéliser un cœur (sur Matlab) ⏰</a:t>
            </a:r>
          </a:p>
          <a:p>
            <a:pPr marL="342900" indent="-342900">
              <a:buFont typeface="Arial" panose="020B0604020202020204" pitchFamily="34" charset="0"/>
              <a:buChar char="•"/>
            </a:pPr>
            <a:r>
              <a:rPr lang="fr-FR" sz="2800" dirty="0">
                <a:latin typeface="Bahnschrift SemiLight SemiConde" panose="020B0502040204020203" pitchFamily="34" charset="0"/>
              </a:rPr>
              <a:t>Mesurer des valeurs grâce à des capteurs et les analysées</a:t>
            </a:r>
          </a:p>
          <a:p>
            <a:pPr marL="342900" indent="-342900">
              <a:buFont typeface="Arial" panose="020B0604020202020204" pitchFamily="34" charset="0"/>
              <a:buChar char="•"/>
            </a:pPr>
            <a:r>
              <a:rPr lang="fr-FR" sz="2800" dirty="0">
                <a:latin typeface="Bahnschrift SemiLight SemiConde" panose="020B0502040204020203" pitchFamily="34" charset="0"/>
              </a:rPr>
              <a:t>Faire des calculs avec les valeurs obtenues pour obtenir d’autre valeur hémodynamique</a:t>
            </a:r>
          </a:p>
        </p:txBody>
      </p:sp>
    </p:spTree>
    <p:extLst>
      <p:ext uri="{BB962C8B-B14F-4D97-AF65-F5344CB8AC3E}">
        <p14:creationId xmlns:p14="http://schemas.microsoft.com/office/powerpoint/2010/main" val="150941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Références bibliographiques</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0A0FDB5-EBB9-4FC1-9135-A9A73CB7D69E}"/>
              </a:ext>
            </a:extLst>
          </p:cNvPr>
          <p:cNvSpPr txBox="1"/>
          <p:nvPr/>
        </p:nvSpPr>
        <p:spPr>
          <a:xfrm>
            <a:off x="330200" y="1544320"/>
            <a:ext cx="11526520" cy="4247317"/>
          </a:xfrm>
          <a:prstGeom prst="rect">
            <a:avLst/>
          </a:prstGeom>
          <a:noFill/>
        </p:spPr>
        <p:txBody>
          <a:bodyPr wrap="square" rtlCol="0">
            <a:spAutoFit/>
          </a:bodyPr>
          <a:lstStyle/>
          <a:p>
            <a:r>
              <a:rPr lang="fr-FR" dirty="0">
                <a:latin typeface="Bahnschrift SemiLight SemiConde" panose="020B0502040204020203" pitchFamily="34" charset="0"/>
              </a:rPr>
              <a:t>[1] </a:t>
            </a:r>
            <a:r>
              <a:rPr lang="fr-FR" cap="all" dirty="0">
                <a:latin typeface="Bahnschrift SemiLight SemiConde" panose="020B0502040204020203" pitchFamily="34" charset="0"/>
              </a:rPr>
              <a:t>Pierre-Gildas Guitard, CCA Dpt d'anesthésie-réanimation CHU Charles Nicolle Rouen</a:t>
            </a:r>
            <a:r>
              <a:rPr lang="fr-FR" dirty="0">
                <a:latin typeface="Bahnschrift SemiLight SemiConde" panose="020B0502040204020203" pitchFamily="34" charset="0"/>
              </a:rPr>
              <a:t> : Monitorage Hémodynamique </a:t>
            </a:r>
          </a:p>
          <a:p>
            <a:r>
              <a:rPr lang="fr-FR" dirty="0">
                <a:latin typeface="Bahnschrift SemiLight SemiConde" panose="020B0502040204020203" pitchFamily="34" charset="0"/>
                <a:hlinkClick r:id="rId2"/>
              </a:rPr>
              <a:t>https://sofia.medicalistes.fr/spip/IMG/pdf/Monitorage_hemodynamique_Dr_Guitard-CHU_Rouen_.pdf</a:t>
            </a:r>
            <a:r>
              <a:rPr lang="fr-FR" dirty="0">
                <a:latin typeface="Bahnschrift SemiLight SemiConde" panose="020B0502040204020203" pitchFamily="34" charset="0"/>
              </a:rPr>
              <a:t> </a:t>
            </a:r>
          </a:p>
          <a:p>
            <a:endParaRPr lang="fr-FR" dirty="0">
              <a:latin typeface="Bahnschrift SemiLight SemiConde" panose="020B0502040204020203" pitchFamily="34" charset="0"/>
            </a:endParaRPr>
          </a:p>
          <a:p>
            <a:r>
              <a:rPr lang="fr-FR" dirty="0">
                <a:latin typeface="Bahnschrift SemiLight SemiConde" panose="020B0502040204020203" pitchFamily="34" charset="0"/>
              </a:rPr>
              <a:t>[2] GETINGE GROUP : Technologie </a:t>
            </a:r>
            <a:r>
              <a:rPr lang="fr-FR" dirty="0" err="1">
                <a:latin typeface="Bahnschrift SemiLight SemiConde" panose="020B0502040204020203" pitchFamily="34" charset="0"/>
              </a:rPr>
              <a:t>PiCCO</a:t>
            </a:r>
            <a:endParaRPr lang="fr-FR" dirty="0">
              <a:latin typeface="Bahnschrift SemiLight SemiConde" panose="020B0502040204020203" pitchFamily="34" charset="0"/>
            </a:endParaRPr>
          </a:p>
          <a:p>
            <a:r>
              <a:rPr lang="fr-FR" dirty="0">
                <a:latin typeface="Bahnschrift SemiLight SemiConde" panose="020B0502040204020203" pitchFamily="34" charset="0"/>
                <a:hlinkClick r:id="rId3"/>
              </a:rPr>
              <a:t>https://www.getinge.com/dam/hospital/documents/french/brochure_technologie_picco_pub-2016-0025-a_fr-french-europe.pdf</a:t>
            </a:r>
            <a:r>
              <a:rPr lang="fr-FR" dirty="0">
                <a:latin typeface="Bahnschrift SemiLight SemiConde" panose="020B0502040204020203" pitchFamily="34" charset="0"/>
              </a:rPr>
              <a:t> </a:t>
            </a:r>
          </a:p>
          <a:p>
            <a:endParaRPr lang="fr-FR" dirty="0">
              <a:latin typeface="Bahnschrift SemiLight SemiConde" panose="020B0502040204020203" pitchFamily="34" charset="0"/>
            </a:endParaRPr>
          </a:p>
          <a:p>
            <a:r>
              <a:rPr lang="fr-FR" dirty="0">
                <a:latin typeface="Bahnschrift SemiLight SemiConde" panose="020B0502040204020203" pitchFamily="34" charset="0"/>
              </a:rPr>
              <a:t>[3] Ferron Fred : Prise en charge spécifique et monitorage</a:t>
            </a:r>
          </a:p>
          <a:p>
            <a:r>
              <a:rPr lang="fr-FR" dirty="0">
                <a:latin typeface="Bahnschrift SemiLight SemiConde" panose="020B0502040204020203" pitchFamily="34" charset="0"/>
                <a:hlinkClick r:id="rId4"/>
              </a:rPr>
              <a:t>http://ferronfred.eu/onewebmedia/Monitorage%20he%CC%81modynamique_PiCCO_2016.pdf</a:t>
            </a:r>
            <a:r>
              <a:rPr lang="fr-FR" dirty="0">
                <a:latin typeface="Bahnschrift SemiLight SemiConde" panose="020B0502040204020203" pitchFamily="34" charset="0"/>
              </a:rPr>
              <a:t> </a:t>
            </a:r>
          </a:p>
          <a:p>
            <a:endParaRPr lang="fr-FR" dirty="0">
              <a:latin typeface="Bahnschrift SemiLight SemiConde" panose="020B0502040204020203" pitchFamily="34" charset="0"/>
            </a:endParaRPr>
          </a:p>
          <a:p>
            <a:r>
              <a:rPr lang="fr-FR" dirty="0">
                <a:latin typeface="Bahnschrift SemiLight SemiConde" panose="020B0502040204020203" pitchFamily="34" charset="0"/>
              </a:rPr>
              <a:t>[4] Dictionnaire médical de l'Académie de Médecine : Principe de Stewart et Hamilton </a:t>
            </a:r>
          </a:p>
          <a:p>
            <a:r>
              <a:rPr lang="fr-FR" dirty="0">
                <a:latin typeface="Bahnschrift SemiLight SemiConde" panose="020B0502040204020203" pitchFamily="34" charset="0"/>
                <a:hlinkClick r:id="rId5"/>
              </a:rPr>
              <a:t>https://dictionnaire.academie-medecine.fr/index.php?q=Stewart%20et%20Hamilton%20%28principe%20de%29</a:t>
            </a:r>
            <a:r>
              <a:rPr lang="fr-FR" dirty="0">
                <a:latin typeface="Bahnschrift SemiLight SemiConde" panose="020B0502040204020203" pitchFamily="34" charset="0"/>
              </a:rPr>
              <a:t> </a:t>
            </a:r>
          </a:p>
          <a:p>
            <a:endParaRPr lang="fr-FR" dirty="0">
              <a:latin typeface="Bahnschrift SemiLight SemiConde" panose="020B0502040204020203" pitchFamily="34" charset="0"/>
            </a:endParaRPr>
          </a:p>
          <a:p>
            <a:r>
              <a:rPr lang="fr-FR" dirty="0">
                <a:latin typeface="Bahnschrift SemiLight SemiConde" panose="020B0502040204020203" pitchFamily="34" charset="0"/>
              </a:rPr>
              <a:t>[5] EDWARD LIFESCIENCES : Technologie </a:t>
            </a:r>
            <a:r>
              <a:rPr lang="fr-FR" dirty="0" err="1">
                <a:latin typeface="Bahnschrift SemiLight SemiConde" panose="020B0502040204020203" pitchFamily="34" charset="0"/>
              </a:rPr>
              <a:t>ClearSight</a:t>
            </a:r>
            <a:r>
              <a:rPr lang="fr-FR" dirty="0">
                <a:latin typeface="Bahnschrift SemiLight SemiConde" panose="020B0502040204020203" pitchFamily="34" charset="0"/>
              </a:rPr>
              <a:t> et Flotrac.pptx </a:t>
            </a:r>
          </a:p>
          <a:p>
            <a:r>
              <a:rPr lang="fr-FR" dirty="0">
                <a:latin typeface="Bahnschrift SemiLight SemiConde" panose="020B0502040204020203" pitchFamily="34" charset="0"/>
              </a:rPr>
              <a:t>Aucun lien disponible, informations obtenues par Mme Delphine PLAN , Responsable régionale des ventes Critical Care du laboratoire EDWARD LIFESCIENCES </a:t>
            </a:r>
          </a:p>
        </p:txBody>
      </p:sp>
    </p:spTree>
    <p:extLst>
      <p:ext uri="{BB962C8B-B14F-4D97-AF65-F5344CB8AC3E}">
        <p14:creationId xmlns:p14="http://schemas.microsoft.com/office/powerpoint/2010/main" val="157586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 name="Ellipse 4">
            <a:extLst>
              <a:ext uri="{FF2B5EF4-FFF2-40B4-BE49-F238E27FC236}">
                <a16:creationId xmlns:a16="http://schemas.microsoft.com/office/drawing/2014/main" id="{42665A56-2AA0-4D68-A428-982BAB69B5CD}"/>
              </a:ext>
            </a:extLst>
          </p:cNvPr>
          <p:cNvSpPr/>
          <p:nvPr/>
        </p:nvSpPr>
        <p:spPr>
          <a:xfrm>
            <a:off x="1146000" y="-1521000"/>
            <a:ext cx="9900000" cy="9900000"/>
          </a:xfrm>
          <a:prstGeom prst="ellipse">
            <a:avLst/>
          </a:prstGeom>
          <a:effectLst>
            <a:outerShdw blurRad="444500" sx="106000" sy="106000" algn="ctr"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rtlCol="0" anchor="ctr"/>
          <a:lstStyle/>
          <a:p>
            <a:pPr algn="ctr"/>
            <a:endParaRPr lang="fr-FR" dirty="0"/>
          </a:p>
        </p:txBody>
      </p:sp>
      <p:sp>
        <p:nvSpPr>
          <p:cNvPr id="6" name="Titre 1">
            <a:extLst>
              <a:ext uri="{FF2B5EF4-FFF2-40B4-BE49-F238E27FC236}">
                <a16:creationId xmlns:a16="http://schemas.microsoft.com/office/drawing/2014/main" id="{FB5842AE-6DAF-4D26-9EBE-B0D9074EE95A}"/>
              </a:ext>
            </a:extLst>
          </p:cNvPr>
          <p:cNvSpPr txBox="1">
            <a:spLocks/>
          </p:cNvSpPr>
          <p:nvPr/>
        </p:nvSpPr>
        <p:spPr>
          <a:xfrm>
            <a:off x="1524003" y="1999615"/>
            <a:ext cx="9144000" cy="27640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7200" dirty="0">
                <a:latin typeface="Bahnschrift SemiLight SemiConde" panose="020B0502040204020203" pitchFamily="34" charset="0"/>
              </a:rPr>
              <a:t>Merci de votre       écoute</a:t>
            </a:r>
          </a:p>
        </p:txBody>
      </p:sp>
      <p:cxnSp>
        <p:nvCxnSpPr>
          <p:cNvPr id="8" name="Connecteur droit 7">
            <a:extLst>
              <a:ext uri="{FF2B5EF4-FFF2-40B4-BE49-F238E27FC236}">
                <a16:creationId xmlns:a16="http://schemas.microsoft.com/office/drawing/2014/main" id="{13B8DB93-41E0-4929-B777-FE4227D3E8F4}"/>
              </a:ext>
            </a:extLst>
          </p:cNvPr>
          <p:cNvCxnSpPr/>
          <p:nvPr/>
        </p:nvCxnSpPr>
        <p:spPr>
          <a:xfrm>
            <a:off x="2987040" y="5100320"/>
            <a:ext cx="622808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0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normAutofit/>
          </a:bodyPr>
          <a:lstStyle/>
          <a:p>
            <a:r>
              <a:rPr lang="fr-FR" dirty="0">
                <a:latin typeface="Bahnschrift SemiLight SemiConde" panose="020B0502040204020203" pitchFamily="34" charset="0"/>
              </a:rPr>
              <a:t>Annexe 1 : V</a:t>
            </a:r>
            <a:r>
              <a:rPr lang="fr-FR" sz="4400" dirty="0">
                <a:latin typeface="Bahnschrift SemiLight SemiConde" panose="020B0502040204020203" pitchFamily="34" charset="0"/>
              </a:rPr>
              <a:t>aleurs supplémentaires obtenues</a:t>
            </a:r>
            <a:endParaRPr lang="fr-FR" dirty="0">
              <a:latin typeface="Bahnschrift SemiLight SemiConde" panose="020B0502040204020203" pitchFamily="34" charset="0"/>
            </a:endParaRP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DDF74019-CFB2-4F93-BBDB-856F5A4A91A2}"/>
              </a:ext>
            </a:extLst>
          </p:cNvPr>
          <p:cNvSpPr txBox="1"/>
          <p:nvPr/>
        </p:nvSpPr>
        <p:spPr>
          <a:xfrm>
            <a:off x="4797480" y="2117585"/>
            <a:ext cx="6252308" cy="1200329"/>
          </a:xfrm>
          <a:prstGeom prst="rect">
            <a:avLst/>
          </a:prstGeom>
          <a:noFill/>
          <a:ln>
            <a:solidFill>
              <a:schemeClr val="tx1"/>
            </a:solidFill>
          </a:ln>
        </p:spPr>
        <p:txBody>
          <a:bodyPr wrap="square" rtlCol="0">
            <a:spAutoFit/>
          </a:bodyPr>
          <a:lstStyle/>
          <a:p>
            <a:r>
              <a:rPr lang="fr-FR" sz="2400" u="sng" dirty="0">
                <a:latin typeface="Franklin Gothic Medium Cond" panose="020B0606030402020204" pitchFamily="34" charset="0"/>
              </a:rPr>
              <a:t>Temps de transit moyen (</a:t>
            </a:r>
            <a:r>
              <a:rPr lang="fr-FR" sz="2400" u="sng" dirty="0" err="1">
                <a:latin typeface="Franklin Gothic Medium Cond" panose="020B0606030402020204" pitchFamily="34" charset="0"/>
              </a:rPr>
              <a:t>MTt</a:t>
            </a:r>
            <a:r>
              <a:rPr lang="fr-FR" sz="2400" u="sng" dirty="0">
                <a:latin typeface="Franklin Gothic Medium Cond" panose="020B0606030402020204" pitchFamily="34" charset="0"/>
              </a:rPr>
              <a:t>) : </a:t>
            </a:r>
            <a:r>
              <a:rPr lang="fr-FR" sz="2400" dirty="0">
                <a:latin typeface="Franklin Gothic Medium Cond" panose="020B0606030402020204" pitchFamily="34" charset="0"/>
              </a:rPr>
              <a:t>Temps après lequel la moitié de l’indicateur a passé le site de détection (artère centrale)</a:t>
            </a:r>
          </a:p>
        </p:txBody>
      </p:sp>
      <p:sp>
        <p:nvSpPr>
          <p:cNvPr id="14" name="ZoneTexte 13">
            <a:extLst>
              <a:ext uri="{FF2B5EF4-FFF2-40B4-BE49-F238E27FC236}">
                <a16:creationId xmlns:a16="http://schemas.microsoft.com/office/drawing/2014/main" id="{FF551C8D-DDBD-4A68-ABED-6CCF168D02EC}"/>
              </a:ext>
            </a:extLst>
          </p:cNvPr>
          <p:cNvSpPr txBox="1"/>
          <p:nvPr/>
        </p:nvSpPr>
        <p:spPr>
          <a:xfrm>
            <a:off x="4797480" y="5119055"/>
            <a:ext cx="6979876" cy="1200329"/>
          </a:xfrm>
          <a:prstGeom prst="rect">
            <a:avLst/>
          </a:prstGeom>
          <a:noFill/>
          <a:ln>
            <a:solidFill>
              <a:schemeClr val="tx1"/>
            </a:solidFill>
          </a:ln>
        </p:spPr>
        <p:txBody>
          <a:bodyPr wrap="square" rtlCol="0">
            <a:spAutoFit/>
          </a:bodyPr>
          <a:lstStyle/>
          <a:p>
            <a:r>
              <a:rPr lang="fr-FR" sz="2400" u="sng" dirty="0">
                <a:latin typeface="Franklin Gothic Medium Cond" panose="020B0606030402020204" pitchFamily="34" charset="0"/>
              </a:rPr>
              <a:t>Temps de décroissance exponentielle (</a:t>
            </a:r>
            <a:r>
              <a:rPr lang="fr-FR" sz="2400" u="sng" dirty="0" err="1">
                <a:latin typeface="Franklin Gothic Medium Cond" panose="020B0606030402020204" pitchFamily="34" charset="0"/>
              </a:rPr>
              <a:t>DSt</a:t>
            </a:r>
            <a:r>
              <a:rPr lang="fr-FR" sz="2400" u="sng" dirty="0">
                <a:latin typeface="Franklin Gothic Medium Cond" panose="020B0606030402020204" pitchFamily="34" charset="0"/>
              </a:rPr>
              <a:t>) : </a:t>
            </a:r>
            <a:r>
              <a:rPr lang="fr-FR" sz="2400" dirty="0">
                <a:latin typeface="Franklin Gothic Medium Cond" panose="020B0606030402020204" pitchFamily="34" charset="0"/>
              </a:rPr>
              <a:t>fonction d’élimination de l’indicateur (déterminé à partir de la partie descendante de la courbe de thermodilution) </a:t>
            </a:r>
          </a:p>
        </p:txBody>
      </p:sp>
      <p:pic>
        <p:nvPicPr>
          <p:cNvPr id="16" name="Image 15">
            <a:extLst>
              <a:ext uri="{FF2B5EF4-FFF2-40B4-BE49-F238E27FC236}">
                <a16:creationId xmlns:a16="http://schemas.microsoft.com/office/drawing/2014/main" id="{1D9C6360-C5A9-4846-B0CE-875385925621}"/>
              </a:ext>
            </a:extLst>
          </p:cNvPr>
          <p:cNvPicPr>
            <a:picLocks noChangeAspect="1"/>
          </p:cNvPicPr>
          <p:nvPr/>
        </p:nvPicPr>
        <p:blipFill rotWithShape="1">
          <a:blip r:embed="rId2"/>
          <a:srcRect t="11154" r="55141"/>
          <a:stretch/>
        </p:blipFill>
        <p:spPr>
          <a:xfrm>
            <a:off x="305672" y="1632850"/>
            <a:ext cx="4238619" cy="2390040"/>
          </a:xfrm>
          <a:prstGeom prst="rect">
            <a:avLst/>
          </a:prstGeom>
        </p:spPr>
      </p:pic>
      <p:pic>
        <p:nvPicPr>
          <p:cNvPr id="18" name="Image 17">
            <a:extLst>
              <a:ext uri="{FF2B5EF4-FFF2-40B4-BE49-F238E27FC236}">
                <a16:creationId xmlns:a16="http://schemas.microsoft.com/office/drawing/2014/main" id="{3329B024-3E19-4C04-81D1-C128DB4189F5}"/>
              </a:ext>
            </a:extLst>
          </p:cNvPr>
          <p:cNvPicPr>
            <a:picLocks noChangeAspect="1"/>
          </p:cNvPicPr>
          <p:nvPr/>
        </p:nvPicPr>
        <p:blipFill rotWithShape="1">
          <a:blip r:embed="rId2"/>
          <a:srcRect l="55998" t="6977"/>
          <a:stretch/>
        </p:blipFill>
        <p:spPr>
          <a:xfrm>
            <a:off x="370685" y="4022890"/>
            <a:ext cx="4108592" cy="2394603"/>
          </a:xfrm>
          <a:prstGeom prst="rect">
            <a:avLst/>
          </a:prstGeom>
        </p:spPr>
      </p:pic>
    </p:spTree>
    <p:extLst>
      <p:ext uri="{BB962C8B-B14F-4D97-AF65-F5344CB8AC3E}">
        <p14:creationId xmlns:p14="http://schemas.microsoft.com/office/powerpoint/2010/main" val="719360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e 20">
            <a:extLst>
              <a:ext uri="{FF2B5EF4-FFF2-40B4-BE49-F238E27FC236}">
                <a16:creationId xmlns:a16="http://schemas.microsoft.com/office/drawing/2014/main" id="{16B92C24-9EF0-4E7A-AF55-6052BEA3DDAA}"/>
              </a:ext>
            </a:extLst>
          </p:cNvPr>
          <p:cNvGrpSpPr/>
          <p:nvPr/>
        </p:nvGrpSpPr>
        <p:grpSpPr>
          <a:xfrm>
            <a:off x="6216072" y="3975954"/>
            <a:ext cx="5818908" cy="2705835"/>
            <a:chOff x="1448904" y="2725156"/>
            <a:chExt cx="9155044" cy="3781808"/>
          </a:xfrm>
          <a:noFill/>
          <a:effectLst/>
        </p:grpSpPr>
        <p:pic>
          <p:nvPicPr>
            <p:cNvPr id="22" name="Image 21">
              <a:extLst>
                <a:ext uri="{FF2B5EF4-FFF2-40B4-BE49-F238E27FC236}">
                  <a16:creationId xmlns:a16="http://schemas.microsoft.com/office/drawing/2014/main" id="{6E15A2FD-21DB-4DFC-80EB-66718FA446BD}"/>
                </a:ext>
              </a:extLst>
            </p:cNvPr>
            <p:cNvPicPr>
              <a:picLocks noChangeAspect="1"/>
            </p:cNvPicPr>
            <p:nvPr/>
          </p:nvPicPr>
          <p:blipFill rotWithShape="1">
            <a:blip r:embed="rId2"/>
            <a:srcRect l="3365" t="23637" r="2263"/>
            <a:stretch/>
          </p:blipFill>
          <p:spPr>
            <a:xfrm>
              <a:off x="1448904" y="2725156"/>
              <a:ext cx="9155044" cy="3770145"/>
            </a:xfrm>
            <a:prstGeom prst="rect">
              <a:avLst/>
            </a:prstGeom>
            <a:grpFill/>
            <a:effectLst/>
          </p:spPr>
        </p:pic>
        <p:sp>
          <p:nvSpPr>
            <p:cNvPr id="23" name="ZoneTexte 22">
              <a:extLst>
                <a:ext uri="{FF2B5EF4-FFF2-40B4-BE49-F238E27FC236}">
                  <a16:creationId xmlns:a16="http://schemas.microsoft.com/office/drawing/2014/main" id="{FA702154-1051-4253-9136-411A22B95B8B}"/>
                </a:ext>
              </a:extLst>
            </p:cNvPr>
            <p:cNvSpPr txBox="1"/>
            <p:nvPr/>
          </p:nvSpPr>
          <p:spPr>
            <a:xfrm>
              <a:off x="8098682" y="5944032"/>
              <a:ext cx="316826" cy="562932"/>
            </a:xfrm>
            <a:prstGeom prst="rect">
              <a:avLst/>
            </a:prstGeom>
            <a:grpFill/>
          </p:spPr>
          <p:txBody>
            <a:bodyPr wrap="none" rtlCol="0">
              <a:spAutoFit/>
            </a:bodyPr>
            <a:lstStyle/>
            <a:p>
              <a:endParaRPr lang="fr-FR" sz="1600" dirty="0">
                <a:solidFill>
                  <a:srgbClr val="0070C0"/>
                </a:solidFill>
                <a:latin typeface="Franklin Gothic Medium Cond" panose="020B0606030402020204" pitchFamily="34" charset="0"/>
                <a:cs typeface="Calibri" panose="020F0502020204030204" pitchFamily="34" charset="0"/>
              </a:endParaRPr>
            </a:p>
          </p:txBody>
        </p:sp>
      </p:grpSp>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normAutofit/>
          </a:bodyPr>
          <a:lstStyle/>
          <a:p>
            <a:r>
              <a:rPr lang="fr-FR" dirty="0">
                <a:latin typeface="Bahnschrift SemiLight SemiConde" panose="020B0502040204020203" pitchFamily="34" charset="0"/>
              </a:rPr>
              <a:t>Annexe 1 : V</a:t>
            </a:r>
            <a:r>
              <a:rPr lang="fr-FR" sz="4400" dirty="0">
                <a:latin typeface="Bahnschrift SemiLight SemiConde" panose="020B0502040204020203" pitchFamily="34" charset="0"/>
              </a:rPr>
              <a:t>aleurs supplémentaires obtenues</a:t>
            </a:r>
            <a:endParaRPr lang="fr-FR" dirty="0">
              <a:latin typeface="Bahnschrift SemiLight SemiConde" panose="020B0502040204020203" pitchFamily="34" charset="0"/>
            </a:endParaRP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e 7">
            <a:extLst>
              <a:ext uri="{FF2B5EF4-FFF2-40B4-BE49-F238E27FC236}">
                <a16:creationId xmlns:a16="http://schemas.microsoft.com/office/drawing/2014/main" id="{AA2B2B41-6F43-4603-BDCD-1B564C83B875}"/>
              </a:ext>
            </a:extLst>
          </p:cNvPr>
          <p:cNvGrpSpPr/>
          <p:nvPr/>
        </p:nvGrpSpPr>
        <p:grpSpPr>
          <a:xfrm>
            <a:off x="8599055" y="1529818"/>
            <a:ext cx="3435926" cy="1690341"/>
            <a:chOff x="238538" y="3429001"/>
            <a:chExt cx="6314662" cy="3296282"/>
          </a:xfrm>
          <a:effectLst/>
        </p:grpSpPr>
        <p:pic>
          <p:nvPicPr>
            <p:cNvPr id="9" name="Image 8">
              <a:extLst>
                <a:ext uri="{FF2B5EF4-FFF2-40B4-BE49-F238E27FC236}">
                  <a16:creationId xmlns:a16="http://schemas.microsoft.com/office/drawing/2014/main" id="{18EF3D54-B240-4BC6-8011-438399C54C97}"/>
                </a:ext>
              </a:extLst>
            </p:cNvPr>
            <p:cNvPicPr>
              <a:picLocks noChangeAspect="1"/>
            </p:cNvPicPr>
            <p:nvPr/>
          </p:nvPicPr>
          <p:blipFill rotWithShape="1">
            <a:blip r:embed="rId3"/>
            <a:srcRect l="1785" t="50000" r="1866"/>
            <a:stretch/>
          </p:blipFill>
          <p:spPr>
            <a:xfrm>
              <a:off x="238538" y="3943595"/>
              <a:ext cx="6314661" cy="2781688"/>
            </a:xfrm>
            <a:prstGeom prst="rect">
              <a:avLst/>
            </a:prstGeom>
          </p:spPr>
        </p:pic>
        <p:pic>
          <p:nvPicPr>
            <p:cNvPr id="10" name="Image 9">
              <a:extLst>
                <a:ext uri="{FF2B5EF4-FFF2-40B4-BE49-F238E27FC236}">
                  <a16:creationId xmlns:a16="http://schemas.microsoft.com/office/drawing/2014/main" id="{6021F919-D27C-4D72-B91B-9C72D4D17DCB}"/>
                </a:ext>
              </a:extLst>
            </p:cNvPr>
            <p:cNvPicPr>
              <a:picLocks noChangeAspect="1"/>
            </p:cNvPicPr>
            <p:nvPr/>
          </p:nvPicPr>
          <p:blipFill rotWithShape="1">
            <a:blip r:embed="rId3"/>
            <a:srcRect t="608" r="3653" b="90142"/>
            <a:stretch/>
          </p:blipFill>
          <p:spPr>
            <a:xfrm>
              <a:off x="238540" y="3429001"/>
              <a:ext cx="6314660" cy="514594"/>
            </a:xfrm>
            <a:prstGeom prst="rect">
              <a:avLst/>
            </a:prstGeom>
          </p:spPr>
        </p:pic>
      </p:grpSp>
      <p:grpSp>
        <p:nvGrpSpPr>
          <p:cNvPr id="11" name="Groupe 10">
            <a:extLst>
              <a:ext uri="{FF2B5EF4-FFF2-40B4-BE49-F238E27FC236}">
                <a16:creationId xmlns:a16="http://schemas.microsoft.com/office/drawing/2014/main" id="{E8EDE5DC-8C6E-452C-8433-47D0A3B84DF5}"/>
              </a:ext>
            </a:extLst>
          </p:cNvPr>
          <p:cNvGrpSpPr/>
          <p:nvPr/>
        </p:nvGrpSpPr>
        <p:grpSpPr>
          <a:xfrm>
            <a:off x="2336800" y="4760091"/>
            <a:ext cx="3001818" cy="1785050"/>
            <a:chOff x="4700636" y="3395360"/>
            <a:chExt cx="5562009" cy="3348297"/>
          </a:xfrm>
          <a:effectLst/>
        </p:grpSpPr>
        <p:pic>
          <p:nvPicPr>
            <p:cNvPr id="13" name="Image 12">
              <a:extLst>
                <a:ext uri="{FF2B5EF4-FFF2-40B4-BE49-F238E27FC236}">
                  <a16:creationId xmlns:a16="http://schemas.microsoft.com/office/drawing/2014/main" id="{371C3BDC-8CD8-4BC8-8B01-A1F667069FE7}"/>
                </a:ext>
              </a:extLst>
            </p:cNvPr>
            <p:cNvPicPr>
              <a:picLocks noChangeAspect="1"/>
            </p:cNvPicPr>
            <p:nvPr/>
          </p:nvPicPr>
          <p:blipFill rotWithShape="1">
            <a:blip r:embed="rId4"/>
            <a:srcRect l="9114" t="49591" r="8999"/>
            <a:stretch/>
          </p:blipFill>
          <p:spPr>
            <a:xfrm>
              <a:off x="4700636" y="4001663"/>
              <a:ext cx="5562009" cy="2741994"/>
            </a:xfrm>
            <a:prstGeom prst="rect">
              <a:avLst/>
            </a:prstGeom>
          </p:spPr>
        </p:pic>
        <p:pic>
          <p:nvPicPr>
            <p:cNvPr id="15" name="Image 14">
              <a:extLst>
                <a:ext uri="{FF2B5EF4-FFF2-40B4-BE49-F238E27FC236}">
                  <a16:creationId xmlns:a16="http://schemas.microsoft.com/office/drawing/2014/main" id="{A141FF5C-DF08-43E3-A122-C7D3C18A7567}"/>
                </a:ext>
              </a:extLst>
            </p:cNvPr>
            <p:cNvPicPr>
              <a:picLocks noChangeAspect="1"/>
            </p:cNvPicPr>
            <p:nvPr/>
          </p:nvPicPr>
          <p:blipFill rotWithShape="1">
            <a:blip r:embed="rId4"/>
            <a:srcRect r="18112" b="88854"/>
            <a:stretch/>
          </p:blipFill>
          <p:spPr>
            <a:xfrm>
              <a:off x="4700636" y="3395360"/>
              <a:ext cx="5562009" cy="606303"/>
            </a:xfrm>
            <a:prstGeom prst="rect">
              <a:avLst/>
            </a:prstGeom>
          </p:spPr>
        </p:pic>
      </p:grpSp>
      <p:grpSp>
        <p:nvGrpSpPr>
          <p:cNvPr id="17" name="Groupe 16">
            <a:extLst>
              <a:ext uri="{FF2B5EF4-FFF2-40B4-BE49-F238E27FC236}">
                <a16:creationId xmlns:a16="http://schemas.microsoft.com/office/drawing/2014/main" id="{EF2512E9-D31A-490B-80B3-F2DDA0C0B7AE}"/>
              </a:ext>
            </a:extLst>
          </p:cNvPr>
          <p:cNvGrpSpPr/>
          <p:nvPr/>
        </p:nvGrpSpPr>
        <p:grpSpPr>
          <a:xfrm>
            <a:off x="378694" y="1351533"/>
            <a:ext cx="5338016" cy="3310105"/>
            <a:chOff x="2917369" y="2760097"/>
            <a:chExt cx="7155544" cy="3968032"/>
          </a:xfrm>
          <a:effectLst/>
        </p:grpSpPr>
        <p:pic>
          <p:nvPicPr>
            <p:cNvPr id="19" name="Image 18">
              <a:extLst>
                <a:ext uri="{FF2B5EF4-FFF2-40B4-BE49-F238E27FC236}">
                  <a16:creationId xmlns:a16="http://schemas.microsoft.com/office/drawing/2014/main" id="{3FE3B1B4-F70E-485D-96FB-1B2CEAE4CC9D}"/>
                </a:ext>
              </a:extLst>
            </p:cNvPr>
            <p:cNvPicPr>
              <a:picLocks noChangeAspect="1"/>
            </p:cNvPicPr>
            <p:nvPr/>
          </p:nvPicPr>
          <p:blipFill rotWithShape="1">
            <a:blip r:embed="rId5"/>
            <a:srcRect l="2270" t="31616" r="5454"/>
            <a:stretch/>
          </p:blipFill>
          <p:spPr>
            <a:xfrm>
              <a:off x="2917370" y="3106057"/>
              <a:ext cx="7155543" cy="3622072"/>
            </a:xfrm>
            <a:prstGeom prst="rect">
              <a:avLst/>
            </a:prstGeom>
            <a:effectLst/>
          </p:spPr>
        </p:pic>
        <p:pic>
          <p:nvPicPr>
            <p:cNvPr id="20" name="Image 19">
              <a:extLst>
                <a:ext uri="{FF2B5EF4-FFF2-40B4-BE49-F238E27FC236}">
                  <a16:creationId xmlns:a16="http://schemas.microsoft.com/office/drawing/2014/main" id="{310A94EB-F052-415B-A8B3-FAAC534594CC}"/>
                </a:ext>
              </a:extLst>
            </p:cNvPr>
            <p:cNvPicPr>
              <a:picLocks noChangeAspect="1"/>
            </p:cNvPicPr>
            <p:nvPr/>
          </p:nvPicPr>
          <p:blipFill rotWithShape="1">
            <a:blip r:embed="rId5"/>
            <a:srcRect r="7724" b="93468"/>
            <a:stretch/>
          </p:blipFill>
          <p:spPr>
            <a:xfrm>
              <a:off x="2917369" y="2760097"/>
              <a:ext cx="7155543" cy="345960"/>
            </a:xfrm>
            <a:prstGeom prst="rect">
              <a:avLst/>
            </a:prstGeom>
          </p:spPr>
        </p:pic>
      </p:grpSp>
      <p:sp>
        <p:nvSpPr>
          <p:cNvPr id="25" name="Rectangle 24">
            <a:extLst>
              <a:ext uri="{FF2B5EF4-FFF2-40B4-BE49-F238E27FC236}">
                <a16:creationId xmlns:a16="http://schemas.microsoft.com/office/drawing/2014/main" id="{1DE99EDB-F586-4EEC-9721-1A05F7046329}"/>
              </a:ext>
            </a:extLst>
          </p:cNvPr>
          <p:cNvSpPr/>
          <p:nvPr/>
        </p:nvSpPr>
        <p:spPr>
          <a:xfrm>
            <a:off x="6216072" y="3637842"/>
            <a:ext cx="5818908" cy="353747"/>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pPr algn="r"/>
            <a:r>
              <a:rPr lang="fr-FR" dirty="0">
                <a:solidFill>
                  <a:srgbClr val="0070C0"/>
                </a:solidFill>
                <a:latin typeface="Bahnschrift SemiLight SemiConde" panose="020B0502040204020203" pitchFamily="34" charset="0"/>
                <a:cs typeface="Calibri" panose="020F0502020204030204" pitchFamily="34" charset="0"/>
              </a:rPr>
              <a:t>Volume télédiastolique global</a:t>
            </a:r>
          </a:p>
        </p:txBody>
      </p:sp>
    </p:spTree>
    <p:extLst>
      <p:ext uri="{BB962C8B-B14F-4D97-AF65-F5344CB8AC3E}">
        <p14:creationId xmlns:p14="http://schemas.microsoft.com/office/powerpoint/2010/main" val="163654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p:txBody>
          <a:bodyPr>
            <a:normAutofit lnSpcReduction="10000"/>
          </a:bodyPr>
          <a:lstStyle/>
          <a:p>
            <a:r>
              <a:rPr lang="fr-FR" dirty="0">
                <a:latin typeface="Bahnschrift SemiLight SemiConde" panose="020B0502040204020203" pitchFamily="34" charset="0"/>
              </a:rPr>
              <a:t>Technologie </a:t>
            </a:r>
            <a:r>
              <a:rPr lang="fr-FR" dirty="0" err="1">
                <a:latin typeface="Bahnschrift SemiLight SemiConde" panose="020B0502040204020203" pitchFamily="34" charset="0"/>
              </a:rPr>
              <a:t>PiCCO</a:t>
            </a:r>
            <a:endParaRPr lang="fr-FR" dirty="0">
              <a:latin typeface="Bahnschrift SemiLight SemiConde" panose="020B0502040204020203" pitchFamily="34" charset="0"/>
            </a:endParaRPr>
          </a:p>
          <a:p>
            <a:r>
              <a:rPr lang="fr-FR" dirty="0">
                <a:latin typeface="Bahnschrift SemiLight SemiConde" panose="020B0502040204020203" pitchFamily="34" charset="0"/>
              </a:rPr>
              <a:t>Laboratoire GETINGE GROUP</a:t>
            </a:r>
          </a:p>
        </p:txBody>
      </p:sp>
      <p:sp>
        <p:nvSpPr>
          <p:cNvPr id="6" name="Espace réservé du texte 5"/>
          <p:cNvSpPr>
            <a:spLocks noGrp="1"/>
          </p:cNvSpPr>
          <p:nvPr>
            <p:ph type="body" sz="quarter" idx="3"/>
          </p:nvPr>
        </p:nvSpPr>
        <p:spPr/>
        <p:txBody>
          <a:bodyPr>
            <a:normAutofit lnSpcReduction="10000"/>
          </a:bodyPr>
          <a:lstStyle/>
          <a:p>
            <a:r>
              <a:rPr lang="fr-FR" dirty="0">
                <a:latin typeface="Bahnschrift SemiLight SemiConde" panose="020B0502040204020203" pitchFamily="34" charset="0"/>
              </a:rPr>
              <a:t>Technologie </a:t>
            </a:r>
            <a:r>
              <a:rPr lang="fr-FR" dirty="0" err="1">
                <a:latin typeface="Bahnschrift SemiLight SemiConde" panose="020B0502040204020203" pitchFamily="34" charset="0"/>
              </a:rPr>
              <a:t>Vigiléo</a:t>
            </a:r>
            <a:endParaRPr lang="fr-FR" dirty="0">
              <a:latin typeface="Bahnschrift SemiLight SemiConde" panose="020B0502040204020203" pitchFamily="34" charset="0"/>
            </a:endParaRPr>
          </a:p>
          <a:p>
            <a:r>
              <a:rPr lang="fr-FR" dirty="0">
                <a:latin typeface="Bahnschrift SemiLight SemiConde" panose="020B0502040204020203" pitchFamily="34" charset="0"/>
              </a:rPr>
              <a:t>Laboratoire EDWARD LIFESCIENCES </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normAutofit fontScale="90000"/>
          </a:bodyPr>
          <a:lstStyle/>
          <a:p>
            <a:r>
              <a:rPr lang="fr-FR" dirty="0">
                <a:latin typeface="Bahnschrift SemiLight SemiConde" panose="020B0502040204020203" pitchFamily="34" charset="0"/>
              </a:rPr>
              <a:t>Annexe 2 : Technologie de monitorage hémodynamique </a:t>
            </a:r>
          </a:p>
        </p:txBody>
      </p:sp>
      <p:pic>
        <p:nvPicPr>
          <p:cNvPr id="10" name="Image 9" descr="Une image contenant texte, moniteur&#10;&#10;Description générée automatiquement">
            <a:extLst>
              <a:ext uri="{FF2B5EF4-FFF2-40B4-BE49-F238E27FC236}">
                <a16:creationId xmlns:a16="http://schemas.microsoft.com/office/drawing/2014/main" id="{BB3FA10F-3A53-4ECD-8A02-A2C0F44BD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73" y="3990841"/>
            <a:ext cx="2536380" cy="1981548"/>
          </a:xfrm>
          <a:prstGeom prst="rect">
            <a:avLst/>
          </a:prstGeom>
        </p:spPr>
      </p:pic>
      <p:pic>
        <p:nvPicPr>
          <p:cNvPr id="11" name="Image 10" descr="Une image contenant texte, intérieur&#10;&#10;Description générée automatiquement">
            <a:extLst>
              <a:ext uri="{FF2B5EF4-FFF2-40B4-BE49-F238E27FC236}">
                <a16:creationId xmlns:a16="http://schemas.microsoft.com/office/drawing/2014/main" id="{6E82BBED-3DE7-43EC-AE9A-CCEF89CD5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482" y="2612652"/>
            <a:ext cx="2591594" cy="2174411"/>
          </a:xfrm>
          <a:prstGeom prst="rect">
            <a:avLst/>
          </a:prstGeom>
        </p:spPr>
      </p:pic>
      <p:pic>
        <p:nvPicPr>
          <p:cNvPr id="16" name="Image 15"/>
          <p:cNvPicPr>
            <a:picLocks noChangeAspect="1"/>
          </p:cNvPicPr>
          <p:nvPr/>
        </p:nvPicPr>
        <p:blipFill rotWithShape="1">
          <a:blip r:embed="rId4">
            <a:extLst>
              <a:ext uri="{28A0092B-C50C-407E-A947-70E740481C1C}">
                <a14:useLocalDpi xmlns:a14="http://schemas.microsoft.com/office/drawing/2010/main" val="0"/>
              </a:ext>
            </a:extLst>
          </a:blip>
          <a:srcRect l="8187" r="8478" b="6333"/>
          <a:stretch/>
        </p:blipFill>
        <p:spPr>
          <a:xfrm>
            <a:off x="8763794" y="2759089"/>
            <a:ext cx="2235175" cy="2463503"/>
          </a:xfrm>
          <a:prstGeom prst="rect">
            <a:avLst/>
          </a:prstGeom>
        </p:spPr>
      </p:pic>
      <p:pic>
        <p:nvPicPr>
          <p:cNvPr id="17" name="Image 16" descr="Une image contenant texte, intérieur&#10;&#10;Description générée automatiquement">
            <a:extLst>
              <a:ext uri="{FF2B5EF4-FFF2-40B4-BE49-F238E27FC236}">
                <a16:creationId xmlns:a16="http://schemas.microsoft.com/office/drawing/2014/main" id="{A97E0D6D-1112-4E3E-8398-2A047EB58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7575" y="4495793"/>
            <a:ext cx="3085426" cy="1806850"/>
          </a:xfrm>
          <a:prstGeom prst="rect">
            <a:avLst/>
          </a:prstGeom>
        </p:spPr>
      </p:pic>
    </p:spTree>
    <p:extLst>
      <p:ext uri="{BB962C8B-B14F-4D97-AF65-F5344CB8AC3E}">
        <p14:creationId xmlns:p14="http://schemas.microsoft.com/office/powerpoint/2010/main" val="411191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re 1">
            <a:extLst>
              <a:ext uri="{FF2B5EF4-FFF2-40B4-BE49-F238E27FC236}">
                <a16:creationId xmlns:a16="http://schemas.microsoft.com/office/drawing/2014/main" id="{EE0E25F7-530B-44FD-AFCD-46A9948D2B6D}"/>
              </a:ext>
            </a:extLst>
          </p:cNvPr>
          <p:cNvSpPr txBox="1">
            <a:spLocks/>
          </p:cNvSpPr>
          <p:nvPr/>
        </p:nvSpPr>
        <p:spPr>
          <a:xfrm>
            <a:off x="177800" y="176211"/>
            <a:ext cx="11811000" cy="1009651"/>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Bahnschrift SemiLight SemiConde" panose="020B0502040204020203" pitchFamily="34" charset="0"/>
              </a:rPr>
              <a:t>Annexe 3 : Formule de détermination du débit cardiaque par analyse d’onde de pouls des technologies </a:t>
            </a:r>
            <a:r>
              <a:rPr lang="fr-FR" dirty="0" err="1">
                <a:latin typeface="Bahnschrift SemiLight SemiConde" panose="020B0502040204020203" pitchFamily="34" charset="0"/>
              </a:rPr>
              <a:t>PiCCO</a:t>
            </a:r>
            <a:r>
              <a:rPr lang="fr-FR" dirty="0">
                <a:latin typeface="Bahnschrift SemiLight SemiConde" panose="020B0502040204020203" pitchFamily="34" charset="0"/>
              </a:rPr>
              <a:t> et </a:t>
            </a:r>
            <a:r>
              <a:rPr lang="fr-FR" dirty="0" err="1">
                <a:latin typeface="Bahnschrift SemiLight SemiConde" panose="020B0502040204020203" pitchFamily="34" charset="0"/>
              </a:rPr>
              <a:t>Vigiléo</a:t>
            </a:r>
            <a:endParaRPr lang="fr-FR" dirty="0">
              <a:latin typeface="Bahnschrift SemiLight SemiConde" panose="020B0502040204020203" pitchFamily="34" charset="0"/>
            </a:endParaRPr>
          </a:p>
        </p:txBody>
      </p:sp>
      <p:pic>
        <p:nvPicPr>
          <p:cNvPr id="11" name="Image 10"/>
          <p:cNvPicPr>
            <a:picLocks noChangeAspect="1"/>
          </p:cNvPicPr>
          <p:nvPr/>
        </p:nvPicPr>
        <p:blipFill>
          <a:blip r:embed="rId2"/>
          <a:stretch>
            <a:fillRect/>
          </a:stretch>
        </p:blipFill>
        <p:spPr>
          <a:xfrm>
            <a:off x="177800" y="4936134"/>
            <a:ext cx="5534772" cy="1570449"/>
          </a:xfrm>
          <a:prstGeom prst="rect">
            <a:avLst/>
          </a:prstGeom>
        </p:spPr>
      </p:pic>
      <p:pic>
        <p:nvPicPr>
          <p:cNvPr id="12" name="Image 11"/>
          <p:cNvPicPr>
            <a:picLocks noChangeAspect="1"/>
          </p:cNvPicPr>
          <p:nvPr/>
        </p:nvPicPr>
        <p:blipFill>
          <a:blip r:embed="rId3"/>
          <a:stretch>
            <a:fillRect/>
          </a:stretch>
        </p:blipFill>
        <p:spPr>
          <a:xfrm>
            <a:off x="425600" y="2858592"/>
            <a:ext cx="4305300" cy="1724025"/>
          </a:xfrm>
          <a:prstGeom prst="rect">
            <a:avLst/>
          </a:prstGeom>
        </p:spPr>
      </p:pic>
      <p:sp>
        <p:nvSpPr>
          <p:cNvPr id="14" name="Rectangle 13"/>
          <p:cNvSpPr/>
          <p:nvPr/>
        </p:nvSpPr>
        <p:spPr>
          <a:xfrm>
            <a:off x="7476565" y="3616921"/>
            <a:ext cx="2882316" cy="369332"/>
          </a:xfrm>
          <a:prstGeom prst="rect">
            <a:avLst/>
          </a:prstGeom>
        </p:spPr>
        <p:txBody>
          <a:bodyPr wrap="square">
            <a:spAutoFit/>
          </a:bodyPr>
          <a:lstStyle/>
          <a:p>
            <a:r>
              <a:rPr lang="fr-FR" dirty="0">
                <a:solidFill>
                  <a:srgbClr val="000000"/>
                </a:solidFill>
                <a:latin typeface="Times New Roman" panose="02020603050405020304" pitchFamily="18" charset="0"/>
              </a:rPr>
              <a:t> </a:t>
            </a:r>
            <a:endParaRPr lang="fr-FR" dirty="0"/>
          </a:p>
        </p:txBody>
      </p:sp>
      <p:sp>
        <p:nvSpPr>
          <p:cNvPr id="16" name="ZoneTexte 15"/>
          <p:cNvSpPr txBox="1"/>
          <p:nvPr/>
        </p:nvSpPr>
        <p:spPr>
          <a:xfrm>
            <a:off x="9724913" y="4813417"/>
            <a:ext cx="2396566" cy="1815882"/>
          </a:xfrm>
          <a:prstGeom prst="rect">
            <a:avLst/>
          </a:prstGeom>
          <a:noFill/>
        </p:spPr>
        <p:txBody>
          <a:bodyPr wrap="square" rtlCol="0">
            <a:spAutoFit/>
          </a:bodyPr>
          <a:lstStyle/>
          <a:p>
            <a:pPr algn="r" fontAlgn="base"/>
            <a:r>
              <a:rPr lang="fr-FR" sz="1400" dirty="0">
                <a:latin typeface="Bahnschrift SemiLight SemiConde" panose="020B0502040204020203" pitchFamily="34" charset="0"/>
              </a:rPr>
              <a:t>L'écart type de la pression artérielle (</a:t>
            </a:r>
            <a:r>
              <a:rPr lang="fr-FR" sz="1400" dirty="0" err="1">
                <a:latin typeface="Bahnschrift SemiLight SemiConde" panose="020B0502040204020203" pitchFamily="34" charset="0"/>
              </a:rPr>
              <a:t>σBP</a:t>
            </a:r>
            <a:r>
              <a:rPr lang="fr-FR" sz="1400" dirty="0">
                <a:latin typeface="Bahnschrift SemiLight SemiConde" panose="020B0502040204020203" pitchFamily="34" charset="0"/>
              </a:rPr>
              <a:t>) </a:t>
            </a:r>
          </a:p>
          <a:p>
            <a:pPr algn="r" fontAlgn="base"/>
            <a:r>
              <a:rPr lang="fr-FR" sz="1400" dirty="0">
                <a:latin typeface="Bahnschrift SemiLight SemiConde" panose="020B0502040204020203" pitchFamily="34" charset="0"/>
              </a:rPr>
              <a:t>se calcule au moyen des données échantillonnées.</a:t>
            </a:r>
            <a:r>
              <a:rPr lang="en-US" sz="1400" dirty="0">
                <a:latin typeface="Bahnschrift SemiLight SemiConde" panose="020B0502040204020203" pitchFamily="34" charset="0"/>
              </a:rPr>
              <a:t>​</a:t>
            </a:r>
          </a:p>
          <a:p>
            <a:pPr algn="r" fontAlgn="base"/>
            <a:r>
              <a:rPr lang="fr-FR" sz="1400" dirty="0">
                <a:latin typeface="Bahnschrift SemiLight SemiConde" panose="020B0502040204020203" pitchFamily="34" charset="0"/>
              </a:rPr>
              <a:t>Lorsque la valeur VES augmente, la valeur </a:t>
            </a:r>
            <a:r>
              <a:rPr lang="fr-FR" sz="1400" dirty="0" err="1">
                <a:latin typeface="Bahnschrift SemiLight SemiConde" panose="020B0502040204020203" pitchFamily="34" charset="0"/>
              </a:rPr>
              <a:t>σBP</a:t>
            </a:r>
            <a:r>
              <a:rPr lang="fr-FR" sz="1400" dirty="0">
                <a:latin typeface="Bahnschrift SemiLight SemiConde" panose="020B0502040204020203" pitchFamily="34" charset="0"/>
              </a:rPr>
              <a:t> </a:t>
            </a:r>
          </a:p>
          <a:p>
            <a:pPr algn="r" fontAlgn="base"/>
            <a:r>
              <a:rPr lang="fr-FR" sz="1400" dirty="0">
                <a:latin typeface="Bahnschrift SemiLight SemiConde" panose="020B0502040204020203" pitchFamily="34" charset="0"/>
              </a:rPr>
              <a:t>augmente </a:t>
            </a:r>
            <a:r>
              <a:rPr lang="fr-FR" sz="1400" u="sng" dirty="0">
                <a:latin typeface="Bahnschrift SemiLight SemiConde" panose="020B0502040204020203" pitchFamily="34" charset="0"/>
              </a:rPr>
              <a:t>proportionnellement</a:t>
            </a:r>
            <a:r>
              <a:rPr lang="fr-FR" sz="1400" dirty="0">
                <a:latin typeface="Bahnschrift SemiLight SemiConde" panose="020B0502040204020203" pitchFamily="34" charset="0"/>
              </a:rPr>
              <a:t> et inversement</a:t>
            </a:r>
          </a:p>
        </p:txBody>
      </p:sp>
      <p:pic>
        <p:nvPicPr>
          <p:cNvPr id="17" name="Image 16"/>
          <p:cNvPicPr>
            <a:picLocks noChangeAspect="1"/>
          </p:cNvPicPr>
          <p:nvPr/>
        </p:nvPicPr>
        <p:blipFill>
          <a:blip r:embed="rId4"/>
          <a:stretch>
            <a:fillRect/>
          </a:stretch>
        </p:blipFill>
        <p:spPr>
          <a:xfrm>
            <a:off x="6083300" y="2935927"/>
            <a:ext cx="3821730" cy="3293380"/>
          </a:xfrm>
          <a:prstGeom prst="rect">
            <a:avLst/>
          </a:prstGeom>
        </p:spPr>
      </p:pic>
      <p:pic>
        <p:nvPicPr>
          <p:cNvPr id="13" name="Image 12"/>
          <p:cNvPicPr>
            <a:picLocks noChangeAspect="1"/>
          </p:cNvPicPr>
          <p:nvPr/>
        </p:nvPicPr>
        <p:blipFill>
          <a:blip r:embed="rId5"/>
          <a:stretch>
            <a:fillRect/>
          </a:stretch>
        </p:blipFill>
        <p:spPr>
          <a:xfrm>
            <a:off x="8982269" y="2505075"/>
            <a:ext cx="3028950" cy="1571625"/>
          </a:xfrm>
          <a:prstGeom prst="rect">
            <a:avLst/>
          </a:prstGeom>
        </p:spPr>
      </p:pic>
      <p:sp>
        <p:nvSpPr>
          <p:cNvPr id="18" name="Espace réservé du texte 2">
            <a:extLst>
              <a:ext uri="{FF2B5EF4-FFF2-40B4-BE49-F238E27FC236}">
                <a16:creationId xmlns:a16="http://schemas.microsoft.com/office/drawing/2014/main" id="{8D1D0FB1-6998-437E-901E-8F3823FCCD52}"/>
              </a:ext>
            </a:extLst>
          </p:cNvPr>
          <p:cNvSpPr>
            <a:spLocks noGrp="1"/>
          </p:cNvSpPr>
          <p:nvPr>
            <p:ph type="body" idx="1"/>
          </p:nvPr>
        </p:nvSpPr>
        <p:spPr>
          <a:xfrm>
            <a:off x="839788" y="1681163"/>
            <a:ext cx="5157787" cy="823912"/>
          </a:xfrm>
        </p:spPr>
        <p:txBody>
          <a:bodyPr>
            <a:normAutofit lnSpcReduction="10000"/>
          </a:bodyPr>
          <a:lstStyle/>
          <a:p>
            <a:r>
              <a:rPr lang="fr-FR" dirty="0">
                <a:latin typeface="Bahnschrift SemiLight SemiConde" panose="020B0502040204020203" pitchFamily="34" charset="0"/>
              </a:rPr>
              <a:t>Technologie </a:t>
            </a:r>
            <a:r>
              <a:rPr lang="fr-FR" dirty="0" err="1">
                <a:latin typeface="Bahnschrift SemiLight SemiConde" panose="020B0502040204020203" pitchFamily="34" charset="0"/>
              </a:rPr>
              <a:t>PiCCO</a:t>
            </a:r>
            <a:endParaRPr lang="fr-FR" dirty="0">
              <a:latin typeface="Bahnschrift SemiLight SemiConde" panose="020B0502040204020203" pitchFamily="34" charset="0"/>
            </a:endParaRPr>
          </a:p>
          <a:p>
            <a:r>
              <a:rPr lang="fr-FR" dirty="0">
                <a:latin typeface="Bahnschrift SemiLight SemiConde" panose="020B0502040204020203" pitchFamily="34" charset="0"/>
              </a:rPr>
              <a:t>Laboratoire GETINGE GROUP</a:t>
            </a:r>
          </a:p>
        </p:txBody>
      </p:sp>
      <p:sp>
        <p:nvSpPr>
          <p:cNvPr id="19" name="Espace réservé du texte 5">
            <a:extLst>
              <a:ext uri="{FF2B5EF4-FFF2-40B4-BE49-F238E27FC236}">
                <a16:creationId xmlns:a16="http://schemas.microsoft.com/office/drawing/2014/main" id="{787B0E7B-F239-4609-93CD-A8D21967BF55}"/>
              </a:ext>
            </a:extLst>
          </p:cNvPr>
          <p:cNvSpPr>
            <a:spLocks noGrp="1"/>
          </p:cNvSpPr>
          <p:nvPr>
            <p:ph type="body" sz="quarter" idx="3"/>
          </p:nvPr>
        </p:nvSpPr>
        <p:spPr>
          <a:xfrm>
            <a:off x="6172200" y="1681163"/>
            <a:ext cx="5183188" cy="823912"/>
          </a:xfrm>
        </p:spPr>
        <p:txBody>
          <a:bodyPr>
            <a:normAutofit lnSpcReduction="10000"/>
          </a:bodyPr>
          <a:lstStyle/>
          <a:p>
            <a:r>
              <a:rPr lang="fr-FR" dirty="0">
                <a:latin typeface="Bahnschrift SemiLight SemiConde" panose="020B0502040204020203" pitchFamily="34" charset="0"/>
              </a:rPr>
              <a:t>Technologie </a:t>
            </a:r>
            <a:r>
              <a:rPr lang="fr-FR" dirty="0" err="1">
                <a:latin typeface="Bahnschrift SemiLight SemiConde" panose="020B0502040204020203" pitchFamily="34" charset="0"/>
              </a:rPr>
              <a:t>Vigiléo</a:t>
            </a:r>
            <a:endParaRPr lang="fr-FR" dirty="0">
              <a:latin typeface="Bahnschrift SemiLight SemiConde" panose="020B0502040204020203" pitchFamily="34" charset="0"/>
            </a:endParaRPr>
          </a:p>
          <a:p>
            <a:r>
              <a:rPr lang="fr-FR" dirty="0">
                <a:latin typeface="Bahnschrift SemiLight SemiConde" panose="020B0502040204020203" pitchFamily="34" charset="0"/>
              </a:rPr>
              <a:t>Laboratoire EDWARD LIFESCIENCES </a:t>
            </a:r>
          </a:p>
        </p:txBody>
      </p:sp>
    </p:spTree>
    <p:extLst>
      <p:ext uri="{BB962C8B-B14F-4D97-AF65-F5344CB8AC3E}">
        <p14:creationId xmlns:p14="http://schemas.microsoft.com/office/powerpoint/2010/main" val="1647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Motivation</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44320"/>
            <a:ext cx="11323320" cy="3108543"/>
          </a:xfrm>
          <a:prstGeom prst="rect">
            <a:avLst/>
          </a:prstGeom>
          <a:noFill/>
        </p:spPr>
        <p:txBody>
          <a:bodyPr wrap="square" rtlCol="0">
            <a:spAutoFit/>
          </a:bodyPr>
          <a:lstStyle/>
          <a:p>
            <a:r>
              <a:rPr lang="fr-FR" sz="2800" dirty="0">
                <a:latin typeface="Bahnschrift SemiLight SemiConde" panose="020B0502040204020203" pitchFamily="34" charset="0"/>
              </a:rPr>
              <a:t>La pandémie actuelle : afflux massif de personne vers les lits de réanimation</a:t>
            </a:r>
          </a:p>
          <a:p>
            <a:endParaRPr lang="fr-FR" sz="2800" dirty="0">
              <a:latin typeface="Bahnschrift SemiLight SemiConde" panose="020B0502040204020203" pitchFamily="34" charset="0"/>
            </a:endParaRPr>
          </a:p>
          <a:p>
            <a:r>
              <a:rPr lang="fr-FR" sz="2800" dirty="0">
                <a:latin typeface="Bahnschrift SemiLight SemiConde" panose="020B0502040204020203" pitchFamily="34" charset="0"/>
              </a:rPr>
              <a:t>Monitorage hémodynamique : outil est très utilisé dans ce domaine. </a:t>
            </a:r>
          </a:p>
          <a:p>
            <a:endParaRPr lang="fr-FR" sz="2800" dirty="0">
              <a:latin typeface="Bahnschrift SemiLight SemiConde" panose="020B0502040204020203" pitchFamily="34" charset="0"/>
            </a:endParaRPr>
          </a:p>
          <a:p>
            <a:r>
              <a:rPr lang="fr-FR" sz="2800" dirty="0">
                <a:latin typeface="Bahnschrift SemiLight SemiConde" panose="020B0502040204020203" pitchFamily="34" charset="0"/>
              </a:rPr>
              <a:t>Ebauche de recherche :</a:t>
            </a:r>
          </a:p>
          <a:p>
            <a:pPr marL="914400" lvl="1" indent="-457200">
              <a:buFont typeface="Arial" panose="020B0604020202020204" pitchFamily="34" charset="0"/>
              <a:buChar char="•"/>
            </a:pPr>
            <a:r>
              <a:rPr lang="fr-FR" sz="2800" dirty="0">
                <a:latin typeface="Bahnschrift SemiLight SemiConde" panose="020B0502040204020203" pitchFamily="34" charset="0"/>
              </a:rPr>
              <a:t>Possible de rétrécir l’outil et/ou ses coups ? </a:t>
            </a:r>
          </a:p>
          <a:p>
            <a:pPr marL="914400" lvl="1" indent="-457200">
              <a:buFont typeface="Arial" panose="020B0604020202020204" pitchFamily="34" charset="0"/>
              <a:buChar char="•"/>
            </a:pPr>
            <a:r>
              <a:rPr lang="fr-FR" sz="2800" dirty="0">
                <a:latin typeface="Bahnschrift SemiLight SemiConde" panose="020B0502040204020203" pitchFamily="34" charset="0"/>
              </a:rPr>
              <a:t>Soigner certains patients à domicile et désengorger les hôpitaux ?</a:t>
            </a:r>
          </a:p>
        </p:txBody>
      </p:sp>
    </p:spTree>
    <p:extLst>
      <p:ext uri="{BB962C8B-B14F-4D97-AF65-F5344CB8AC3E}">
        <p14:creationId xmlns:p14="http://schemas.microsoft.com/office/powerpoint/2010/main" val="163886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Ancrage du sujet au thème</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53845"/>
            <a:ext cx="11658600" cy="3539430"/>
          </a:xfrm>
          <a:prstGeom prst="rect">
            <a:avLst/>
          </a:prstGeom>
          <a:noFill/>
        </p:spPr>
        <p:txBody>
          <a:bodyPr wrap="square" rtlCol="0">
            <a:spAutoFit/>
          </a:bodyPr>
          <a:lstStyle/>
          <a:p>
            <a:r>
              <a:rPr lang="fr-FR" sz="2800" dirty="0">
                <a:latin typeface="Bahnschrift SemiLight SemiConde" panose="020B0502040204020203" pitchFamily="34" charset="0"/>
              </a:rPr>
              <a:t>Le cœur :</a:t>
            </a:r>
          </a:p>
          <a:p>
            <a:pPr marL="914400" lvl="1" indent="-457200">
              <a:buFont typeface="Arial" panose="020B0604020202020204" pitchFamily="34" charset="0"/>
              <a:buChar char="•"/>
            </a:pPr>
            <a:r>
              <a:rPr lang="fr-FR" sz="2800" dirty="0">
                <a:latin typeface="Bahnschrift SemiLight SemiConde" panose="020B0502040204020203" pitchFamily="34" charset="0"/>
              </a:rPr>
              <a:t>Organes nécessaires à la vie</a:t>
            </a:r>
          </a:p>
          <a:p>
            <a:pPr marL="914400" lvl="1" indent="-457200">
              <a:buFont typeface="Arial" panose="020B0604020202020204" pitchFamily="34" charset="0"/>
              <a:buChar char="•"/>
            </a:pPr>
            <a:r>
              <a:rPr lang="fr-FR" sz="2800" dirty="0">
                <a:latin typeface="Bahnschrift SemiLight SemiConde" panose="020B0502040204020203" pitchFamily="34" charset="0"/>
              </a:rPr>
              <a:t>Régit l’hémodynamique (la dynamique du sang)</a:t>
            </a:r>
          </a:p>
          <a:p>
            <a:pPr marL="457200" indent="-457200">
              <a:buFont typeface="Arial" panose="020B0604020202020204" pitchFamily="34" charset="0"/>
              <a:buChar char="•"/>
            </a:pPr>
            <a:endParaRPr lang="fr-FR" sz="2800" dirty="0">
              <a:latin typeface="Bahnschrift SemiLight SemiConde" panose="020B0502040204020203" pitchFamily="34" charset="0"/>
            </a:endParaRPr>
          </a:p>
          <a:p>
            <a:r>
              <a:rPr lang="fr-FR" sz="2800" dirty="0">
                <a:latin typeface="Bahnschrift SemiLight SemiConde" panose="020B0502040204020203" pitchFamily="34" charset="0"/>
              </a:rPr>
              <a:t>En cas de choc physique (maladie, accident, trouble): </a:t>
            </a:r>
          </a:p>
          <a:p>
            <a:pPr marL="914400" lvl="1" indent="-457200">
              <a:buFont typeface="Arial" panose="020B0604020202020204" pitchFamily="34" charset="0"/>
              <a:buChar char="•"/>
            </a:pPr>
            <a:r>
              <a:rPr lang="fr-FR" sz="2800" dirty="0">
                <a:latin typeface="Bahnschrift SemiLight SemiConde" panose="020B0502040204020203" pitchFamily="34" charset="0"/>
              </a:rPr>
              <a:t>Nécessaire de monitorer une multitude de donnée issue de l’hémodynamique </a:t>
            </a:r>
          </a:p>
          <a:p>
            <a:pPr marL="914400" lvl="1" indent="-457200">
              <a:buFont typeface="Arial" panose="020B0604020202020204" pitchFamily="34" charset="0"/>
              <a:buChar char="•"/>
            </a:pPr>
            <a:r>
              <a:rPr lang="fr-FR" sz="2800" dirty="0">
                <a:latin typeface="Bahnschrift SemiLight SemiConde" panose="020B0502040204020203" pitchFamily="34" charset="0"/>
              </a:rPr>
              <a:t>Surveiller ou prévenir d’éventuelle rechute ou problème</a:t>
            </a:r>
          </a:p>
        </p:txBody>
      </p:sp>
    </p:spTree>
    <p:extLst>
      <p:ext uri="{BB962C8B-B14F-4D97-AF65-F5344CB8AC3E}">
        <p14:creationId xmlns:p14="http://schemas.microsoft.com/office/powerpoint/2010/main" val="354954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Positionnement thématique et mots-clés</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44320"/>
            <a:ext cx="11811000" cy="1200329"/>
          </a:xfrm>
          <a:prstGeom prst="rect">
            <a:avLst/>
          </a:prstGeom>
          <a:noFill/>
        </p:spPr>
        <p:txBody>
          <a:bodyPr wrap="square" rtlCol="0">
            <a:spAutoFit/>
          </a:bodyPr>
          <a:lstStyle/>
          <a:p>
            <a:r>
              <a:rPr lang="fr-FR" sz="2400" b="1" u="sng" dirty="0">
                <a:latin typeface="Bahnschrift SemiLight SemiConde" panose="020B0502040204020203" pitchFamily="34" charset="0"/>
              </a:rPr>
              <a:t>Thématique :</a:t>
            </a:r>
          </a:p>
          <a:p>
            <a:pPr marL="742950" lvl="1" indent="-285750">
              <a:buFont typeface="Arial" panose="020B0604020202020204" pitchFamily="34" charset="0"/>
              <a:buChar char="•"/>
            </a:pPr>
            <a:r>
              <a:rPr lang="fr-FR" sz="2400" dirty="0">
                <a:effectLst/>
                <a:latin typeface="Bahnschrift SemiLight SemiConde" panose="020B0502040204020203" pitchFamily="34" charset="0"/>
                <a:ea typeface="Calibri" panose="020F0502020204030204" pitchFamily="34" charset="0"/>
                <a:cs typeface="Times New Roman" panose="02020603050405020304" pitchFamily="18" charset="0"/>
              </a:rPr>
              <a:t>Science de l’ingénieur (traitement du signal)</a:t>
            </a:r>
          </a:p>
          <a:p>
            <a:pPr marL="742950" lvl="1" indent="-285750">
              <a:buFont typeface="Arial" panose="020B0604020202020204" pitchFamily="34" charset="0"/>
              <a:buChar char="•"/>
            </a:pPr>
            <a:r>
              <a:rPr lang="fr-FR" sz="2400" dirty="0">
                <a:effectLst/>
                <a:latin typeface="Bahnschrift SemiLight SemiConde" panose="020B0502040204020203" pitchFamily="34" charset="0"/>
                <a:ea typeface="Calibri" panose="020F0502020204030204" pitchFamily="34" charset="0"/>
                <a:cs typeface="Times New Roman" panose="02020603050405020304" pitchFamily="18" charset="0"/>
              </a:rPr>
              <a:t>Physique (mécanique des fluides)</a:t>
            </a:r>
            <a:endParaRPr lang="fr-FR" sz="2400" dirty="0">
              <a:latin typeface="Bahnschrift SemiLight SemiConde" panose="020B0502040204020203" pitchFamily="34" charset="0"/>
            </a:endParaRPr>
          </a:p>
        </p:txBody>
      </p:sp>
      <p:graphicFrame>
        <p:nvGraphicFramePr>
          <p:cNvPr id="9" name="Tableau 8">
            <a:extLst>
              <a:ext uri="{FF2B5EF4-FFF2-40B4-BE49-F238E27FC236}">
                <a16:creationId xmlns:a16="http://schemas.microsoft.com/office/drawing/2014/main" id="{3EDE9BAC-F196-4A4C-8306-CCD81D23BA62}"/>
              </a:ext>
            </a:extLst>
          </p:cNvPr>
          <p:cNvGraphicFramePr>
            <a:graphicFrameLocks noGrp="1"/>
          </p:cNvGraphicFramePr>
          <p:nvPr>
            <p:extLst>
              <p:ext uri="{D42A27DB-BD31-4B8C-83A1-F6EECF244321}">
                <p14:modId xmlns:p14="http://schemas.microsoft.com/office/powerpoint/2010/main" val="3800225523"/>
              </p:ext>
            </p:extLst>
          </p:nvPr>
        </p:nvGraphicFramePr>
        <p:xfrm>
          <a:off x="330200" y="3429000"/>
          <a:ext cx="11536680" cy="2880360"/>
        </p:xfrm>
        <a:graphic>
          <a:graphicData uri="http://schemas.openxmlformats.org/drawingml/2006/table">
            <a:tbl>
              <a:tblPr firstRow="1" firstCol="1" bandRow="1">
                <a:tableStyleId>{5C22544A-7EE6-4342-B048-85BDC9FD1C3A}</a:tableStyleId>
              </a:tblPr>
              <a:tblGrid>
                <a:gridCol w="5768340">
                  <a:extLst>
                    <a:ext uri="{9D8B030D-6E8A-4147-A177-3AD203B41FA5}">
                      <a16:colId xmlns:a16="http://schemas.microsoft.com/office/drawing/2014/main" val="3164236354"/>
                    </a:ext>
                  </a:extLst>
                </a:gridCol>
                <a:gridCol w="5768340">
                  <a:extLst>
                    <a:ext uri="{9D8B030D-6E8A-4147-A177-3AD203B41FA5}">
                      <a16:colId xmlns:a16="http://schemas.microsoft.com/office/drawing/2014/main" val="864768646"/>
                    </a:ext>
                  </a:extLst>
                </a:gridCol>
              </a:tblGrid>
              <a:tr h="480060">
                <a:tc>
                  <a:txBody>
                    <a:bodyPr/>
                    <a:lstStyle/>
                    <a:p>
                      <a:pPr>
                        <a:lnSpc>
                          <a:spcPct val="107000"/>
                        </a:lnSpc>
                        <a:spcAft>
                          <a:spcPts val="800"/>
                        </a:spcAft>
                      </a:pPr>
                      <a:r>
                        <a:rPr lang="fr-FR" sz="2400" b="1" dirty="0">
                          <a:solidFill>
                            <a:schemeClr val="tx1"/>
                          </a:solidFill>
                          <a:effectLst/>
                          <a:latin typeface="Bahnschrift SemiLight SemiConde" panose="020B0502040204020203" pitchFamily="34" charset="0"/>
                        </a:rPr>
                        <a:t>Mots-clés (en français)</a:t>
                      </a:r>
                      <a:endParaRPr lang="fr-FR" sz="2400" b="1"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a:lnSpc>
                          <a:spcPct val="107000"/>
                        </a:lnSpc>
                        <a:spcAft>
                          <a:spcPts val="800"/>
                        </a:spcAft>
                      </a:pPr>
                      <a:r>
                        <a:rPr lang="fr-FR" sz="2400" b="1" dirty="0">
                          <a:solidFill>
                            <a:schemeClr val="tx1"/>
                          </a:solidFill>
                          <a:effectLst/>
                          <a:latin typeface="Bahnschrift SemiLight SemiConde" panose="020B0502040204020203" pitchFamily="34" charset="0"/>
                        </a:rPr>
                        <a:t>Mots-clés (en anglais)</a:t>
                      </a:r>
                      <a:endParaRPr lang="fr-FR" sz="2400" b="1"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952304102"/>
                  </a:ext>
                </a:extLst>
              </a:tr>
              <a:tr h="480060">
                <a:tc>
                  <a:txBody>
                    <a:bodyPr/>
                    <a:lstStyle/>
                    <a:p>
                      <a:pPr marL="800100" lvl="1" indent="-342900">
                        <a:lnSpc>
                          <a:spcPct val="107000"/>
                        </a:lnSpc>
                        <a:buFont typeface="Symbol" panose="05050102010706020507" pitchFamily="18" charset="2"/>
                        <a:buChar char=""/>
                      </a:pPr>
                      <a:r>
                        <a:rPr lang="fr-FR" sz="2400" b="0" dirty="0">
                          <a:solidFill>
                            <a:schemeClr val="tx1"/>
                          </a:solidFill>
                          <a:effectLst/>
                          <a:latin typeface="Bahnschrift SemiLight SemiConde" panose="020B0502040204020203" pitchFamily="34" charset="0"/>
                        </a:rPr>
                        <a:t>Sang</a:t>
                      </a:r>
                      <a:endParaRPr lang="fr-FR" sz="2400" b="0"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800100" lvl="1" indent="-342900">
                        <a:lnSpc>
                          <a:spcPct val="107000"/>
                        </a:lnSpc>
                        <a:spcAft>
                          <a:spcPts val="800"/>
                        </a:spcAft>
                        <a:buFont typeface="Symbol" panose="05050102010706020507" pitchFamily="18" charset="2"/>
                        <a:buChar char=""/>
                      </a:pPr>
                      <a:r>
                        <a:rPr lang="fr-FR" sz="2400" b="0" dirty="0">
                          <a:solidFill>
                            <a:schemeClr val="tx1"/>
                          </a:solidFill>
                          <a:effectLst/>
                          <a:latin typeface="Bahnschrift SemiLight SemiConde" panose="020B0502040204020203" pitchFamily="34" charset="0"/>
                        </a:rPr>
                        <a:t>Blood</a:t>
                      </a:r>
                      <a:endParaRPr lang="fr-FR" sz="2400" b="0"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693926104"/>
                  </a:ext>
                </a:extLst>
              </a:tr>
              <a:tr h="480060">
                <a:tc>
                  <a:txBody>
                    <a:bodyPr/>
                    <a:lstStyle/>
                    <a:p>
                      <a:pPr marL="800100" lvl="1" indent="-342900">
                        <a:lnSpc>
                          <a:spcPct val="107000"/>
                        </a:lnSpc>
                        <a:buFont typeface="Symbol" panose="05050102010706020507" pitchFamily="18" charset="2"/>
                        <a:buChar char=""/>
                      </a:pPr>
                      <a:r>
                        <a:rPr lang="fr-FR" sz="2400" b="0" dirty="0">
                          <a:solidFill>
                            <a:schemeClr val="tx1"/>
                          </a:solidFill>
                          <a:effectLst/>
                          <a:latin typeface="Bahnschrift SemiLight SemiConde" panose="020B0502040204020203" pitchFamily="34" charset="0"/>
                        </a:rPr>
                        <a:t>Hémodynamique </a:t>
                      </a:r>
                      <a:endParaRPr lang="fr-FR" sz="2400" b="0"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800100" lvl="1" indent="-342900">
                        <a:lnSpc>
                          <a:spcPct val="107000"/>
                        </a:lnSpc>
                        <a:spcAft>
                          <a:spcPts val="800"/>
                        </a:spcAft>
                        <a:buFont typeface="Symbol" panose="05050102010706020507" pitchFamily="18" charset="2"/>
                        <a:buChar char=""/>
                      </a:pPr>
                      <a:r>
                        <a:rPr lang="fr-FR" sz="2400" b="0" dirty="0" err="1">
                          <a:solidFill>
                            <a:schemeClr val="tx1"/>
                          </a:solidFill>
                          <a:effectLst/>
                          <a:latin typeface="Bahnschrift SemiLight SemiConde" panose="020B0502040204020203" pitchFamily="34" charset="0"/>
                        </a:rPr>
                        <a:t>Hemodynamics</a:t>
                      </a:r>
                      <a:r>
                        <a:rPr lang="fr-FR" sz="2400" b="0" dirty="0">
                          <a:solidFill>
                            <a:schemeClr val="tx1"/>
                          </a:solidFill>
                          <a:effectLst/>
                          <a:latin typeface="Bahnschrift SemiLight SemiConde" panose="020B0502040204020203" pitchFamily="34" charset="0"/>
                        </a:rPr>
                        <a:t> </a:t>
                      </a:r>
                      <a:endParaRPr lang="fr-FR" sz="2400" b="0"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751226180"/>
                  </a:ext>
                </a:extLst>
              </a:tr>
              <a:tr h="480060">
                <a:tc>
                  <a:txBody>
                    <a:bodyPr/>
                    <a:lstStyle/>
                    <a:p>
                      <a:pPr marL="800100" lvl="1" indent="-342900">
                        <a:lnSpc>
                          <a:spcPct val="107000"/>
                        </a:lnSpc>
                        <a:buFont typeface="Symbol" panose="05050102010706020507" pitchFamily="18" charset="2"/>
                        <a:buChar char=""/>
                      </a:pPr>
                      <a:r>
                        <a:rPr lang="fr-FR" sz="2400" b="0" dirty="0">
                          <a:solidFill>
                            <a:schemeClr val="tx1"/>
                          </a:solidFill>
                          <a:effectLst/>
                          <a:latin typeface="Bahnschrift SemiLight SemiConde" panose="020B0502040204020203" pitchFamily="34" charset="0"/>
                        </a:rPr>
                        <a:t>Débit cardiaque</a:t>
                      </a:r>
                      <a:endParaRPr lang="fr-FR" sz="2400" b="0"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800100" lvl="1" indent="-342900">
                        <a:lnSpc>
                          <a:spcPct val="107000"/>
                        </a:lnSpc>
                        <a:spcAft>
                          <a:spcPts val="800"/>
                        </a:spcAft>
                        <a:buFont typeface="Symbol" panose="05050102010706020507" pitchFamily="18" charset="2"/>
                        <a:buChar char=""/>
                      </a:pPr>
                      <a:r>
                        <a:rPr lang="fr-FR" sz="2400" b="0" dirty="0" err="1">
                          <a:solidFill>
                            <a:schemeClr val="tx1"/>
                          </a:solidFill>
                          <a:effectLst/>
                          <a:latin typeface="Bahnschrift SemiLight SemiConde" panose="020B0502040204020203" pitchFamily="34" charset="0"/>
                        </a:rPr>
                        <a:t>Cardiac</a:t>
                      </a:r>
                      <a:r>
                        <a:rPr lang="fr-FR" sz="2400" b="0" dirty="0">
                          <a:solidFill>
                            <a:schemeClr val="tx1"/>
                          </a:solidFill>
                          <a:effectLst/>
                          <a:latin typeface="Bahnschrift SemiLight SemiConde" panose="020B0502040204020203" pitchFamily="34" charset="0"/>
                        </a:rPr>
                        <a:t> flow</a:t>
                      </a:r>
                      <a:endParaRPr lang="fr-FR" sz="2400" b="0"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103256226"/>
                  </a:ext>
                </a:extLst>
              </a:tr>
              <a:tr h="480060">
                <a:tc>
                  <a:txBody>
                    <a:bodyPr/>
                    <a:lstStyle/>
                    <a:p>
                      <a:pPr marL="800100" lvl="1" indent="-342900">
                        <a:lnSpc>
                          <a:spcPct val="107000"/>
                        </a:lnSpc>
                        <a:buFont typeface="Symbol" panose="05050102010706020507" pitchFamily="18" charset="2"/>
                        <a:buChar char=""/>
                      </a:pPr>
                      <a:r>
                        <a:rPr lang="fr-FR" sz="2400" b="0" dirty="0">
                          <a:solidFill>
                            <a:schemeClr val="tx1"/>
                          </a:solidFill>
                          <a:effectLst/>
                          <a:latin typeface="Bahnschrift SemiLight SemiConde" panose="020B0502040204020203" pitchFamily="34" charset="0"/>
                        </a:rPr>
                        <a:t>Thermodilution transpulmonaire </a:t>
                      </a:r>
                      <a:endParaRPr lang="fr-FR" sz="2400" b="0"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800100" lvl="1" indent="-342900">
                        <a:lnSpc>
                          <a:spcPct val="107000"/>
                        </a:lnSpc>
                        <a:spcAft>
                          <a:spcPts val="800"/>
                        </a:spcAft>
                        <a:buFont typeface="Symbol" panose="05050102010706020507" pitchFamily="18" charset="2"/>
                        <a:buChar char=""/>
                      </a:pPr>
                      <a:r>
                        <a:rPr lang="fr-FR" sz="2400" b="0" dirty="0" err="1">
                          <a:solidFill>
                            <a:schemeClr val="tx1"/>
                          </a:solidFill>
                          <a:effectLst/>
                          <a:latin typeface="Bahnschrift SemiLight SemiConde" panose="020B0502040204020203" pitchFamily="34" charset="0"/>
                        </a:rPr>
                        <a:t>Transpulmonary</a:t>
                      </a:r>
                      <a:r>
                        <a:rPr lang="fr-FR" sz="2400" b="0" dirty="0">
                          <a:solidFill>
                            <a:schemeClr val="tx1"/>
                          </a:solidFill>
                          <a:effectLst/>
                          <a:latin typeface="Bahnschrift SemiLight SemiConde" panose="020B0502040204020203" pitchFamily="34" charset="0"/>
                        </a:rPr>
                        <a:t> thermodilution</a:t>
                      </a:r>
                      <a:endParaRPr lang="fr-FR" sz="2400" b="0"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121199530"/>
                  </a:ext>
                </a:extLst>
              </a:tr>
              <a:tr h="480060">
                <a:tc>
                  <a:txBody>
                    <a:bodyPr/>
                    <a:lstStyle/>
                    <a:p>
                      <a:pPr marL="800100" lvl="1" indent="-342900">
                        <a:lnSpc>
                          <a:spcPct val="107000"/>
                        </a:lnSpc>
                        <a:buFont typeface="Symbol" panose="05050102010706020507" pitchFamily="18" charset="2"/>
                        <a:buChar char=""/>
                      </a:pPr>
                      <a:r>
                        <a:rPr lang="fr-FR" sz="2400" b="0" dirty="0">
                          <a:solidFill>
                            <a:schemeClr val="tx1"/>
                          </a:solidFill>
                          <a:effectLst/>
                          <a:latin typeface="Bahnschrift SemiLight SemiConde" panose="020B0502040204020203" pitchFamily="34" charset="0"/>
                        </a:rPr>
                        <a:t>Onde de pouls</a:t>
                      </a:r>
                      <a:endParaRPr lang="fr-FR" sz="2400" b="0"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800100" lvl="1" indent="-342900">
                        <a:lnSpc>
                          <a:spcPct val="107000"/>
                        </a:lnSpc>
                        <a:spcAft>
                          <a:spcPts val="800"/>
                        </a:spcAft>
                        <a:buFont typeface="Symbol" panose="05050102010706020507" pitchFamily="18" charset="2"/>
                        <a:buChar char=""/>
                      </a:pPr>
                      <a:r>
                        <a:rPr lang="fr-FR" sz="2400" b="0" dirty="0" err="1">
                          <a:solidFill>
                            <a:schemeClr val="tx1"/>
                          </a:solidFill>
                          <a:effectLst/>
                          <a:latin typeface="Bahnschrift SemiLight SemiConde" panose="020B0502040204020203" pitchFamily="34" charset="0"/>
                        </a:rPr>
                        <a:t>Arterial</a:t>
                      </a:r>
                      <a:r>
                        <a:rPr lang="fr-FR" sz="2400" b="0" dirty="0">
                          <a:solidFill>
                            <a:schemeClr val="tx1"/>
                          </a:solidFill>
                          <a:effectLst/>
                          <a:latin typeface="Bahnschrift SemiLight SemiConde" panose="020B0502040204020203" pitchFamily="34" charset="0"/>
                        </a:rPr>
                        <a:t> pulse</a:t>
                      </a:r>
                      <a:endParaRPr lang="fr-FR" sz="2400" b="0" dirty="0">
                        <a:solidFill>
                          <a:schemeClr val="tx1"/>
                        </a:solidFill>
                        <a:effectLst/>
                        <a:latin typeface="Bahnschrift SemiLight SemiConde" panose="020B0502040204020203"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563509549"/>
                  </a:ext>
                </a:extLst>
              </a:tr>
            </a:tbl>
          </a:graphicData>
        </a:graphic>
      </p:graphicFrame>
    </p:spTree>
    <p:extLst>
      <p:ext uri="{BB962C8B-B14F-4D97-AF65-F5344CB8AC3E}">
        <p14:creationId xmlns:p14="http://schemas.microsoft.com/office/powerpoint/2010/main" val="389206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Bibliographie commentée</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44320"/>
            <a:ext cx="11526520" cy="3949799"/>
          </a:xfrm>
          <a:prstGeom prst="rect">
            <a:avLst/>
          </a:prstGeom>
          <a:noFill/>
        </p:spPr>
        <p:txBody>
          <a:bodyPr wrap="square" rtlCol="0">
            <a:spAutoFit/>
          </a:bodyPr>
          <a:lstStyle/>
          <a:p>
            <a:pPr>
              <a:spcAft>
                <a:spcPts val="800"/>
              </a:spcAft>
            </a:pPr>
            <a:r>
              <a:rPr lang="fr-FR" sz="2800" dirty="0">
                <a:latin typeface="Bahnschrift SemiLight SemiConde" panose="020B0502040204020203" pitchFamily="34" charset="0"/>
                <a:ea typeface="Calibri" panose="020F0502020204030204" pitchFamily="34" charset="0"/>
                <a:cs typeface="Times New Roman" panose="02020603050405020304" pitchFamily="18" charset="0"/>
              </a:rPr>
              <a:t>Le</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 monitorage hémodynamique :</a:t>
            </a:r>
          </a:p>
          <a:p>
            <a:pPr marL="457200" indent="-457200">
              <a:spcAft>
                <a:spcPts val="800"/>
              </a:spcAft>
              <a:buFont typeface="Arial" panose="020B0604020202020204" pitchFamily="34" charset="0"/>
              <a:buChar char="•"/>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signifie « dynamique du sang »</a:t>
            </a:r>
          </a:p>
          <a:p>
            <a:pPr marL="457200" indent="-457200">
              <a:spcAft>
                <a:spcPts val="800"/>
              </a:spcAft>
              <a:buFont typeface="Arial" panose="020B0604020202020204" pitchFamily="34" charset="0"/>
              <a:buChar char="•"/>
            </a:pPr>
            <a:r>
              <a:rPr lang="fr-FR" sz="2800" dirty="0">
                <a:latin typeface="Bahnschrift SemiLight SemiConde" panose="020B0502040204020203" pitchFamily="34" charset="0"/>
                <a:ea typeface="Calibri" panose="020F0502020204030204" pitchFamily="34" charset="0"/>
                <a:cs typeface="Times New Roman" panose="02020603050405020304" pitchFamily="18" charset="0"/>
              </a:rPr>
              <a:t>T</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oujours nécessaire pour détecter et prévenir les incidents et accidents.</a:t>
            </a:r>
          </a:p>
          <a:p>
            <a:pPr marL="457200" indent="-457200">
              <a:spcAft>
                <a:spcPts val="800"/>
              </a:spcAft>
              <a:buFont typeface="Arial" panose="020B0604020202020204" pitchFamily="34" charset="0"/>
              <a:buChar char="•"/>
            </a:pPr>
            <a:r>
              <a:rPr lang="fr-FR" sz="2800" dirty="0">
                <a:latin typeface="Bahnschrift SemiLight SemiConde" panose="020B0502040204020203" pitchFamily="34" charset="0"/>
                <a:ea typeface="Calibri" panose="020F0502020204030204" pitchFamily="34" charset="0"/>
                <a:cs typeface="Times New Roman" panose="02020603050405020304" pitchFamily="18" charset="0"/>
              </a:rPr>
              <a:t>U</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tilisé en anesthésie pour s’assurer que, malgré les modifications physiologiques liées à l’anesthésie et/ou à la chirurgie, les apports correspondent toujours aux besoins</a:t>
            </a:r>
          </a:p>
          <a:p>
            <a:pPr marL="457200" indent="-457200">
              <a:spcAft>
                <a:spcPts val="800"/>
              </a:spcAft>
              <a:buFont typeface="Arial" panose="020B0604020202020204" pitchFamily="34" charset="0"/>
              <a:buChar char="•"/>
            </a:pPr>
            <a:r>
              <a:rPr lang="fr-FR" sz="2800" dirty="0">
                <a:latin typeface="Bahnschrift SemiLight SemiConde" panose="020B0502040204020203" pitchFamily="34" charset="0"/>
                <a:ea typeface="Calibri" panose="020F0502020204030204" pitchFamily="34" charset="0"/>
                <a:cs typeface="Times New Roman" panose="02020603050405020304" pitchFamily="18" charset="0"/>
              </a:rPr>
              <a:t>U</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tilisé en réanimation pour détecter et aider au traitement des défaillances d’organe 											</a:t>
            </a:r>
            <a:r>
              <a:rPr lang="fr-FR" sz="1400" dirty="0">
                <a:effectLst/>
                <a:latin typeface="Bahnschrift SemiLight SemiConde" panose="020B0502040204020203" pitchFamily="34" charset="0"/>
                <a:ea typeface="Calibri" panose="020F0502020204030204" pitchFamily="34" charset="0"/>
                <a:cs typeface="Times New Roman" panose="02020603050405020304" pitchFamily="18" charset="0"/>
              </a:rPr>
              <a:t>[1]</a:t>
            </a:r>
            <a:endPar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901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Bibliographie commentée</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44320"/>
            <a:ext cx="11526520" cy="3586046"/>
          </a:xfrm>
          <a:prstGeom prst="rect">
            <a:avLst/>
          </a:prstGeom>
          <a:noFill/>
        </p:spPr>
        <p:txBody>
          <a:bodyPr wrap="square" rtlCol="0">
            <a:spAutoFit/>
          </a:bodyPr>
          <a:lstStyle/>
          <a:p>
            <a:pPr>
              <a:lnSpc>
                <a:spcPct val="107000"/>
              </a:lnSpc>
              <a:spcAft>
                <a:spcPts val="800"/>
              </a:spcAft>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Il existe deux types de mesure : </a:t>
            </a:r>
          </a:p>
          <a:p>
            <a:pPr marL="514350" indent="-514350">
              <a:lnSpc>
                <a:spcPct val="107000"/>
              </a:lnSpc>
              <a:spcAft>
                <a:spcPts val="800"/>
              </a:spcAft>
              <a:buFont typeface="+mj-lt"/>
              <a:buAutoNum type="arabicPeriod"/>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L’analyse du contour de l’onde de pouls artériel :</a:t>
            </a:r>
          </a:p>
          <a:p>
            <a:pPr marL="971550" lvl="1" indent="-514350">
              <a:lnSpc>
                <a:spcPct val="107000"/>
              </a:lnSpc>
              <a:spcAft>
                <a:spcPts val="800"/>
              </a:spcAft>
              <a:buFont typeface="Arial" panose="020B0604020202020204" pitchFamily="34" charset="0"/>
              <a:buChar char="•"/>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Le principe fait l'objet de publications dès 1899 (Effet </a:t>
            </a:r>
            <a:r>
              <a:rPr lang="fr-FR" sz="2800" dirty="0" err="1">
                <a:effectLst/>
                <a:latin typeface="Bahnschrift SemiLight SemiConde" panose="020B0502040204020203" pitchFamily="34" charset="0"/>
                <a:ea typeface="Calibri" panose="020F0502020204030204" pitchFamily="34" charset="0"/>
                <a:cs typeface="Times New Roman" panose="02020603050405020304" pitchFamily="18" charset="0"/>
              </a:rPr>
              <a:t>Windkessel</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 décrit par le physiologiste Otto Frank). </a:t>
            </a:r>
          </a:p>
          <a:p>
            <a:pPr marL="971550" lvl="1" indent="-514350">
              <a:lnSpc>
                <a:spcPct val="107000"/>
              </a:lnSpc>
              <a:spcAft>
                <a:spcPts val="800"/>
              </a:spcAft>
              <a:buFont typeface="Arial" panose="020B0604020202020204" pitchFamily="34" charset="0"/>
              <a:buChar char="•"/>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L'idée consiste à analyser le signal de la pression artérielle en continu afin d'obtenir davantage de données qu'avec les valeurs systolique, diastolique et moyenne. 								</a:t>
            </a:r>
            <a:r>
              <a:rPr lang="fr-FR" sz="1400" dirty="0">
                <a:effectLst/>
                <a:latin typeface="Bahnschrift SemiLight SemiConde" panose="020B0502040204020203" pitchFamily="34" charset="0"/>
                <a:ea typeface="Calibri" panose="020F0502020204030204" pitchFamily="34" charset="0"/>
                <a:cs typeface="Times New Roman" panose="02020603050405020304" pitchFamily="18" charset="0"/>
              </a:rPr>
              <a:t>[2]</a:t>
            </a:r>
            <a:endPar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50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Bibliographie commentée</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44320"/>
            <a:ext cx="11526520" cy="4713278"/>
          </a:xfrm>
          <a:prstGeom prst="rect">
            <a:avLst/>
          </a:prstGeom>
          <a:noFill/>
        </p:spPr>
        <p:txBody>
          <a:bodyPr wrap="square" rtlCol="0">
            <a:spAutoFit/>
          </a:bodyPr>
          <a:lstStyle/>
          <a:p>
            <a:pPr>
              <a:lnSpc>
                <a:spcPct val="107000"/>
              </a:lnSpc>
              <a:spcAft>
                <a:spcPts val="800"/>
              </a:spcAft>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Il existe deux types de mesure :</a:t>
            </a:r>
          </a:p>
          <a:p>
            <a:pPr marL="514350" indent="-514350">
              <a:lnSpc>
                <a:spcPct val="107000"/>
              </a:lnSpc>
              <a:spcAft>
                <a:spcPts val="800"/>
              </a:spcAft>
              <a:buFont typeface="+mj-lt"/>
              <a:buAutoNum type="arabicPeriod" startAt="2"/>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La thermodilution pulmonaire : </a:t>
            </a:r>
          </a:p>
          <a:p>
            <a:pPr marL="914400" lvl="1" indent="-457200">
              <a:lnSpc>
                <a:spcPct val="107000"/>
              </a:lnSpc>
              <a:spcAft>
                <a:spcPts val="800"/>
              </a:spcAft>
              <a:buFont typeface="Arial" panose="020B0604020202020204" pitchFamily="34" charset="0"/>
              <a:buChar char="•"/>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Un bolus prédéfini est injecté via un cathéter </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sym typeface="Wingdings" panose="05000000000000000000" pitchFamily="2" charset="2"/>
              </a:rPr>
              <a:t> </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traverse le cœur droit, le poumon et le cœur gauche</a:t>
            </a:r>
          </a:p>
          <a:p>
            <a:pPr marL="914400" lvl="1" indent="-457200">
              <a:lnSpc>
                <a:spcPct val="107000"/>
              </a:lnSpc>
              <a:spcAft>
                <a:spcPts val="800"/>
              </a:spcAft>
              <a:buFont typeface="Arial" panose="020B0604020202020204" pitchFamily="34" charset="0"/>
              <a:buChar char="•"/>
            </a:pPr>
            <a:r>
              <a:rPr lang="fr-FR" sz="2800" dirty="0">
                <a:latin typeface="Bahnschrift SemiLight SemiConde" panose="020B0502040204020203" pitchFamily="34" charset="0"/>
                <a:ea typeface="Calibri" panose="020F0502020204030204" pitchFamily="34" charset="0"/>
                <a:cs typeface="Times New Roman" panose="02020603050405020304" pitchFamily="18" charset="0"/>
              </a:rPr>
              <a:t>E</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st détecté par un cathéter placé dans une artère centrale, </a:t>
            </a:r>
          </a:p>
          <a:p>
            <a:pPr marL="914400" lvl="1" indent="-457200">
              <a:lnSpc>
                <a:spcPct val="107000"/>
              </a:lnSpc>
              <a:spcAft>
                <a:spcPts val="800"/>
              </a:spcAft>
              <a:buFont typeface="Arial" panose="020B0604020202020204" pitchFamily="34" charset="0"/>
              <a:buChar char="•"/>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L'injection de bolus est généralement répétée trois fois.</a:t>
            </a:r>
          </a:p>
          <a:p>
            <a:pPr marL="914400" lvl="1" indent="-457200">
              <a:lnSpc>
                <a:spcPct val="107000"/>
              </a:lnSpc>
              <a:spcAft>
                <a:spcPts val="800"/>
              </a:spcAft>
              <a:buFont typeface="Arial" panose="020B0604020202020204" pitchFamily="34" charset="0"/>
              <a:buChar char="•"/>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Les résultats obtenus sont statiques ; correspondent qu'au moment de l'injection du bolus </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sym typeface="Wingdings" panose="05000000000000000000" pitchFamily="2" charset="2"/>
              </a:rPr>
              <a:t> I</a:t>
            </a: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ls doivent être répétés en cas de modification de l'état du patient ou de la thérapie 						</a:t>
            </a:r>
            <a:r>
              <a:rPr lang="fr-FR" sz="1400" dirty="0">
                <a:effectLst/>
                <a:latin typeface="Bahnschrift SemiLight SemiConde" panose="020B0502040204020203" pitchFamily="34" charset="0"/>
                <a:ea typeface="Calibri" panose="020F0502020204030204" pitchFamily="34" charset="0"/>
                <a:cs typeface="Times New Roman" panose="02020603050405020304" pitchFamily="18" charset="0"/>
              </a:rPr>
              <a:t>[2]</a:t>
            </a:r>
            <a:endPar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534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Bibliographie commentée</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44320"/>
            <a:ext cx="11526520" cy="3125023"/>
          </a:xfrm>
          <a:prstGeom prst="rect">
            <a:avLst/>
          </a:prstGeom>
          <a:noFill/>
        </p:spPr>
        <p:txBody>
          <a:bodyPr wrap="square" rtlCol="0">
            <a:spAutoFit/>
          </a:bodyPr>
          <a:lstStyle/>
          <a:p>
            <a:pPr>
              <a:lnSpc>
                <a:spcPct val="107000"/>
              </a:lnSpc>
              <a:spcAft>
                <a:spcPts val="800"/>
              </a:spcAft>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Il existe deux types de mesure :</a:t>
            </a:r>
          </a:p>
          <a:p>
            <a:pPr marL="514350" indent="-514350">
              <a:lnSpc>
                <a:spcPct val="107000"/>
              </a:lnSpc>
              <a:spcAft>
                <a:spcPts val="800"/>
              </a:spcAft>
              <a:buFont typeface="+mj-lt"/>
              <a:buAutoNum type="arabicPeriod" startAt="2"/>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La thermodilution pulmonaire : </a:t>
            </a:r>
          </a:p>
          <a:p>
            <a:pPr marL="914400" lvl="1" indent="-457200">
              <a:lnSpc>
                <a:spcPct val="107000"/>
              </a:lnSpc>
              <a:spcAft>
                <a:spcPts val="800"/>
              </a:spcAft>
              <a:buFont typeface="Arial" panose="020B0604020202020204" pitchFamily="34" charset="0"/>
              <a:buChar char="•"/>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S’appuie sur le principe de de Steward et Hamilton : le débit cardiaque s’obtient en divisant la quantité injectée en amont du cœur d’un indicateur (colorant, thermique ou isotopique) par la surface de la courbe de première circulation de cet indicateur. 						</a:t>
            </a:r>
            <a:r>
              <a:rPr lang="fr-FR" sz="1400" dirty="0">
                <a:effectLst/>
                <a:latin typeface="Bahnschrift SemiLight SemiConde" panose="020B0502040204020203" pitchFamily="34" charset="0"/>
                <a:ea typeface="Calibri" panose="020F0502020204030204" pitchFamily="34" charset="0"/>
                <a:cs typeface="Times New Roman" panose="02020603050405020304" pitchFamily="18" charset="0"/>
              </a:rPr>
              <a:t>[3]</a:t>
            </a:r>
            <a:endPar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9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E25F7-530B-44FD-AFCD-46A9948D2B6D}"/>
              </a:ext>
            </a:extLst>
          </p:cNvPr>
          <p:cNvSpPr>
            <a:spLocks noGrp="1"/>
          </p:cNvSpPr>
          <p:nvPr>
            <p:ph type="title"/>
          </p:nvPr>
        </p:nvSpPr>
        <p:spPr>
          <a:xfrm>
            <a:off x="177800" y="176211"/>
            <a:ext cx="11811000" cy="1009651"/>
          </a:xfrm>
        </p:spPr>
        <p:txBody>
          <a:bodyPr/>
          <a:lstStyle/>
          <a:p>
            <a:r>
              <a:rPr lang="fr-FR" dirty="0">
                <a:latin typeface="Bahnschrift SemiLight SemiConde" panose="020B0502040204020203" pitchFamily="34" charset="0"/>
              </a:rPr>
              <a:t>Bibliographie commentée</a:t>
            </a:r>
          </a:p>
        </p:txBody>
      </p:sp>
      <p:cxnSp>
        <p:nvCxnSpPr>
          <p:cNvPr id="4" name="Connecteur droit 3">
            <a:extLst>
              <a:ext uri="{FF2B5EF4-FFF2-40B4-BE49-F238E27FC236}">
                <a16:creationId xmlns:a16="http://schemas.microsoft.com/office/drawing/2014/main" id="{0C95354B-D59B-49CE-B905-2EB18C5A1A6F}"/>
              </a:ext>
            </a:extLst>
          </p:cNvPr>
          <p:cNvCxnSpPr>
            <a:cxnSpLocks/>
          </p:cNvCxnSpPr>
          <p:nvPr/>
        </p:nvCxnSpPr>
        <p:spPr>
          <a:xfrm>
            <a:off x="177800" y="1284288"/>
            <a:ext cx="11811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15177C10-8051-4AA3-9FA1-4659BF064EC0}"/>
              </a:ext>
            </a:extLst>
          </p:cNvPr>
          <p:cNvSpPr txBox="1"/>
          <p:nvPr/>
        </p:nvSpPr>
        <p:spPr>
          <a:xfrm>
            <a:off x="330200" y="1544320"/>
            <a:ext cx="11526520" cy="1434175"/>
          </a:xfrm>
          <a:prstGeom prst="rect">
            <a:avLst/>
          </a:prstGeom>
          <a:noFill/>
        </p:spPr>
        <p:txBody>
          <a:bodyPr wrap="square" rtlCol="0">
            <a:spAutoFit/>
          </a:bodyPr>
          <a:lstStyle/>
          <a:p>
            <a:pPr>
              <a:lnSpc>
                <a:spcPct val="107000"/>
              </a:lnSpc>
              <a:spcAft>
                <a:spcPts val="800"/>
              </a:spcAft>
            </a:pPr>
            <a:r>
              <a:rPr lang="fr-FR" sz="2800" dirty="0">
                <a:effectLst/>
                <a:latin typeface="Bahnschrift SemiLight SemiConde" panose="020B0502040204020203" pitchFamily="34" charset="0"/>
                <a:ea typeface="Calibri" panose="020F0502020204030204" pitchFamily="34" charset="0"/>
                <a:cs typeface="Times New Roman" panose="02020603050405020304" pitchFamily="18" charset="0"/>
              </a:rPr>
              <a:t>Le but de ses deux techniques est donc de déterminer le débit cardiaque à l’aide des valeurs mesurées et d’en déduire par le calcul d’autres valeurs thermodynamiques.</a:t>
            </a:r>
          </a:p>
        </p:txBody>
      </p:sp>
    </p:spTree>
    <p:extLst>
      <p:ext uri="{BB962C8B-B14F-4D97-AF65-F5344CB8AC3E}">
        <p14:creationId xmlns:p14="http://schemas.microsoft.com/office/powerpoint/2010/main" val="7081907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1067</Words>
  <Application>Microsoft Office PowerPoint</Application>
  <PresentationFormat>Grand écran</PresentationFormat>
  <Paragraphs>114</Paragraphs>
  <Slides>19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Arial</vt:lpstr>
      <vt:lpstr>Bahnschrift SemiLight SemiConde</vt:lpstr>
      <vt:lpstr>Calibri</vt:lpstr>
      <vt:lpstr>Calibri Light</vt:lpstr>
      <vt:lpstr>Franklin Gothic Medium Cond</vt:lpstr>
      <vt:lpstr>Symbol</vt:lpstr>
      <vt:lpstr>Times New Roman</vt:lpstr>
      <vt:lpstr>Thème Office</vt:lpstr>
      <vt:lpstr>Présentation PowerPoint</vt:lpstr>
      <vt:lpstr>Motivation</vt:lpstr>
      <vt:lpstr>Ancrage du sujet au thème</vt:lpstr>
      <vt:lpstr>Positionnement thématique et mots-clés</vt:lpstr>
      <vt:lpstr>Bibliographie commentée</vt:lpstr>
      <vt:lpstr>Bibliographie commentée</vt:lpstr>
      <vt:lpstr>Bibliographie commentée</vt:lpstr>
      <vt:lpstr>Bibliographie commentée</vt:lpstr>
      <vt:lpstr>Bibliographie commentée</vt:lpstr>
      <vt:lpstr>Bibliographie commentée</vt:lpstr>
      <vt:lpstr>Bibliographie commentée</vt:lpstr>
      <vt:lpstr>Problématique retenue</vt:lpstr>
      <vt:lpstr>Objectifs du travails</vt:lpstr>
      <vt:lpstr>Références bibliographiques</vt:lpstr>
      <vt:lpstr>Présentation PowerPoint</vt:lpstr>
      <vt:lpstr>Annexe 1 : Valeurs supplémentaires obtenues</vt:lpstr>
      <vt:lpstr>Annexe 1 : Valeurs supplémentaires obtenues</vt:lpstr>
      <vt:lpstr>Annexe 2 : Technologie de monitorage hémodynamique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BOUVIER Louis</dc:creator>
  <cp:lastModifiedBy>BOUVIER Louis</cp:lastModifiedBy>
  <cp:revision>10</cp:revision>
  <dcterms:created xsi:type="dcterms:W3CDTF">2021-11-23T16:05:07Z</dcterms:created>
  <dcterms:modified xsi:type="dcterms:W3CDTF">2021-11-25T17:53:03Z</dcterms:modified>
</cp:coreProperties>
</file>