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</p:sldMasterIdLst>
  <p:notesMasterIdLst>
    <p:notesMasterId r:id="rId27"/>
  </p:notesMasterIdLst>
  <p:sldIdLst>
    <p:sldId id="295" r:id="rId3"/>
    <p:sldId id="279" r:id="rId4"/>
    <p:sldId id="280" r:id="rId5"/>
    <p:sldId id="281" r:id="rId6"/>
    <p:sldId id="282" r:id="rId7"/>
    <p:sldId id="298" r:id="rId8"/>
    <p:sldId id="299" r:id="rId9"/>
    <p:sldId id="300" r:id="rId10"/>
    <p:sldId id="302" r:id="rId11"/>
    <p:sldId id="283" r:id="rId12"/>
    <p:sldId id="284" r:id="rId13"/>
    <p:sldId id="292" r:id="rId14"/>
    <p:sldId id="285" r:id="rId15"/>
    <p:sldId id="293" r:id="rId16"/>
    <p:sldId id="297" r:id="rId17"/>
    <p:sldId id="286" r:id="rId18"/>
    <p:sldId id="287" r:id="rId19"/>
    <p:sldId id="301" r:id="rId20"/>
    <p:sldId id="288" r:id="rId21"/>
    <p:sldId id="291" r:id="rId22"/>
    <p:sldId id="294" r:id="rId23"/>
    <p:sldId id="296" r:id="rId24"/>
    <p:sldId id="289" r:id="rId25"/>
    <p:sldId id="290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1"/>
                </a:solidFill>
              </a:rPr>
              <a:t>Training time on</a:t>
            </a:r>
            <a:r>
              <a:rPr lang="en-US" baseline="0" dirty="0">
                <a:solidFill>
                  <a:schemeClr val="accent1"/>
                </a:solidFill>
              </a:rPr>
              <a:t> 60 episodes</a:t>
            </a:r>
            <a:endParaRPr lang="en-US" dirty="0">
              <a:solidFill>
                <a:schemeClr val="accent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Feuil1!$A$2:$A$4</c:f>
              <c:strCache>
                <c:ptCount val="3"/>
                <c:pt idx="0">
                  <c:v>"Smiley" dataset</c:v>
                </c:pt>
                <c:pt idx="1">
                  <c:v>"Bird" dataset</c:v>
                </c:pt>
                <c:pt idx="2">
                  <c:v>Multi-class dataset (4 classes)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26</c:v>
                </c:pt>
                <c:pt idx="1">
                  <c:v>30</c:v>
                </c:pt>
                <c:pt idx="2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5E-4EBB-91DC-27305DD0E1B0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GRU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Feuil1!$A$2:$A$4</c:f>
              <c:strCache>
                <c:ptCount val="3"/>
                <c:pt idx="0">
                  <c:v>"Smiley" dataset</c:v>
                </c:pt>
                <c:pt idx="1">
                  <c:v>"Bird" dataset</c:v>
                </c:pt>
                <c:pt idx="2">
                  <c:v>Multi-class dataset (4 classes)</c:v>
                </c:pt>
              </c:strCache>
            </c:strRef>
          </c:cat>
          <c:val>
            <c:numRef>
              <c:f>Feuil1!$C$2:$C$4</c:f>
              <c:numCache>
                <c:formatCode>General</c:formatCode>
                <c:ptCount val="3"/>
                <c:pt idx="0">
                  <c:v>23</c:v>
                </c:pt>
                <c:pt idx="1">
                  <c:v>27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5E-4EBB-91DC-27305DD0E1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1513135"/>
        <c:axId val="561515215"/>
      </c:barChart>
      <c:catAx>
        <c:axId val="561513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61515215"/>
        <c:crosses val="autoZero"/>
        <c:auto val="1"/>
        <c:lblAlgn val="ctr"/>
        <c:lblOffset val="100"/>
        <c:noMultiLvlLbl val="0"/>
      </c:catAx>
      <c:valAx>
        <c:axId val="56151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accent1"/>
                    </a:solidFill>
                  </a:rPr>
                  <a:t>Unconditional training time (minutes)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61513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1"/>
                </a:solidFill>
              </a:rPr>
              <a:t>Reconstruction</a:t>
            </a:r>
            <a:r>
              <a:rPr lang="en-US" baseline="0" dirty="0">
                <a:solidFill>
                  <a:schemeClr val="accent1"/>
                </a:solidFill>
              </a:rPr>
              <a:t> loss after 60 episodes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LSTM train loss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Feuil1!$A$2:$A$4</c:f>
              <c:strCache>
                <c:ptCount val="3"/>
                <c:pt idx="0">
                  <c:v>"Smiley" dataset</c:v>
                </c:pt>
                <c:pt idx="1">
                  <c:v>"Bird" dataset</c:v>
                </c:pt>
                <c:pt idx="2">
                  <c:v>Multi-class dataset (4 classes)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0.219</c:v>
                </c:pt>
                <c:pt idx="1">
                  <c:v>0.65100000000000002</c:v>
                </c:pt>
                <c:pt idx="2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CC-4D38-B124-6DC79B50F567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LSTM test loss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Feuil1!$A$2:$A$4</c:f>
              <c:strCache>
                <c:ptCount val="3"/>
                <c:pt idx="0">
                  <c:v>"Smiley" dataset</c:v>
                </c:pt>
                <c:pt idx="1">
                  <c:v>"Bird" dataset</c:v>
                </c:pt>
                <c:pt idx="2">
                  <c:v>Multi-class dataset (4 classes)</c:v>
                </c:pt>
              </c:strCache>
            </c:strRef>
          </c:cat>
          <c:val>
            <c:numRef>
              <c:f>Feuil1!$C$2:$C$4</c:f>
              <c:numCache>
                <c:formatCode>General</c:formatCode>
                <c:ptCount val="3"/>
                <c:pt idx="0">
                  <c:v>0.22</c:v>
                </c:pt>
                <c:pt idx="1">
                  <c:v>0.65500000000000003</c:v>
                </c:pt>
                <c:pt idx="2">
                  <c:v>0.36299999999999999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CC-4D38-B124-6DC79B50F567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GRU train loss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Feuil1!$A$2:$A$4</c:f>
              <c:strCache>
                <c:ptCount val="3"/>
                <c:pt idx="0">
                  <c:v>"Smiley" dataset</c:v>
                </c:pt>
                <c:pt idx="1">
                  <c:v>"Bird" dataset</c:v>
                </c:pt>
                <c:pt idx="2">
                  <c:v>Multi-class dataset (4 classes)</c:v>
                </c:pt>
              </c:strCache>
            </c:strRef>
          </c:cat>
          <c:val>
            <c:numRef>
              <c:f>Feuil1!$D$2:$D$4</c:f>
              <c:numCache>
                <c:formatCode>General</c:formatCode>
                <c:ptCount val="3"/>
                <c:pt idx="0">
                  <c:v>0.22800000000000001</c:v>
                </c:pt>
                <c:pt idx="1">
                  <c:v>0.66600000000000004</c:v>
                </c:pt>
                <c:pt idx="2">
                  <c:v>0.434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CA-419D-BC66-C14154749CAD}"/>
            </c:ext>
          </c:extLst>
        </c:ser>
        <c:ser>
          <c:idx val="3"/>
          <c:order val="3"/>
          <c:tx>
            <c:strRef>
              <c:f>Feuil1!$E$1</c:f>
              <c:strCache>
                <c:ptCount val="1"/>
                <c:pt idx="0">
                  <c:v>GRU test loss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Feuil1!$A$2:$A$4</c:f>
              <c:strCache>
                <c:ptCount val="3"/>
                <c:pt idx="0">
                  <c:v>"Smiley" dataset</c:v>
                </c:pt>
                <c:pt idx="1">
                  <c:v>"Bird" dataset</c:v>
                </c:pt>
                <c:pt idx="2">
                  <c:v>Multi-class dataset (4 classes)</c:v>
                </c:pt>
              </c:strCache>
            </c:strRef>
          </c:cat>
          <c:val>
            <c:numRef>
              <c:f>Feuil1!$E$2:$E$4</c:f>
              <c:numCache>
                <c:formatCode>General</c:formatCode>
                <c:ptCount val="3"/>
                <c:pt idx="0">
                  <c:v>0.223</c:v>
                </c:pt>
                <c:pt idx="1">
                  <c:v>0.70699999999999996</c:v>
                </c:pt>
                <c:pt idx="2">
                  <c:v>0.41599999999999998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CA-419D-BC66-C14154749C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1513135"/>
        <c:axId val="561515215"/>
      </c:barChart>
      <c:catAx>
        <c:axId val="561513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61515215"/>
        <c:crosses val="autoZero"/>
        <c:auto val="1"/>
        <c:lblAlgn val="ctr"/>
        <c:lblOffset val="100"/>
        <c:noMultiLvlLbl val="0"/>
      </c:catAx>
      <c:valAx>
        <c:axId val="56151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accent1"/>
                    </a:solidFill>
                  </a:rPr>
                  <a:t>Reconstruction loss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61513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1"/>
                </a:solidFill>
              </a:rPr>
              <a:t>Total</a:t>
            </a:r>
            <a:r>
              <a:rPr lang="en-US" baseline="0" dirty="0">
                <a:solidFill>
                  <a:schemeClr val="accent1"/>
                </a:solidFill>
              </a:rPr>
              <a:t> loss after 60 episodes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LSTM train loss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Feuil1!$A$2:$A$4</c:f>
              <c:strCache>
                <c:ptCount val="3"/>
                <c:pt idx="0">
                  <c:v>"Smiley" dataset</c:v>
                </c:pt>
                <c:pt idx="1">
                  <c:v>"Bird" dataset</c:v>
                </c:pt>
                <c:pt idx="2">
                  <c:v>Multi-class dataset (4 classes)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2.2509999999999999</c:v>
                </c:pt>
                <c:pt idx="1">
                  <c:v>2.8450000000000002</c:v>
                </c:pt>
                <c:pt idx="2">
                  <c:v>2.6309999999999998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DD-4256-BD6C-8BEC8D08B75B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LSTM test loss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Feuil1!$A$2:$A$4</c:f>
              <c:strCache>
                <c:ptCount val="3"/>
                <c:pt idx="0">
                  <c:v>"Smiley" dataset</c:v>
                </c:pt>
                <c:pt idx="1">
                  <c:v>"Bird" dataset</c:v>
                </c:pt>
                <c:pt idx="2">
                  <c:v>Multi-class dataset (4 classes)</c:v>
                </c:pt>
              </c:strCache>
            </c:strRef>
          </c:cat>
          <c:val>
            <c:numRef>
              <c:f>Feuil1!$C$2:$C$4</c:f>
              <c:numCache>
                <c:formatCode>General</c:formatCode>
                <c:ptCount val="3"/>
                <c:pt idx="0">
                  <c:v>2.2549999999999999</c:v>
                </c:pt>
                <c:pt idx="1">
                  <c:v>2.8490000000000002</c:v>
                </c:pt>
                <c:pt idx="2">
                  <c:v>2.63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DD-4256-BD6C-8BEC8D08B75B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GRU train loss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Feuil1!$A$2:$A$4</c:f>
              <c:strCache>
                <c:ptCount val="3"/>
                <c:pt idx="0">
                  <c:v>"Smiley" dataset</c:v>
                </c:pt>
                <c:pt idx="1">
                  <c:v>"Bird" dataset</c:v>
                </c:pt>
                <c:pt idx="2">
                  <c:v>Multi-class dataset (4 classes)</c:v>
                </c:pt>
              </c:strCache>
            </c:strRef>
          </c:cat>
          <c:val>
            <c:numRef>
              <c:f>Feuil1!$D$2:$D$4</c:f>
              <c:numCache>
                <c:formatCode>General</c:formatCode>
                <c:ptCount val="3"/>
                <c:pt idx="0">
                  <c:v>2.254</c:v>
                </c:pt>
                <c:pt idx="1">
                  <c:v>2.9580000000000002</c:v>
                </c:pt>
                <c:pt idx="2">
                  <c:v>2.629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98-40AA-8426-A8BC0D204CC5}"/>
            </c:ext>
          </c:extLst>
        </c:ser>
        <c:ser>
          <c:idx val="3"/>
          <c:order val="3"/>
          <c:tx>
            <c:strRef>
              <c:f>Feuil1!$E$1</c:f>
              <c:strCache>
                <c:ptCount val="1"/>
                <c:pt idx="0">
                  <c:v>GRU test loss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Feuil1!$A$2:$A$4</c:f>
              <c:strCache>
                <c:ptCount val="3"/>
                <c:pt idx="0">
                  <c:v>"Smiley" dataset</c:v>
                </c:pt>
                <c:pt idx="1">
                  <c:v>"Bird" dataset</c:v>
                </c:pt>
                <c:pt idx="2">
                  <c:v>Multi-class dataset (4 classes)</c:v>
                </c:pt>
              </c:strCache>
            </c:strRef>
          </c:cat>
          <c:val>
            <c:numRef>
              <c:f>Feuil1!$E$2:$E$4</c:f>
              <c:numCache>
                <c:formatCode>General</c:formatCode>
                <c:ptCount val="3"/>
                <c:pt idx="0">
                  <c:v>2.2559999999999998</c:v>
                </c:pt>
                <c:pt idx="1">
                  <c:v>2.9590000000000001</c:v>
                </c:pt>
                <c:pt idx="2">
                  <c:v>2.63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F98-40AA-8426-A8BC0D204C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1513135"/>
        <c:axId val="561515215"/>
      </c:barChart>
      <c:catAx>
        <c:axId val="561513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61515215"/>
        <c:crosses val="autoZero"/>
        <c:auto val="1"/>
        <c:lblAlgn val="ctr"/>
        <c:lblOffset val="100"/>
        <c:noMultiLvlLbl val="0"/>
      </c:catAx>
      <c:valAx>
        <c:axId val="56151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accent1"/>
                    </a:solidFill>
                  </a:rPr>
                  <a:t>Total loss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61513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1"/>
                </a:solidFill>
              </a:rPr>
              <a:t>Reconstruction</a:t>
            </a:r>
            <a:r>
              <a:rPr lang="en-US" baseline="0" dirty="0">
                <a:solidFill>
                  <a:schemeClr val="accent1"/>
                </a:solidFill>
              </a:rPr>
              <a:t> loss after 60 episodes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1 layer train loss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Feuil1!$A$2:$A$3</c:f>
              <c:strCache>
                <c:ptCount val="2"/>
                <c:pt idx="0">
                  <c:v>"Smiley" dataset</c:v>
                </c:pt>
                <c:pt idx="1">
                  <c:v>Multi-class dataset (4 classes)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0.219</c:v>
                </c:pt>
                <c:pt idx="1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CC-4D38-B124-6DC79B50F567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1 layer test loss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Feuil1!$A$2:$A$3</c:f>
              <c:strCache>
                <c:ptCount val="2"/>
                <c:pt idx="0">
                  <c:v>"Smiley" dataset</c:v>
                </c:pt>
                <c:pt idx="1">
                  <c:v>Multi-class dataset (4 classes)</c:v>
                </c:pt>
              </c:strCache>
            </c:strRef>
          </c:cat>
          <c:val>
            <c:numRef>
              <c:f>Feuil1!$C$2:$C$3</c:f>
              <c:numCache>
                <c:formatCode>General</c:formatCode>
                <c:ptCount val="2"/>
                <c:pt idx="0">
                  <c:v>0.22</c:v>
                </c:pt>
                <c:pt idx="1">
                  <c:v>0.36299999999999999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CC-4D38-B124-6DC79B50F567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3 layers train loss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Feuil1!$A$2:$A$3</c:f>
              <c:strCache>
                <c:ptCount val="2"/>
                <c:pt idx="0">
                  <c:v>"Smiley" dataset</c:v>
                </c:pt>
                <c:pt idx="1">
                  <c:v>Multi-class dataset (4 classes)</c:v>
                </c:pt>
              </c:strCache>
            </c:strRef>
          </c:cat>
          <c:val>
            <c:numRef>
              <c:f>Feuil1!$D$2:$D$3</c:f>
              <c:numCache>
                <c:formatCode>General</c:formatCode>
                <c:ptCount val="2"/>
                <c:pt idx="0">
                  <c:v>0.221</c:v>
                </c:pt>
                <c:pt idx="1">
                  <c:v>0.35399999999999998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33-446E-99D7-FB48337BD2E6}"/>
            </c:ext>
          </c:extLst>
        </c:ser>
        <c:ser>
          <c:idx val="3"/>
          <c:order val="3"/>
          <c:tx>
            <c:strRef>
              <c:f>Feuil1!$E$1</c:f>
              <c:strCache>
                <c:ptCount val="1"/>
                <c:pt idx="0">
                  <c:v>3 layers test loss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Feuil1!$A$2:$A$3</c:f>
              <c:strCache>
                <c:ptCount val="2"/>
                <c:pt idx="0">
                  <c:v>"Smiley" dataset</c:v>
                </c:pt>
                <c:pt idx="1">
                  <c:v>Multi-class dataset (4 classes)</c:v>
                </c:pt>
              </c:strCache>
            </c:strRef>
          </c:cat>
          <c:val>
            <c:numRef>
              <c:f>Feuil1!$E$2:$E$3</c:f>
              <c:numCache>
                <c:formatCode>General</c:formatCode>
                <c:ptCount val="2"/>
                <c:pt idx="0">
                  <c:v>0.221</c:v>
                </c:pt>
                <c:pt idx="1">
                  <c:v>0.34300000000000003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333-446E-99D7-FB48337BD2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1513135"/>
        <c:axId val="561515215"/>
      </c:barChart>
      <c:catAx>
        <c:axId val="561513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61515215"/>
        <c:crosses val="autoZero"/>
        <c:auto val="1"/>
        <c:lblAlgn val="ctr"/>
        <c:lblOffset val="100"/>
        <c:noMultiLvlLbl val="0"/>
      </c:catAx>
      <c:valAx>
        <c:axId val="56151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accent1"/>
                    </a:solidFill>
                  </a:rPr>
                  <a:t>Reconstruction loss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61513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AE764-DDA3-41D9-80A4-5AC0B5B97CA6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A7341-F300-4672-B8A9-BC4532D42D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0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200" cy="20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89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62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" name="Google Shape;11;p2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855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200" cy="20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544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0225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" name="Google Shape;33;p5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972433" y="2771833"/>
            <a:ext cx="50324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191472" y="2771833"/>
            <a:ext cx="50324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521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2" name="Google Shape;42;p6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554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9" name="Google Shape;49;p7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18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200" cy="2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571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600" cy="3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4613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3" name="Google Shape;63;p9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2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200" cy="1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200" cy="40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669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200" cy="6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21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32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2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200" cy="21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451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78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" name="Google Shape;33;p5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972433" y="2771833"/>
            <a:ext cx="50324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191472" y="2771833"/>
            <a:ext cx="50324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2103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2" name="Google Shape;42;p6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29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9" name="Google Shape;49;p7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18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200" cy="2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46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600" cy="3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09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3" name="Google Shape;63;p9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2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200" cy="1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200" cy="40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67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200" cy="6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15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2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200" cy="21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95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4080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18566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30.png"/><Relationship Id="rId7" Type="http://schemas.openxmlformats.org/officeDocument/2006/relationships/image" Target="../media/image45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330.png"/><Relationship Id="rId7" Type="http://schemas.openxmlformats.org/officeDocument/2006/relationships/image" Target="../media/image53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430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image" Target="../media/image420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440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5.png"/><Relationship Id="rId3" Type="http://schemas.openxmlformats.org/officeDocument/2006/relationships/image" Target="../media/image210.png"/><Relationship Id="rId7" Type="http://schemas.openxmlformats.org/officeDocument/2006/relationships/image" Target="../media/image72.png"/><Relationship Id="rId12" Type="http://schemas.openxmlformats.org/officeDocument/2006/relationships/image" Target="../media/image74.png"/><Relationship Id="rId2" Type="http://schemas.openxmlformats.org/officeDocument/2006/relationships/image" Target="../media/image570.png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52.png"/><Relationship Id="rId5" Type="http://schemas.openxmlformats.org/officeDocument/2006/relationships/image" Target="../media/image55.png"/><Relationship Id="rId15" Type="http://schemas.openxmlformats.org/officeDocument/2006/relationships/image" Target="../media/image77.png"/><Relationship Id="rId10" Type="http://schemas.openxmlformats.org/officeDocument/2006/relationships/image" Target="../media/image54.png"/><Relationship Id="rId4" Type="http://schemas.openxmlformats.org/officeDocument/2006/relationships/image" Target="../media/image440.png"/><Relationship Id="rId9" Type="http://schemas.openxmlformats.org/officeDocument/2006/relationships/image" Target="../media/image53.png"/><Relationship Id="rId14" Type="http://schemas.openxmlformats.org/officeDocument/2006/relationships/image" Target="../media/image7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80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670.png"/><Relationship Id="rId7" Type="http://schemas.openxmlformats.org/officeDocument/2006/relationships/image" Target="../media/image91.png"/><Relationship Id="rId12" Type="http://schemas.openxmlformats.org/officeDocument/2006/relationships/image" Target="../media/image95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4.png"/><Relationship Id="rId5" Type="http://schemas.openxmlformats.org/officeDocument/2006/relationships/image" Target="../media/image81.png"/><Relationship Id="rId10" Type="http://schemas.openxmlformats.org/officeDocument/2006/relationships/image" Target="../media/image93.png"/><Relationship Id="rId4" Type="http://schemas.openxmlformats.org/officeDocument/2006/relationships/image" Target="../media/image80.png"/><Relationship Id="rId9" Type="http://schemas.openxmlformats.org/officeDocument/2006/relationships/image" Target="../media/image8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880.png"/><Relationship Id="rId7" Type="http://schemas.openxmlformats.org/officeDocument/2006/relationships/image" Target="../media/image99.png"/><Relationship Id="rId12" Type="http://schemas.openxmlformats.org/officeDocument/2006/relationships/image" Target="../media/image103.png"/><Relationship Id="rId2" Type="http://schemas.openxmlformats.org/officeDocument/2006/relationships/image" Target="../media/image8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80.png"/><Relationship Id="rId5" Type="http://schemas.openxmlformats.org/officeDocument/2006/relationships/image" Target="../media/image900.png"/><Relationship Id="rId10" Type="http://schemas.openxmlformats.org/officeDocument/2006/relationships/image" Target="../media/image102.png"/><Relationship Id="rId4" Type="http://schemas.openxmlformats.org/officeDocument/2006/relationships/image" Target="../media/image890.png"/><Relationship Id="rId9" Type="http://schemas.openxmlformats.org/officeDocument/2006/relationships/image" Target="../media/image10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0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15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buSzPts val="990"/>
            </a:pPr>
            <a:r>
              <a:rPr lang="fr" sz="3733" dirty="0"/>
              <a:t>Neural sketch generation</a:t>
            </a:r>
            <a:endParaRPr sz="3733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972603" y="740233"/>
            <a:ext cx="10250800" cy="72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/>
            <a:r>
              <a:rPr lang="fr" dirty="0"/>
              <a:t>Group 9A: Abdel-Hamid Mohamed Cheikh, Louis Gautier</a:t>
            </a:r>
            <a:endParaRPr dirty="0"/>
          </a:p>
        </p:txBody>
      </p:sp>
      <p:pic>
        <p:nvPicPr>
          <p:cNvPr id="1026" name="Picture 2" descr="Quick, Draw!">
            <a:extLst>
              <a:ext uri="{FF2B5EF4-FFF2-40B4-BE49-F238E27FC236}">
                <a16:creationId xmlns:a16="http://schemas.microsoft.com/office/drawing/2014/main" id="{AC51FA78-2F75-4EBB-8D11-4F84BC8197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4" r="16871"/>
          <a:stretch/>
        </p:blipFill>
        <p:spPr bwMode="auto">
          <a:xfrm>
            <a:off x="1315617" y="2741134"/>
            <a:ext cx="4693297" cy="371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392B253-48F2-4FF3-9996-3D2B7CE5E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7707" y="2741133"/>
            <a:ext cx="3606581" cy="371721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88E7F-35D4-4613-95E0-DE7D6D88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200" y="714567"/>
            <a:ext cx="10251600" cy="713600"/>
          </a:xfrm>
        </p:spPr>
        <p:txBody>
          <a:bodyPr>
            <a:normAutofit/>
          </a:bodyPr>
          <a:lstStyle/>
          <a:p>
            <a:r>
              <a:rPr lang="en-US" dirty="0"/>
              <a:t>III- Unconditional generation</a:t>
            </a:r>
          </a:p>
        </p:txBody>
      </p:sp>
      <p:sp>
        <p:nvSpPr>
          <p:cNvPr id="5" name="Trapèze 4">
            <a:extLst>
              <a:ext uri="{FF2B5EF4-FFF2-40B4-BE49-F238E27FC236}">
                <a16:creationId xmlns:a16="http://schemas.microsoft.com/office/drawing/2014/main" id="{69EF2C28-97CE-462B-A659-AF432F9CF136}"/>
              </a:ext>
            </a:extLst>
          </p:cNvPr>
          <p:cNvSpPr/>
          <p:nvPr/>
        </p:nvSpPr>
        <p:spPr>
          <a:xfrm rot="16200000">
            <a:off x="2467995" y="2056405"/>
            <a:ext cx="1764465" cy="1424469"/>
          </a:xfrm>
          <a:prstGeom prst="trapezoid">
            <a:avLst>
              <a:gd name="adj" fmla="val 302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4BA95EE-DC8F-4909-825C-279FE143F1DA}"/>
              </a:ext>
            </a:extLst>
          </p:cNvPr>
          <p:cNvSpPr txBox="1"/>
          <p:nvPr/>
        </p:nvSpPr>
        <p:spPr>
          <a:xfrm>
            <a:off x="2685513" y="2414696"/>
            <a:ext cx="1329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Decoder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8BD2BE9-2D77-43ED-9753-E4EA51D71DE6}"/>
                  </a:ext>
                </a:extLst>
              </p:cNvPr>
              <p:cNvSpPr txBox="1"/>
              <p:nvPr/>
            </p:nvSpPr>
            <p:spPr>
              <a:xfrm>
                <a:off x="1390263" y="2553196"/>
                <a:ext cx="124773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400" b="0" i="1" dirty="0">
                    <a:solidFill>
                      <a:schemeClr val="bg2"/>
                    </a:solidFill>
                    <a:latin typeface="Cambria Math" panose="02040503050406030204" pitchFamily="18" charset="0"/>
                  </a:rPr>
                  <a:t>Input: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400" dirty="0">
                    <a:solidFill>
                      <a:schemeClr val="bg2"/>
                    </a:solidFill>
                  </a:rPr>
                  <a:t>=0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8BD2BE9-2D77-43ED-9753-E4EA51D71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263" y="2553196"/>
                <a:ext cx="1247730" cy="430887"/>
              </a:xfrm>
              <a:prstGeom prst="rect">
                <a:avLst/>
              </a:prstGeom>
              <a:blipFill>
                <a:blip r:embed="rId2"/>
                <a:stretch>
                  <a:fillRect t="-14085" b="-23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8BB4F829-7823-4917-969E-B14E13976551}"/>
                  </a:ext>
                </a:extLst>
              </p:cNvPr>
              <p:cNvSpPr txBox="1"/>
              <p:nvPr/>
            </p:nvSpPr>
            <p:spPr>
              <a:xfrm>
                <a:off x="5533053" y="2567976"/>
                <a:ext cx="6036906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2"/>
                    </a:solidFill>
                    <a:latin typeface="Abadi" panose="020B0604020104020204" pitchFamily="34" charset="0"/>
                  </a:rPr>
                  <a:t>Goal: </a:t>
                </a:r>
                <a:r>
                  <a:rPr lang="en-US" sz="2400" dirty="0">
                    <a:solidFill>
                      <a:schemeClr val="bg2"/>
                    </a:solidFill>
                    <a:latin typeface="Abadi" panose="020B0604020104020204" pitchFamily="34" charset="0"/>
                  </a:rPr>
                  <a:t>only train the decoder to be able to use it as a standalone model</a:t>
                </a:r>
              </a:p>
              <a:p>
                <a:endParaRPr lang="en-US" sz="2400" dirty="0">
                  <a:solidFill>
                    <a:schemeClr val="bg2"/>
                  </a:solidFill>
                  <a:latin typeface="Abadi" panose="020B0604020104020204" pitchFamily="34" charset="0"/>
                </a:endParaRPr>
              </a:p>
              <a:p>
                <a:r>
                  <a:rPr lang="en-US" sz="2400" b="1" dirty="0">
                    <a:solidFill>
                      <a:schemeClr val="bg2"/>
                    </a:solidFill>
                    <a:latin typeface="Abadi" panose="020B0604020104020204" pitchFamily="34" charset="0"/>
                  </a:rPr>
                  <a:t>Loss: </a:t>
                </a:r>
                <a:r>
                  <a:rPr lang="en-US" sz="2400" dirty="0">
                    <a:solidFill>
                      <a:schemeClr val="bg2"/>
                    </a:solidFill>
                    <a:latin typeface="Abadi" panose="020B0604020104020204" pitchFamily="34" charset="0"/>
                  </a:rPr>
                  <a:t>Reconstruction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2"/>
                    </a:solidFill>
                    <a:latin typeface="Abadi" panose="020B0604020104020204" pitchFamily="34" charset="0"/>
                  </a:rPr>
                  <a:t> only</a:t>
                </a:r>
              </a:p>
              <a:p>
                <a:endParaRPr lang="en-US" sz="2400" dirty="0">
                  <a:solidFill>
                    <a:schemeClr val="bg2"/>
                  </a:solidFill>
                  <a:latin typeface="Abadi" panose="020B0604020104020204" pitchFamily="34" charset="0"/>
                </a:endParaRPr>
              </a:p>
              <a:p>
                <a:r>
                  <a:rPr lang="en-US" sz="2400" b="1" dirty="0">
                    <a:solidFill>
                      <a:schemeClr val="bg2"/>
                    </a:solidFill>
                    <a:latin typeface="Abadi" panose="020B0604020104020204" pitchFamily="34" charset="0"/>
                  </a:rPr>
                  <a:t>Training procedure: </a:t>
                </a:r>
                <a:r>
                  <a:rPr lang="en-US" sz="2400" dirty="0">
                    <a:solidFill>
                      <a:schemeClr val="bg2"/>
                    </a:solidFill>
                    <a:latin typeface="Abadi" panose="020B0604020104020204" pitchFamily="34" charset="0"/>
                  </a:rPr>
                  <a:t>Set the hidden state to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fr-FR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chemeClr val="bg2"/>
                    </a:solidFill>
                    <a:latin typeface="Abadi" panose="020B0604020104020204" pitchFamily="34" charset="0"/>
                  </a:rPr>
                  <a:t> and present the entire dataset as input of the RNN. 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8BB4F829-7823-4917-969E-B14E13976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053" y="2567976"/>
                <a:ext cx="6036906" cy="3046988"/>
              </a:xfrm>
              <a:prstGeom prst="rect">
                <a:avLst/>
              </a:prstGeom>
              <a:blipFill>
                <a:blip r:embed="rId3"/>
                <a:stretch>
                  <a:fillRect l="-1616" t="-1600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 10">
            <a:extLst>
              <a:ext uri="{FF2B5EF4-FFF2-40B4-BE49-F238E27FC236}">
                <a16:creationId xmlns:a16="http://schemas.microsoft.com/office/drawing/2014/main" id="{0D36E328-9181-4B93-92D3-8428B2564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45" y="3728099"/>
            <a:ext cx="4674358" cy="280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10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88E7F-35D4-4613-95E0-DE7D6D88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200" y="714567"/>
            <a:ext cx="10251600" cy="713600"/>
          </a:xfrm>
        </p:spPr>
        <p:txBody>
          <a:bodyPr>
            <a:normAutofit/>
          </a:bodyPr>
          <a:lstStyle/>
          <a:p>
            <a:r>
              <a:rPr lang="en-US" dirty="0"/>
              <a:t>III- Unconditional generation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9D1C72B-90B2-4BA9-9DF3-2E6FE9B4B537}"/>
              </a:ext>
            </a:extLst>
          </p:cNvPr>
          <p:cNvSpPr txBox="1"/>
          <p:nvPr/>
        </p:nvSpPr>
        <p:spPr>
          <a:xfrm>
            <a:off x="970199" y="1805474"/>
            <a:ext cx="7977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Raleway" pitchFamily="2" charset="0"/>
              </a:rPr>
              <a:t>Unconditional</a:t>
            </a:r>
            <a:r>
              <a:rPr lang="en-US" dirty="0">
                <a:solidFill>
                  <a:schemeClr val="bg2"/>
                </a:solidFill>
                <a:latin typeface="Raleway" pitchFamily="2" charset="0"/>
              </a:rPr>
              <a:t> generation on several datasets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3B8F507F-2DB3-4C1A-AF0A-9718FB8486B3}"/>
                  </a:ext>
                </a:extLst>
              </p:cNvPr>
              <p:cNvSpPr txBox="1"/>
              <p:nvPr/>
            </p:nvSpPr>
            <p:spPr>
              <a:xfrm>
                <a:off x="363894" y="2674683"/>
                <a:ext cx="209005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badi" panose="020B0604020104020204" pitchFamily="34" charset="0"/>
                  </a:rPr>
                  <a:t>Simple class:</a:t>
                </a:r>
              </a:p>
              <a:p>
                <a:r>
                  <a:rPr lang="en-US" sz="2000" dirty="0">
                    <a:solidFill>
                      <a:schemeClr val="bg2"/>
                    </a:solidFill>
                    <a:latin typeface="Abadi" panose="020B0604020104020204" pitchFamily="34" charset="0"/>
                  </a:rPr>
                  <a:t>Smiley face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fr-FR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=0,16</m:t>
                      </m:r>
                    </m:oMath>
                  </m:oMathPara>
                </a14:m>
                <a:endParaRPr lang="en-US" sz="2000" dirty="0">
                  <a:solidFill>
                    <a:schemeClr val="bg2"/>
                  </a:solidFill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3B8F507F-2DB3-4C1A-AF0A-9718FB848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94" y="2674683"/>
                <a:ext cx="2090057" cy="1015663"/>
              </a:xfrm>
              <a:prstGeom prst="rect">
                <a:avLst/>
              </a:prstGeom>
              <a:blipFill>
                <a:blip r:embed="rId2"/>
                <a:stretch>
                  <a:fillRect l="-3207" t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CADE1611-5D29-4349-A75C-EE70EC784C2D}"/>
                  </a:ext>
                </a:extLst>
              </p:cNvPr>
              <p:cNvSpPr txBox="1"/>
              <p:nvPr/>
            </p:nvSpPr>
            <p:spPr>
              <a:xfrm>
                <a:off x="363893" y="4611044"/>
                <a:ext cx="209005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badi" panose="020B0604020104020204" pitchFamily="34" charset="0"/>
                  </a:rPr>
                  <a:t>More complex class:</a:t>
                </a:r>
              </a:p>
              <a:p>
                <a:r>
                  <a:rPr lang="en-US" sz="2000" dirty="0">
                    <a:solidFill>
                      <a:schemeClr val="bg2"/>
                    </a:solidFill>
                    <a:latin typeface="Abadi" panose="020B0604020104020204" pitchFamily="34" charset="0"/>
                  </a:rPr>
                  <a:t>Bird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fr-FR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=0,61</m:t>
                      </m:r>
                    </m:oMath>
                  </m:oMathPara>
                </a14:m>
                <a:endParaRPr lang="en-US" sz="2000" dirty="0">
                  <a:solidFill>
                    <a:schemeClr val="bg2"/>
                  </a:solidFill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CADE1611-5D29-4349-A75C-EE70EC784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93" y="4611044"/>
                <a:ext cx="2090057" cy="1323439"/>
              </a:xfrm>
              <a:prstGeom prst="rect">
                <a:avLst/>
              </a:prstGeom>
              <a:blipFill>
                <a:blip r:embed="rId3"/>
                <a:stretch>
                  <a:fillRect l="-3207" t="-2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 10">
            <a:extLst>
              <a:ext uri="{FF2B5EF4-FFF2-40B4-BE49-F238E27FC236}">
                <a16:creationId xmlns:a16="http://schemas.microsoft.com/office/drawing/2014/main" id="{387AE891-0F5D-40E5-B37B-0D91B7EB3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42" y="4455132"/>
            <a:ext cx="2532983" cy="168865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3B9FCAF-409B-45E6-A2A6-884EB2C0E6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296" y="4455585"/>
            <a:ext cx="2531772" cy="168784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2685EC8-2F62-4695-AE54-A397C1CC22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839" y="4455585"/>
            <a:ext cx="2531772" cy="168784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4C42139D-26F5-4681-A0FC-AF763FBF3C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383" y="4455585"/>
            <a:ext cx="2531772" cy="168784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30D7227-A452-43A7-9314-BA84CE34E2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544" y="2337714"/>
            <a:ext cx="2534400" cy="16896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ACF4F0A-EEB8-4416-BEDC-DE682D2351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963" y="2337714"/>
            <a:ext cx="2534400" cy="16896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16D21BE-7099-4CB3-B786-EEB97A61E6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125" y="2337714"/>
            <a:ext cx="2534400" cy="16896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90BC3F4-4157-470F-B791-127D2B0B54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383" y="2337714"/>
            <a:ext cx="2534400" cy="1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26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88E7F-35D4-4613-95E0-DE7D6D88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200" y="714567"/>
            <a:ext cx="10251600" cy="713600"/>
          </a:xfrm>
        </p:spPr>
        <p:txBody>
          <a:bodyPr>
            <a:normAutofit/>
          </a:bodyPr>
          <a:lstStyle/>
          <a:p>
            <a:r>
              <a:rPr lang="en-US" dirty="0"/>
              <a:t>III- Unconditional generation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9D1C72B-90B2-4BA9-9DF3-2E6FE9B4B537}"/>
              </a:ext>
            </a:extLst>
          </p:cNvPr>
          <p:cNvSpPr txBox="1"/>
          <p:nvPr/>
        </p:nvSpPr>
        <p:spPr>
          <a:xfrm>
            <a:off x="970199" y="1805474"/>
            <a:ext cx="7977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Raleway" pitchFamily="2" charset="0"/>
              </a:rPr>
              <a:t>Unconditional </a:t>
            </a:r>
            <a:r>
              <a:rPr lang="en-US" sz="2000" dirty="0">
                <a:solidFill>
                  <a:schemeClr val="bg2"/>
                </a:solidFill>
                <a:latin typeface="Raleway" pitchFamily="2" charset="0"/>
              </a:rPr>
              <a:t>generation</a:t>
            </a:r>
            <a:r>
              <a:rPr lang="en-US" dirty="0">
                <a:solidFill>
                  <a:schemeClr val="bg2"/>
                </a:solidFill>
                <a:latin typeface="Raleway" pitchFamily="2" charset="0"/>
              </a:rPr>
              <a:t> on several datasets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3B8F507F-2DB3-4C1A-AF0A-9718FB8486B3}"/>
                  </a:ext>
                </a:extLst>
              </p:cNvPr>
              <p:cNvSpPr txBox="1"/>
              <p:nvPr/>
            </p:nvSpPr>
            <p:spPr>
              <a:xfrm>
                <a:off x="363894" y="2640563"/>
                <a:ext cx="2090057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badi" panose="020B0604020104020204" pitchFamily="34" charset="0"/>
                  </a:rPr>
                  <a:t>Multiclass close datasets:</a:t>
                </a:r>
              </a:p>
              <a:p>
                <a:r>
                  <a:rPr lang="en-US" sz="2000" dirty="0">
                    <a:solidFill>
                      <a:schemeClr val="bg2"/>
                    </a:solidFill>
                    <a:latin typeface="Abadi" panose="020B0604020104020204" pitchFamily="34" charset="0"/>
                  </a:rPr>
                  <a:t>Bird-Airplane </a:t>
                </a:r>
                <a:endParaRPr lang="fr-FR" sz="2000" b="0" i="1" dirty="0">
                  <a:solidFill>
                    <a:schemeClr val="bg2"/>
                  </a:solidFill>
                  <a:latin typeface="Abadi" panose="020B06040201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=0,56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3B8F507F-2DB3-4C1A-AF0A-9718FB848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94" y="2640563"/>
                <a:ext cx="2090057" cy="1292662"/>
              </a:xfrm>
              <a:prstGeom prst="rect">
                <a:avLst/>
              </a:prstGeom>
              <a:blipFill>
                <a:blip r:embed="rId2"/>
                <a:stretch>
                  <a:fillRect l="-3207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CADE1611-5D29-4349-A75C-EE70EC784C2D}"/>
                  </a:ext>
                </a:extLst>
              </p:cNvPr>
              <p:cNvSpPr txBox="1"/>
              <p:nvPr/>
            </p:nvSpPr>
            <p:spPr>
              <a:xfrm>
                <a:off x="363893" y="4732345"/>
                <a:ext cx="2174034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badi" panose="020B0604020104020204" pitchFamily="34" charset="0"/>
                  </a:rPr>
                  <a:t>Multiclass complex datasets:</a:t>
                </a:r>
              </a:p>
              <a:p>
                <a:r>
                  <a:rPr lang="en-US" sz="2000" dirty="0">
                    <a:solidFill>
                      <a:schemeClr val="bg2"/>
                    </a:solidFill>
                    <a:latin typeface="Abadi" panose="020B0604020104020204" pitchFamily="34" charset="0"/>
                  </a:rPr>
                  <a:t>Bridge-Cat-Owl-Airplane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=0,20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CADE1611-5D29-4349-A75C-EE70EC784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93" y="4732345"/>
                <a:ext cx="2174034" cy="1600438"/>
              </a:xfrm>
              <a:prstGeom prst="rect">
                <a:avLst/>
              </a:prstGeom>
              <a:blipFill>
                <a:blip r:embed="rId3"/>
                <a:stretch>
                  <a:fillRect l="-3090" t="-1901" r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651BEB5C-7878-45B2-8791-409C2995F1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364" y="4585580"/>
            <a:ext cx="2534400" cy="16896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18F33CB-F12F-41FE-8244-06689FE17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401" y="4585580"/>
            <a:ext cx="2534400" cy="16896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10FA43-4E4F-4BC3-B9AB-BC451CCDF2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364" y="2377624"/>
            <a:ext cx="2534400" cy="16896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C424F19-31D4-40ED-803A-72BCE1D3A7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401" y="2377624"/>
            <a:ext cx="2534400" cy="16896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251BA96-1162-42C0-81DF-2C26D065E7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438" y="2377624"/>
            <a:ext cx="2534400" cy="168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F98C700-57E1-45C4-B530-1F3D228431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475" y="2377624"/>
            <a:ext cx="2534400" cy="168960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FB59B46-5F75-48B6-B58F-3CD93A65E9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438" y="4585580"/>
            <a:ext cx="2534400" cy="168960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DA1BDCB7-57E4-4BEE-B264-C7517DFC09C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475" y="4585580"/>
            <a:ext cx="2534400" cy="1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94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88E7F-35D4-4613-95E0-DE7D6D88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200" y="714567"/>
            <a:ext cx="10251600" cy="713600"/>
          </a:xfrm>
        </p:spPr>
        <p:txBody>
          <a:bodyPr>
            <a:normAutofit/>
          </a:bodyPr>
          <a:lstStyle/>
          <a:p>
            <a:r>
              <a:rPr lang="en-US" dirty="0"/>
              <a:t>III- Unconditional generation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9D1C72B-90B2-4BA9-9DF3-2E6FE9B4B537}"/>
              </a:ext>
            </a:extLst>
          </p:cNvPr>
          <p:cNvSpPr txBox="1"/>
          <p:nvPr/>
        </p:nvSpPr>
        <p:spPr>
          <a:xfrm>
            <a:off x="970199" y="1805474"/>
            <a:ext cx="1034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Raleway" pitchFamily="2" charset="0"/>
              </a:rPr>
              <a:t>Temperature influence on unconditional generation on the “cat” single-class dataset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7B3D11B6-11E9-437D-943D-86B9AA025689}"/>
              </a:ext>
            </a:extLst>
          </p:cNvPr>
          <p:cNvCxnSpPr>
            <a:cxnSpLocks/>
          </p:cNvCxnSpPr>
          <p:nvPr/>
        </p:nvCxnSpPr>
        <p:spPr>
          <a:xfrm flipV="1">
            <a:off x="1418253" y="2290856"/>
            <a:ext cx="0" cy="43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8C86977-CD6A-4062-81F9-124B2AFE6865}"/>
                  </a:ext>
                </a:extLst>
              </p:cNvPr>
              <p:cNvSpPr txBox="1"/>
              <p:nvPr/>
            </p:nvSpPr>
            <p:spPr>
              <a:xfrm>
                <a:off x="368558" y="5873467"/>
                <a:ext cx="7807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8C86977-CD6A-4062-81F9-124B2AFE6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58" y="5873467"/>
                <a:ext cx="780791" cy="276999"/>
              </a:xfrm>
              <a:prstGeom prst="rect">
                <a:avLst/>
              </a:prstGeom>
              <a:blipFill>
                <a:blip r:embed="rId2"/>
                <a:stretch>
                  <a:fillRect l="-3101" r="-620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019089-7893-465C-B8DB-363A10D640E2}"/>
                  </a:ext>
                </a:extLst>
              </p:cNvPr>
              <p:cNvSpPr txBox="1"/>
              <p:nvPr/>
            </p:nvSpPr>
            <p:spPr>
              <a:xfrm>
                <a:off x="368558" y="2853289"/>
                <a:ext cx="7807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019089-7893-465C-B8DB-363A10D64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58" y="2853289"/>
                <a:ext cx="780791" cy="276999"/>
              </a:xfrm>
              <a:prstGeom prst="rect">
                <a:avLst/>
              </a:prstGeom>
              <a:blipFill>
                <a:blip r:embed="rId3"/>
                <a:stretch>
                  <a:fillRect l="-3101" r="-620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F1569EA-357B-4186-98AB-3F6C25D964A3}"/>
                  </a:ext>
                </a:extLst>
              </p:cNvPr>
              <p:cNvSpPr txBox="1"/>
              <p:nvPr/>
            </p:nvSpPr>
            <p:spPr>
              <a:xfrm>
                <a:off x="368557" y="4315638"/>
                <a:ext cx="7807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F1569EA-357B-4186-98AB-3F6C25D96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57" y="4315638"/>
                <a:ext cx="780791" cy="276999"/>
              </a:xfrm>
              <a:prstGeom prst="rect">
                <a:avLst/>
              </a:prstGeom>
              <a:blipFill>
                <a:blip r:embed="rId4"/>
                <a:stretch>
                  <a:fillRect l="-3101" r="-620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433F4595-E622-407D-9F55-B10C384B1F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493" y="5167166"/>
            <a:ext cx="2534400" cy="16896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E7C0A22-60AB-48B9-965F-03EC163AB2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020" y="3609337"/>
            <a:ext cx="2534400" cy="168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BBD58A8-75FB-4AE1-86AC-C4BB6562F1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881" y="5167166"/>
            <a:ext cx="2534400" cy="168960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4352F1DF-A216-42E6-9D3B-868AAE910B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576" y="5167166"/>
            <a:ext cx="2534400" cy="168960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6F0945B-97D9-4127-9B3C-118A93F557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872" y="3609337"/>
            <a:ext cx="2534400" cy="168960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B0140020-5F80-4559-9982-0556E9994B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724" y="3609337"/>
            <a:ext cx="2534400" cy="168960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06ADADD4-8ECE-49A4-A56B-F3B5FF5A44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576" y="3620644"/>
            <a:ext cx="2534400" cy="168960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69B8CB49-192E-423A-8036-C45405CAE5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715" y="5126462"/>
            <a:ext cx="2534400" cy="168960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435CF341-E61E-4BF7-9267-BD41F1BD6E46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6"/>
          <a:stretch/>
        </p:blipFill>
        <p:spPr>
          <a:xfrm>
            <a:off x="1608706" y="2205583"/>
            <a:ext cx="2534400" cy="157241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B1B30136-92DE-4AF6-B9F2-3FD22D4C9DA7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6"/>
          <a:stretch/>
        </p:blipFill>
        <p:spPr>
          <a:xfrm>
            <a:off x="4279538" y="2205583"/>
            <a:ext cx="2534400" cy="1572412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357AA142-F053-456F-8E8E-D8216A1233F9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8"/>
          <a:stretch/>
        </p:blipFill>
        <p:spPr>
          <a:xfrm>
            <a:off x="9739235" y="2205582"/>
            <a:ext cx="2534400" cy="1547527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6A9D9CBF-33B1-4F7D-9EB8-E4C36E7B958E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6"/>
          <a:stretch/>
        </p:blipFill>
        <p:spPr>
          <a:xfrm>
            <a:off x="7029058" y="2205583"/>
            <a:ext cx="2534400" cy="157241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A19CBEFD-6921-4A17-8C85-B8AC0E86EF5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436438" y="919775"/>
            <a:ext cx="4663844" cy="5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28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88E7F-35D4-4613-95E0-DE7D6D88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200" y="714567"/>
            <a:ext cx="10251600" cy="713600"/>
          </a:xfrm>
        </p:spPr>
        <p:txBody>
          <a:bodyPr>
            <a:normAutofit/>
          </a:bodyPr>
          <a:lstStyle/>
          <a:p>
            <a:r>
              <a:rPr lang="en-US" dirty="0"/>
              <a:t>III- Unconditional generation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9D1C72B-90B2-4BA9-9DF3-2E6FE9B4B537}"/>
              </a:ext>
            </a:extLst>
          </p:cNvPr>
          <p:cNvSpPr txBox="1"/>
          <p:nvPr/>
        </p:nvSpPr>
        <p:spPr>
          <a:xfrm>
            <a:off x="970198" y="1805474"/>
            <a:ext cx="11221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Raleway" pitchFamily="2" charset="0"/>
              </a:rPr>
              <a:t>Temperature influence on unconditional generation on the “bird-airplane” multi-class dataset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7B3D11B6-11E9-437D-943D-86B9AA025689}"/>
              </a:ext>
            </a:extLst>
          </p:cNvPr>
          <p:cNvCxnSpPr>
            <a:cxnSpLocks/>
          </p:cNvCxnSpPr>
          <p:nvPr/>
        </p:nvCxnSpPr>
        <p:spPr>
          <a:xfrm flipV="1">
            <a:off x="1418253" y="2290856"/>
            <a:ext cx="0" cy="43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8C86977-CD6A-4062-81F9-124B2AFE6865}"/>
                  </a:ext>
                </a:extLst>
              </p:cNvPr>
              <p:cNvSpPr txBox="1"/>
              <p:nvPr/>
            </p:nvSpPr>
            <p:spPr>
              <a:xfrm>
                <a:off x="368558" y="5887933"/>
                <a:ext cx="7807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8C86977-CD6A-4062-81F9-124B2AFE6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58" y="5887933"/>
                <a:ext cx="780791" cy="276999"/>
              </a:xfrm>
              <a:prstGeom prst="rect">
                <a:avLst/>
              </a:prstGeom>
              <a:blipFill>
                <a:blip r:embed="rId2"/>
                <a:stretch>
                  <a:fillRect l="-3101" r="-620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019089-7893-465C-B8DB-363A10D640E2}"/>
                  </a:ext>
                </a:extLst>
              </p:cNvPr>
              <p:cNvSpPr txBox="1"/>
              <p:nvPr/>
            </p:nvSpPr>
            <p:spPr>
              <a:xfrm>
                <a:off x="368558" y="2413613"/>
                <a:ext cx="7807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019089-7893-465C-B8DB-363A10D64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58" y="2413613"/>
                <a:ext cx="780791" cy="276999"/>
              </a:xfrm>
              <a:prstGeom prst="rect">
                <a:avLst/>
              </a:prstGeom>
              <a:blipFill>
                <a:blip r:embed="rId3"/>
                <a:stretch>
                  <a:fillRect l="-3101" r="-620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2EA55CE7-9CED-4F68-9F58-68EAAB2D7FEB}"/>
                  </a:ext>
                </a:extLst>
              </p:cNvPr>
              <p:cNvSpPr txBox="1"/>
              <p:nvPr/>
            </p:nvSpPr>
            <p:spPr>
              <a:xfrm>
                <a:off x="368557" y="4315638"/>
                <a:ext cx="7807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2EA55CE7-9CED-4F68-9F58-68EAAB2D7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57" y="4315638"/>
                <a:ext cx="780791" cy="276999"/>
              </a:xfrm>
              <a:prstGeom prst="rect">
                <a:avLst/>
              </a:prstGeom>
              <a:blipFill>
                <a:blip r:embed="rId4"/>
                <a:stretch>
                  <a:fillRect l="-3101" r="-620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2B436B9A-CA7B-441B-9101-757823258E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158" y="5181632"/>
            <a:ext cx="2534400" cy="16896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3CAEE1D-B2A9-4023-A27C-69E660E581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363" y="5181632"/>
            <a:ext cx="2534400" cy="16896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DC520CA-C97D-4396-B51B-D76FEED656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429" y="2205584"/>
            <a:ext cx="2534400" cy="168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6A5BB52-14D7-45BA-858C-65B9965A90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772" y="5181632"/>
            <a:ext cx="2534400" cy="168960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70277BCD-F95B-4A1B-A37F-83D633FCFC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005" y="3685385"/>
            <a:ext cx="2534400" cy="168960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5C81D553-E181-4A0F-9ADD-5F39BA7B6C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229" y="3685385"/>
            <a:ext cx="2534400" cy="168960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C77309DA-FD96-4CB0-A18D-26868E330E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453" y="3685385"/>
            <a:ext cx="2534400" cy="168960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2119FC2E-C077-41B5-9157-4D8EBB894D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6" y="3685385"/>
            <a:ext cx="2534400" cy="168960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42AAAA2F-57CB-43C2-9D86-A2D844C8028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005" y="2205584"/>
            <a:ext cx="2534400" cy="168960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08FC0BF3-8AB1-4CFF-B376-1A29E3FA65B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549" y="5182782"/>
            <a:ext cx="2534400" cy="16896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2F1851E6-6468-43E4-AECA-570B5297DD4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007" y="2188799"/>
            <a:ext cx="2534400" cy="1689600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00F5BB8-5FA7-47C7-BE91-8FFC9C14311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339" y="2188799"/>
            <a:ext cx="2534400" cy="1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18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88E7F-35D4-4613-95E0-DE7D6D88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200" y="714567"/>
            <a:ext cx="10251600" cy="713600"/>
          </a:xfrm>
        </p:spPr>
        <p:txBody>
          <a:bodyPr>
            <a:normAutofit/>
          </a:bodyPr>
          <a:lstStyle/>
          <a:p>
            <a:r>
              <a:rPr lang="en-US" dirty="0"/>
              <a:t>IV- Latent space exploration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9D1C72B-90B2-4BA9-9DF3-2E6FE9B4B537}"/>
                  </a:ext>
                </a:extLst>
              </p:cNvPr>
              <p:cNvSpPr txBox="1"/>
              <p:nvPr/>
            </p:nvSpPr>
            <p:spPr>
              <a:xfrm>
                <a:off x="970199" y="1805474"/>
                <a:ext cx="79778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2"/>
                    </a:solidFill>
                    <a:latin typeface="Raleway" pitchFamily="2" charset="0"/>
                  </a:rPr>
                  <a:t>Latent space linear interpolations with 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</m:oMath>
                </a14:m>
                <a:endParaRPr lang="fr-FR" sz="2000" b="0" dirty="0">
                  <a:solidFill>
                    <a:schemeClr val="bg2"/>
                  </a:solidFill>
                  <a:latin typeface="Raleway" pitchFamily="2" charset="0"/>
                </a:endParaRPr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9D1C72B-90B2-4BA9-9DF3-2E6FE9B4B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99" y="1805474"/>
                <a:ext cx="7977857" cy="400110"/>
              </a:xfrm>
              <a:prstGeom prst="rect">
                <a:avLst/>
              </a:prstGeom>
              <a:blipFill>
                <a:blip r:embed="rId2"/>
                <a:stretch>
                  <a:fillRect l="-76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>
            <a:extLst>
              <a:ext uri="{FF2B5EF4-FFF2-40B4-BE49-F238E27FC236}">
                <a16:creationId xmlns:a16="http://schemas.microsoft.com/office/drawing/2014/main" id="{9A4495C8-9A02-4E86-8E91-9EC24E9ED1DC}"/>
              </a:ext>
            </a:extLst>
          </p:cNvPr>
          <p:cNvSpPr txBox="1"/>
          <p:nvPr/>
        </p:nvSpPr>
        <p:spPr>
          <a:xfrm>
            <a:off x="970199" y="2248674"/>
            <a:ext cx="544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Single-class cat dataset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247A9C6-3205-41B8-BD05-1B0A0AC6B60C}"/>
              </a:ext>
            </a:extLst>
          </p:cNvPr>
          <p:cNvSpPr txBox="1"/>
          <p:nvPr/>
        </p:nvSpPr>
        <p:spPr>
          <a:xfrm>
            <a:off x="970199" y="4472474"/>
            <a:ext cx="544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Multi-class “owl-cat” dataset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93887AB8-17F8-4B05-B262-CBC1828812C4}"/>
                  </a:ext>
                </a:extLst>
              </p:cNvPr>
              <p:cNvSpPr txBox="1"/>
              <p:nvPr/>
            </p:nvSpPr>
            <p:spPr>
              <a:xfrm>
                <a:off x="7751407" y="886701"/>
                <a:ext cx="60975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fr-FR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=0,5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93887AB8-17F8-4B05-B262-CBC182881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407" y="886701"/>
                <a:ext cx="609755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>
            <a:extLst>
              <a:ext uri="{FF2B5EF4-FFF2-40B4-BE49-F238E27FC236}">
                <a16:creationId xmlns:a16="http://schemas.microsoft.com/office/drawing/2014/main" id="{7F9FFA98-E081-4976-A434-A3AE02438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717" y="2703466"/>
            <a:ext cx="2160000" cy="144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FD532CBF-BC52-46A4-95BE-CC8C1714F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50" y="2699532"/>
            <a:ext cx="2160000" cy="145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>
            <a:extLst>
              <a:ext uri="{FF2B5EF4-FFF2-40B4-BE49-F238E27FC236}">
                <a16:creationId xmlns:a16="http://schemas.microsoft.com/office/drawing/2014/main" id="{A310CE55-FFEF-4D6C-81D0-40438F40B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717" y="5007359"/>
            <a:ext cx="2160000" cy="144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>
            <a:extLst>
              <a:ext uri="{FF2B5EF4-FFF2-40B4-BE49-F238E27FC236}">
                <a16:creationId xmlns:a16="http://schemas.microsoft.com/office/drawing/2014/main" id="{A5CDC8A0-D15D-4DF6-8DC7-F8FD92956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50" y="5020800"/>
            <a:ext cx="2160000" cy="142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050437F9-CC20-4002-8110-9F4B8E2D3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867" y="5020800"/>
            <a:ext cx="2160000" cy="142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545EDA41-4DDE-427A-8330-711FA6155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484" y="5007359"/>
            <a:ext cx="2160000" cy="144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91DC15B8-0B53-424C-BB18-DA68BC983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101" y="5007359"/>
            <a:ext cx="2160000" cy="144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2A9F6142-B3CC-4629-BC20-4AC8F44BE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101" y="2697629"/>
            <a:ext cx="2160000" cy="145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>
            <a:extLst>
              <a:ext uri="{FF2B5EF4-FFF2-40B4-BE49-F238E27FC236}">
                <a16:creationId xmlns:a16="http://schemas.microsoft.com/office/drawing/2014/main" id="{0D5F7F26-03EC-43C2-963A-1A6C458C5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867" y="2703466"/>
            <a:ext cx="2160000" cy="144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65F6B82-0371-4BFE-BC10-56539A831F3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69484" y="2691791"/>
            <a:ext cx="2160000" cy="147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74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88E7F-35D4-4613-95E0-DE7D6D88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200" y="714567"/>
            <a:ext cx="10251600" cy="713600"/>
          </a:xfrm>
        </p:spPr>
        <p:txBody>
          <a:bodyPr>
            <a:normAutofit/>
          </a:bodyPr>
          <a:lstStyle/>
          <a:p>
            <a:r>
              <a:rPr lang="en-US" dirty="0"/>
              <a:t>IV- Latent space exploration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9D1C72B-90B2-4BA9-9DF3-2E6FE9B4B537}"/>
                  </a:ext>
                </a:extLst>
              </p:cNvPr>
              <p:cNvSpPr txBox="1"/>
              <p:nvPr/>
            </p:nvSpPr>
            <p:spPr>
              <a:xfrm>
                <a:off x="970199" y="1805474"/>
                <a:ext cx="79778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2"/>
                    </a:solidFill>
                    <a:latin typeface="Raleway" pitchFamily="2" charset="0"/>
                  </a:rPr>
                  <a:t>Latent space linear interpolations with high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</m:oMath>
                </a14:m>
                <a:endParaRPr lang="fr-FR" sz="2000" b="0" dirty="0">
                  <a:solidFill>
                    <a:schemeClr val="bg2"/>
                  </a:solidFill>
                  <a:latin typeface="Raleway" pitchFamily="2" charset="0"/>
                </a:endParaRPr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9D1C72B-90B2-4BA9-9DF3-2E6FE9B4B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99" y="1805474"/>
                <a:ext cx="7977857" cy="400110"/>
              </a:xfrm>
              <a:prstGeom prst="rect">
                <a:avLst/>
              </a:prstGeom>
              <a:blipFill>
                <a:blip r:embed="rId2"/>
                <a:stretch>
                  <a:fillRect l="-76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>
            <a:extLst>
              <a:ext uri="{FF2B5EF4-FFF2-40B4-BE49-F238E27FC236}">
                <a16:creationId xmlns:a16="http://schemas.microsoft.com/office/drawing/2014/main" id="{9A4495C8-9A02-4E86-8E91-9EC24E9ED1DC}"/>
              </a:ext>
            </a:extLst>
          </p:cNvPr>
          <p:cNvSpPr txBox="1"/>
          <p:nvPr/>
        </p:nvSpPr>
        <p:spPr>
          <a:xfrm>
            <a:off x="970199" y="2248674"/>
            <a:ext cx="544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Single-class cat dataset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247A9C6-3205-41B8-BD05-1B0A0AC6B60C}"/>
              </a:ext>
            </a:extLst>
          </p:cNvPr>
          <p:cNvSpPr txBox="1"/>
          <p:nvPr/>
        </p:nvSpPr>
        <p:spPr>
          <a:xfrm>
            <a:off x="970199" y="4472474"/>
            <a:ext cx="544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Multi-class “owl-cat” dataset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F1C5A1A2-2049-4CA0-8D26-1068F6B2F54C}"/>
                  </a:ext>
                </a:extLst>
              </p:cNvPr>
              <p:cNvSpPr txBox="1"/>
              <p:nvPr/>
            </p:nvSpPr>
            <p:spPr>
              <a:xfrm>
                <a:off x="7751407" y="886701"/>
                <a:ext cx="60975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fr-FR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=1,0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F1C5A1A2-2049-4CA0-8D26-1068F6B2F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407" y="886701"/>
                <a:ext cx="609755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>
            <a:extLst>
              <a:ext uri="{FF2B5EF4-FFF2-40B4-BE49-F238E27FC236}">
                <a16:creationId xmlns:a16="http://schemas.microsoft.com/office/drawing/2014/main" id="{759CAF55-F3CA-458D-A0D9-25FECA990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717" y="2705107"/>
            <a:ext cx="2160000" cy="144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411235D-A9C4-4F19-B4A7-AA4526BBE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50" y="2701174"/>
            <a:ext cx="2160000" cy="145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948A983B-7CE1-4F1E-9038-0FC1B7501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101" y="2693432"/>
            <a:ext cx="2160000" cy="147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78BFF9CF-619F-4FA8-BD5D-8DFC6C99C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484" y="2705107"/>
            <a:ext cx="2160000" cy="144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DFB323DC-65C3-4DB8-AE62-DAD2D8D72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867" y="2701173"/>
            <a:ext cx="2160000" cy="145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>
            <a:extLst>
              <a:ext uri="{FF2B5EF4-FFF2-40B4-BE49-F238E27FC236}">
                <a16:creationId xmlns:a16="http://schemas.microsoft.com/office/drawing/2014/main" id="{9025381D-3747-4FA1-93E7-AE24B6179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717" y="5003229"/>
            <a:ext cx="2160000" cy="144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>
            <a:extLst>
              <a:ext uri="{FF2B5EF4-FFF2-40B4-BE49-F238E27FC236}">
                <a16:creationId xmlns:a16="http://schemas.microsoft.com/office/drawing/2014/main" id="{070D2B18-75C0-4313-8BAA-D306067AA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50" y="5030111"/>
            <a:ext cx="2160000" cy="142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>
            <a:extLst>
              <a:ext uri="{FF2B5EF4-FFF2-40B4-BE49-F238E27FC236}">
                <a16:creationId xmlns:a16="http://schemas.microsoft.com/office/drawing/2014/main" id="{0295398D-0CAA-4874-959A-7925A97D6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101" y="5016670"/>
            <a:ext cx="2160000" cy="144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4" name="Picture 20">
            <a:extLst>
              <a:ext uri="{FF2B5EF4-FFF2-40B4-BE49-F238E27FC236}">
                <a16:creationId xmlns:a16="http://schemas.microsoft.com/office/drawing/2014/main" id="{B63209A6-8448-401C-8748-2A551336B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867" y="5030111"/>
            <a:ext cx="2160000" cy="142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6" name="Picture 22">
            <a:extLst>
              <a:ext uri="{FF2B5EF4-FFF2-40B4-BE49-F238E27FC236}">
                <a16:creationId xmlns:a16="http://schemas.microsoft.com/office/drawing/2014/main" id="{9B868746-D595-41A6-934B-9A7C37C6A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484" y="5016670"/>
            <a:ext cx="2160000" cy="144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486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88E7F-35D4-4613-95E0-DE7D6D88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200" y="714567"/>
            <a:ext cx="10251600" cy="713600"/>
          </a:xfrm>
        </p:spPr>
        <p:txBody>
          <a:bodyPr>
            <a:normAutofit/>
          </a:bodyPr>
          <a:lstStyle/>
          <a:p>
            <a:r>
              <a:rPr lang="en-US" dirty="0"/>
              <a:t>IV- Latent space exploration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9D1C72B-90B2-4BA9-9DF3-2E6FE9B4B537}"/>
              </a:ext>
            </a:extLst>
          </p:cNvPr>
          <p:cNvSpPr txBox="1"/>
          <p:nvPr/>
        </p:nvSpPr>
        <p:spPr>
          <a:xfrm>
            <a:off x="970199" y="1805474"/>
            <a:ext cx="7977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Raleway" pitchFamily="2" charset="0"/>
              </a:rPr>
              <a:t>Visualizing the latent space with PCA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353C92A-E228-4002-82E5-0AA5347E293F}"/>
              </a:ext>
            </a:extLst>
          </p:cNvPr>
          <p:cNvSpPr txBox="1"/>
          <p:nvPr/>
        </p:nvSpPr>
        <p:spPr>
          <a:xfrm>
            <a:off x="6765030" y="3303810"/>
            <a:ext cx="518748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Procedure:</a:t>
            </a:r>
          </a:p>
          <a:p>
            <a:r>
              <a:rPr lang="en-US" dirty="0">
                <a:solidFill>
                  <a:schemeClr val="bg2"/>
                </a:solidFill>
                <a:latin typeface="Abadi" panose="020B0604020104020204" pitchFamily="34" charset="0"/>
              </a:rPr>
              <a:t>1- Choose 100 random drawings in the dataset</a:t>
            </a:r>
          </a:p>
          <a:p>
            <a:r>
              <a:rPr lang="en-US" dirty="0">
                <a:solidFill>
                  <a:schemeClr val="bg2"/>
                </a:solidFill>
                <a:latin typeface="Abadi" panose="020B0604020104020204" pitchFamily="34" charset="0"/>
              </a:rPr>
              <a:t>2- Encode these drawings</a:t>
            </a:r>
          </a:p>
          <a:p>
            <a:r>
              <a:rPr lang="en-US" dirty="0">
                <a:solidFill>
                  <a:schemeClr val="bg2"/>
                </a:solidFill>
                <a:latin typeface="Abadi" panose="020B0604020104020204" pitchFamily="34" charset="0"/>
              </a:rPr>
              <a:t>3- Apply PCA (2D) on this encoded point cloud </a:t>
            </a:r>
          </a:p>
          <a:p>
            <a:r>
              <a:rPr lang="en-US" dirty="0">
                <a:solidFill>
                  <a:schemeClr val="bg2"/>
                </a:solidFill>
                <a:latin typeface="Abadi" panose="020B0604020104020204" pitchFamily="34" charset="0"/>
              </a:rPr>
              <a:t>4- Visualize the original drawings at the position of the encoded points in the transformed space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246C0E-5C0D-4E92-BBBD-343E7EA23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677" y="2331000"/>
            <a:ext cx="4795096" cy="452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178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88E7F-35D4-4613-95E0-DE7D6D88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200" y="714567"/>
            <a:ext cx="10251600" cy="713600"/>
          </a:xfrm>
        </p:spPr>
        <p:txBody>
          <a:bodyPr>
            <a:normAutofit/>
          </a:bodyPr>
          <a:lstStyle/>
          <a:p>
            <a:r>
              <a:rPr lang="en-US" dirty="0"/>
              <a:t>IV- Latent space exploration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9D1C72B-90B2-4BA9-9DF3-2E6FE9B4B537}"/>
              </a:ext>
            </a:extLst>
          </p:cNvPr>
          <p:cNvSpPr txBox="1"/>
          <p:nvPr/>
        </p:nvSpPr>
        <p:spPr>
          <a:xfrm>
            <a:off x="970199" y="1805474"/>
            <a:ext cx="7977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Raleway" pitchFamily="2" charset="0"/>
              </a:rPr>
              <a:t>Visualizing the latent space with PCA on a multi-class dataset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6D4800F-A654-42A3-95B0-6BF196E74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437" y="2289227"/>
            <a:ext cx="4769126" cy="450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045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88E7F-35D4-4613-95E0-DE7D6D88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200" y="714567"/>
            <a:ext cx="10251600" cy="713600"/>
          </a:xfrm>
        </p:spPr>
        <p:txBody>
          <a:bodyPr>
            <a:normAutofit/>
          </a:bodyPr>
          <a:lstStyle/>
          <a:p>
            <a:r>
              <a:rPr lang="en-US" dirty="0"/>
              <a:t>IV- Latent space exploration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9D1C72B-90B2-4BA9-9DF3-2E6FE9B4B537}"/>
              </a:ext>
            </a:extLst>
          </p:cNvPr>
          <p:cNvSpPr txBox="1"/>
          <p:nvPr/>
        </p:nvSpPr>
        <p:spPr>
          <a:xfrm>
            <a:off x="970199" y="1805474"/>
            <a:ext cx="7977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Raleway" pitchFamily="2" charset="0"/>
              </a:rPr>
              <a:t>Sketch drawing analogies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EF9A5C1-308F-45DC-B920-CEEC9D88B9A0}"/>
              </a:ext>
            </a:extLst>
          </p:cNvPr>
          <p:cNvSpPr txBox="1"/>
          <p:nvPr/>
        </p:nvSpPr>
        <p:spPr>
          <a:xfrm>
            <a:off x="970199" y="2584576"/>
            <a:ext cx="5449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Single-class cat dataset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2E8293A-2D71-4CE6-B4A6-5120F2E1F24C}"/>
              </a:ext>
            </a:extLst>
          </p:cNvPr>
          <p:cNvSpPr txBox="1"/>
          <p:nvPr/>
        </p:nvSpPr>
        <p:spPr>
          <a:xfrm>
            <a:off x="970199" y="4603099"/>
            <a:ext cx="5449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Multi-class cat-owl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D16A840-8BE8-4A28-9C5C-413A2CBB54EF}"/>
                  </a:ext>
                </a:extLst>
              </p:cNvPr>
              <p:cNvSpPr txBox="1"/>
              <p:nvPr/>
            </p:nvSpPr>
            <p:spPr>
              <a:xfrm>
                <a:off x="3086159" y="3403714"/>
                <a:ext cx="47288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D16A840-8BE8-4A28-9C5C-413A2CBB5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59" y="3403714"/>
                <a:ext cx="472886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B0DAEDC-A5A0-4DB8-B727-4CF23948AE65}"/>
                  </a:ext>
                </a:extLst>
              </p:cNvPr>
              <p:cNvSpPr txBox="1"/>
              <p:nvPr/>
            </p:nvSpPr>
            <p:spPr>
              <a:xfrm>
                <a:off x="3098166" y="5512547"/>
                <a:ext cx="47288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B0DAEDC-A5A0-4DB8-B727-4CF23948A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166" y="5512547"/>
                <a:ext cx="472886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777D4C5E-D36F-4174-85C5-45FD96BC5BDC}"/>
                  </a:ext>
                </a:extLst>
              </p:cNvPr>
              <p:cNvSpPr txBox="1"/>
              <p:nvPr/>
            </p:nvSpPr>
            <p:spPr>
              <a:xfrm>
                <a:off x="5725187" y="3403714"/>
                <a:ext cx="47288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777D4C5E-D36F-4174-85C5-45FD96BC5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187" y="3403714"/>
                <a:ext cx="47288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2C7B6D49-4091-4079-B688-EC6CB81C4A3D}"/>
                  </a:ext>
                </a:extLst>
              </p:cNvPr>
              <p:cNvSpPr txBox="1"/>
              <p:nvPr/>
            </p:nvSpPr>
            <p:spPr>
              <a:xfrm>
                <a:off x="5725187" y="5512547"/>
                <a:ext cx="47288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2C7B6D49-4091-4079-B688-EC6CB81C4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187" y="5512547"/>
                <a:ext cx="47288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3F78AD2E-DBFD-4B21-A582-05BA2CFC37B3}"/>
                  </a:ext>
                </a:extLst>
              </p:cNvPr>
              <p:cNvSpPr txBox="1"/>
              <p:nvPr/>
            </p:nvSpPr>
            <p:spPr>
              <a:xfrm>
                <a:off x="8355355" y="3403714"/>
                <a:ext cx="47288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3F78AD2E-DBFD-4B21-A582-05BA2CFC3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355" y="3403714"/>
                <a:ext cx="472886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7875DA77-94B8-4662-9370-CC29204D4BD3}"/>
                  </a:ext>
                </a:extLst>
              </p:cNvPr>
              <p:cNvSpPr txBox="1"/>
              <p:nvPr/>
            </p:nvSpPr>
            <p:spPr>
              <a:xfrm>
                <a:off x="8453010" y="5512547"/>
                <a:ext cx="47288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7875DA77-94B8-4662-9370-CC29204D4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010" y="5512547"/>
                <a:ext cx="47288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>
            <a:extLst>
              <a:ext uri="{FF2B5EF4-FFF2-40B4-BE49-F238E27FC236}">
                <a16:creationId xmlns:a16="http://schemas.microsoft.com/office/drawing/2014/main" id="{A6A4EF42-905A-4D41-B238-790373FCA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6" y="2970262"/>
            <a:ext cx="2160000" cy="142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C7968C2C-6C2D-4D99-90D4-80B1E94F3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946" y="2956821"/>
            <a:ext cx="2160000" cy="144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68B66FC0-8254-43E9-8B4E-973A6435E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986" y="2966473"/>
            <a:ext cx="2160000" cy="142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9FE1742D-DDAA-4968-9FAB-43C487C61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025" y="2970262"/>
            <a:ext cx="2160000" cy="142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>
            <a:extLst>
              <a:ext uri="{FF2B5EF4-FFF2-40B4-BE49-F238E27FC236}">
                <a16:creationId xmlns:a16="http://schemas.microsoft.com/office/drawing/2014/main" id="{5FEC2D40-C851-407A-BB80-525B0B4E2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304" y="5059817"/>
            <a:ext cx="2160000" cy="145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6" name="Picture 12">
            <a:extLst>
              <a:ext uri="{FF2B5EF4-FFF2-40B4-BE49-F238E27FC236}">
                <a16:creationId xmlns:a16="http://schemas.microsoft.com/office/drawing/2014/main" id="{59904111-D5E5-450C-BEAF-68E7B9AEE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073" y="5065654"/>
            <a:ext cx="2160000" cy="144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6BFC930-1CFC-40D4-8609-3E41D215A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36" y="5079095"/>
            <a:ext cx="2160000" cy="142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992CB70-B5B9-4FAE-9917-E06355318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025" y="5059817"/>
            <a:ext cx="2160000" cy="142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70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88E7F-35D4-4613-95E0-DE7D6D88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200" y="714567"/>
            <a:ext cx="10251600" cy="713600"/>
          </a:xfrm>
        </p:spPr>
        <p:txBody>
          <a:bodyPr>
            <a:normAutofit/>
          </a:bodyPr>
          <a:lstStyle/>
          <a:p>
            <a:r>
              <a:rPr lang="en-US" dirty="0"/>
              <a:t>Presentation summary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5D28BD9-0588-4C32-8D16-00CC9E3366DF}"/>
              </a:ext>
            </a:extLst>
          </p:cNvPr>
          <p:cNvSpPr txBox="1"/>
          <p:nvPr/>
        </p:nvSpPr>
        <p:spPr>
          <a:xfrm>
            <a:off x="1082351" y="2459504"/>
            <a:ext cx="10251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Abadi" panose="020B0604020104020204" pitchFamily="34" charset="0"/>
              </a:rPr>
              <a:t>I- Architecture presentation</a:t>
            </a:r>
          </a:p>
          <a:p>
            <a:r>
              <a:rPr lang="en-US" sz="2800" dirty="0">
                <a:solidFill>
                  <a:schemeClr val="bg2"/>
                </a:solidFill>
                <a:latin typeface="Abadi" panose="020B0604020104020204" pitchFamily="34" charset="0"/>
              </a:rPr>
              <a:t>II- Conditional generation</a:t>
            </a:r>
          </a:p>
          <a:p>
            <a:r>
              <a:rPr lang="en-US" sz="2800" dirty="0">
                <a:solidFill>
                  <a:schemeClr val="bg2"/>
                </a:solidFill>
                <a:latin typeface="Abadi" panose="020B0604020104020204" pitchFamily="34" charset="0"/>
              </a:rPr>
              <a:t>III- Unconditional generation</a:t>
            </a:r>
          </a:p>
          <a:p>
            <a:r>
              <a:rPr lang="en-US" sz="2800" dirty="0">
                <a:solidFill>
                  <a:schemeClr val="bg2"/>
                </a:solidFill>
                <a:latin typeface="Abadi" panose="020B0604020104020204" pitchFamily="34" charset="0"/>
              </a:rPr>
              <a:t>IV- Latent space exploration</a:t>
            </a:r>
          </a:p>
          <a:p>
            <a:r>
              <a:rPr lang="en-US" sz="2800" dirty="0">
                <a:solidFill>
                  <a:schemeClr val="bg2"/>
                </a:solidFill>
                <a:latin typeface="Abadi" panose="020B0604020104020204" pitchFamily="34" charset="0"/>
              </a:rPr>
              <a:t>V- Architecture tuning</a:t>
            </a:r>
          </a:p>
          <a:p>
            <a:r>
              <a:rPr lang="en-US" sz="2800" dirty="0">
                <a:solidFill>
                  <a:schemeClr val="bg2"/>
                </a:solidFill>
                <a:latin typeface="Abadi" panose="020B0604020104020204" pitchFamily="34" charset="0"/>
              </a:rPr>
              <a:t>VI- Sketch drawing completion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572660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88E7F-35D4-4613-95E0-DE7D6D88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200" y="714567"/>
            <a:ext cx="10251600" cy="713600"/>
          </a:xfrm>
        </p:spPr>
        <p:txBody>
          <a:bodyPr>
            <a:normAutofit/>
          </a:bodyPr>
          <a:lstStyle/>
          <a:p>
            <a:r>
              <a:rPr lang="en-US" dirty="0"/>
              <a:t>V- Architecture tuning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9D1C72B-90B2-4BA9-9DF3-2E6FE9B4B537}"/>
              </a:ext>
            </a:extLst>
          </p:cNvPr>
          <p:cNvSpPr txBox="1"/>
          <p:nvPr/>
        </p:nvSpPr>
        <p:spPr>
          <a:xfrm>
            <a:off x="970199" y="1805474"/>
            <a:ext cx="7977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Raleway" pitchFamily="2" charset="0"/>
              </a:rPr>
              <a:t>Should we replace LSTMs with GRUs?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BCAC940-C570-4659-90CF-5FBCFDE79E67}"/>
              </a:ext>
            </a:extLst>
          </p:cNvPr>
          <p:cNvSpPr txBox="1"/>
          <p:nvPr/>
        </p:nvSpPr>
        <p:spPr>
          <a:xfrm>
            <a:off x="970199" y="2323322"/>
            <a:ext cx="1025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GRU cells are simpler and more computationally efficient than LSTM.</a:t>
            </a:r>
          </a:p>
        </p:txBody>
      </p:sp>
      <p:pic>
        <p:nvPicPr>
          <p:cNvPr id="5122" name="Picture 2" descr="Comprendre le fonctionnement d&amp;amp;#39;un LSTM et d&amp;amp;#39;un GRU en schémas - Pensée  Artificielle">
            <a:extLst>
              <a:ext uri="{FF2B5EF4-FFF2-40B4-BE49-F238E27FC236}">
                <a16:creationId xmlns:a16="http://schemas.microsoft.com/office/drawing/2014/main" id="{EE2F8107-0A41-49E4-9D21-0E196F1FA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199" y="2916661"/>
            <a:ext cx="5459593" cy="347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3DAA7476-002C-4819-9EC7-87B280F779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3760557"/>
              </p:ext>
            </p:extLst>
          </p:nvPr>
        </p:nvGraphicFramePr>
        <p:xfrm>
          <a:off x="6886575" y="3211571"/>
          <a:ext cx="4574702" cy="2931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79567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88E7F-35D4-4613-95E0-DE7D6D88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200" y="714567"/>
            <a:ext cx="10251600" cy="713600"/>
          </a:xfrm>
        </p:spPr>
        <p:txBody>
          <a:bodyPr>
            <a:normAutofit/>
          </a:bodyPr>
          <a:lstStyle/>
          <a:p>
            <a:r>
              <a:rPr lang="en-US" dirty="0"/>
              <a:t>V- Architecture tuning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14BD7B9-3636-4785-8870-AE1787AA6F1D}"/>
              </a:ext>
            </a:extLst>
          </p:cNvPr>
          <p:cNvSpPr txBox="1"/>
          <p:nvPr/>
        </p:nvSpPr>
        <p:spPr>
          <a:xfrm>
            <a:off x="970199" y="2323322"/>
            <a:ext cx="1025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GRU cells don’t significantly hamper performance.</a:t>
            </a:r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36CC68CA-E9B4-456D-9724-318995C07D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6332228"/>
              </p:ext>
            </p:extLst>
          </p:nvPr>
        </p:nvGraphicFramePr>
        <p:xfrm>
          <a:off x="787570" y="3204896"/>
          <a:ext cx="5170308" cy="2931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132CC2D9-11AB-4183-BF67-6BE7D07FA8F7}"/>
              </a:ext>
            </a:extLst>
          </p:cNvPr>
          <p:cNvSpPr txBox="1"/>
          <p:nvPr/>
        </p:nvSpPr>
        <p:spPr>
          <a:xfrm>
            <a:off x="970199" y="1805474"/>
            <a:ext cx="7977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Raleway" pitchFamily="2" charset="0"/>
              </a:rPr>
              <a:t>Should we replace LSTMs with GRUs?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2547868-854A-409D-AAD6-035FD8A57556}"/>
              </a:ext>
            </a:extLst>
          </p:cNvPr>
          <p:cNvSpPr txBox="1"/>
          <p:nvPr/>
        </p:nvSpPr>
        <p:spPr>
          <a:xfrm>
            <a:off x="648093" y="2798112"/>
            <a:ext cx="5449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Unconditional 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88A5882B-6D5C-48CE-8637-5EAF10614E20}"/>
                  </a:ext>
                </a:extLst>
              </p:cNvPr>
              <p:cNvSpPr txBox="1"/>
              <p:nvPr/>
            </p:nvSpPr>
            <p:spPr>
              <a:xfrm>
                <a:off x="6223425" y="2798112"/>
                <a:ext cx="54492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Abadi" panose="020B0604020104020204" pitchFamily="34" charset="0"/>
                  </a:rPr>
                  <a:t>Conditional generation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=0,5</m:t>
                    </m:r>
                  </m:oMath>
                </a14:m>
                <a:endParaRPr lang="en-US" sz="2000" dirty="0"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88A5882B-6D5C-48CE-8637-5EAF10614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425" y="2798112"/>
                <a:ext cx="5449262" cy="400110"/>
              </a:xfrm>
              <a:prstGeom prst="rect">
                <a:avLst/>
              </a:prstGeom>
              <a:blipFill>
                <a:blip r:embed="rId3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74786DAC-84A7-47B9-A7AF-D08B3E5F39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1658679"/>
              </p:ext>
            </p:extLst>
          </p:nvPr>
        </p:nvGraphicFramePr>
        <p:xfrm>
          <a:off x="6362902" y="3204896"/>
          <a:ext cx="5170308" cy="2931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45378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88E7F-35D4-4613-95E0-DE7D6D88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200" y="714567"/>
            <a:ext cx="10251600" cy="713600"/>
          </a:xfrm>
        </p:spPr>
        <p:txBody>
          <a:bodyPr>
            <a:normAutofit/>
          </a:bodyPr>
          <a:lstStyle/>
          <a:p>
            <a:r>
              <a:rPr lang="en-US" dirty="0"/>
              <a:t>V- Architecture tuning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9D1C72B-90B2-4BA9-9DF3-2E6FE9B4B537}"/>
              </a:ext>
            </a:extLst>
          </p:cNvPr>
          <p:cNvSpPr txBox="1"/>
          <p:nvPr/>
        </p:nvSpPr>
        <p:spPr>
          <a:xfrm>
            <a:off x="872218" y="1828277"/>
            <a:ext cx="7977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Raleway" pitchFamily="2" charset="0"/>
              </a:rPr>
              <a:t>Should we stack more than one layer on the RNNs?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14BD7B9-3636-4785-8870-AE1787AA6F1D}"/>
              </a:ext>
            </a:extLst>
          </p:cNvPr>
          <p:cNvSpPr txBox="1"/>
          <p:nvPr/>
        </p:nvSpPr>
        <p:spPr>
          <a:xfrm>
            <a:off x="862072" y="2228387"/>
            <a:ext cx="11019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Abadi" panose="020B0604020104020204" pitchFamily="34" charset="0"/>
              </a:rPr>
              <a:t>Stacking more than one layer causes significant increase of training time and slight increase of precision.</a:t>
            </a:r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36CC68CA-E9B4-456D-9724-318995C07D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3296691"/>
              </p:ext>
            </p:extLst>
          </p:nvPr>
        </p:nvGraphicFramePr>
        <p:xfrm>
          <a:off x="3786450" y="3552750"/>
          <a:ext cx="5170308" cy="2931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22547868-854A-409D-AAD6-035FD8A57556}"/>
              </a:ext>
            </a:extLst>
          </p:cNvPr>
          <p:cNvSpPr txBox="1"/>
          <p:nvPr/>
        </p:nvSpPr>
        <p:spPr>
          <a:xfrm>
            <a:off x="3647457" y="3108626"/>
            <a:ext cx="5449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Unconditional generation</a:t>
            </a:r>
          </a:p>
        </p:txBody>
      </p:sp>
    </p:spTree>
    <p:extLst>
      <p:ext uri="{BB962C8B-B14F-4D97-AF65-F5344CB8AC3E}">
        <p14:creationId xmlns:p14="http://schemas.microsoft.com/office/powerpoint/2010/main" val="1696963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88E7F-35D4-4613-95E0-DE7D6D88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200" y="714567"/>
            <a:ext cx="10251600" cy="713600"/>
          </a:xfrm>
        </p:spPr>
        <p:txBody>
          <a:bodyPr>
            <a:normAutofit/>
          </a:bodyPr>
          <a:lstStyle/>
          <a:p>
            <a:r>
              <a:rPr lang="en-US" dirty="0"/>
              <a:t>VI- Sketch drawing completion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9D1C72B-90B2-4BA9-9DF3-2E6FE9B4B537}"/>
              </a:ext>
            </a:extLst>
          </p:cNvPr>
          <p:cNvSpPr txBox="1"/>
          <p:nvPr/>
        </p:nvSpPr>
        <p:spPr>
          <a:xfrm>
            <a:off x="970199" y="1805474"/>
            <a:ext cx="7977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Raleway" pitchFamily="2" charset="0"/>
              </a:rPr>
              <a:t>Working </a:t>
            </a:r>
            <a:r>
              <a:rPr lang="en-US" sz="2000" dirty="0">
                <a:solidFill>
                  <a:schemeClr val="bg2"/>
                </a:solidFill>
                <a:latin typeface="Raleway" pitchFamily="2" charset="0"/>
              </a:rPr>
              <a:t>principle</a:t>
            </a:r>
            <a:endParaRPr lang="en-US" dirty="0">
              <a:solidFill>
                <a:schemeClr val="bg2"/>
              </a:solidFill>
              <a:latin typeface="Raleway" pitchFamily="2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631CD40-0F0A-48B1-899B-94B1A43CF3BB}"/>
              </a:ext>
            </a:extLst>
          </p:cNvPr>
          <p:cNvSpPr txBox="1"/>
          <p:nvPr/>
        </p:nvSpPr>
        <p:spPr>
          <a:xfrm>
            <a:off x="1147665" y="2369976"/>
            <a:ext cx="10251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Goal: </a:t>
            </a:r>
          </a:p>
          <a:p>
            <a:r>
              <a:rPr lang="en-US" sz="2000" dirty="0">
                <a:solidFill>
                  <a:schemeClr val="bg2"/>
                </a:solidFill>
                <a:latin typeface="Abadi" panose="020B0604020104020204" pitchFamily="34" charset="0"/>
              </a:rPr>
              <a:t>Predict the end of a sketch based on one line</a:t>
            </a:r>
          </a:p>
          <a:p>
            <a:endParaRPr lang="en-US" sz="2000" dirty="0">
              <a:solidFill>
                <a:schemeClr val="bg2"/>
              </a:solidFill>
              <a:latin typeface="Abadi" panose="020B0604020104020204" pitchFamily="34" charset="0"/>
            </a:endParaRPr>
          </a:p>
          <a:p>
            <a:r>
              <a:rPr lang="en-US" sz="2000" dirty="0">
                <a:latin typeface="Abadi" panose="020B0604020104020204" pitchFamily="34" charset="0"/>
              </a:rPr>
              <a:t>Method: </a:t>
            </a:r>
          </a:p>
          <a:p>
            <a:r>
              <a:rPr lang="en-US" sz="2000" dirty="0">
                <a:solidFill>
                  <a:schemeClr val="bg2"/>
                </a:solidFill>
                <a:latin typeface="Abadi" panose="020B0604020104020204" pitchFamily="34" charset="0"/>
              </a:rPr>
              <a:t>Use the decoder RNN as a standalone model</a:t>
            </a:r>
          </a:p>
          <a:p>
            <a:r>
              <a:rPr lang="en-US" sz="2000" dirty="0">
                <a:solidFill>
                  <a:schemeClr val="bg2"/>
                </a:solidFill>
                <a:latin typeface="Abadi" panose="020B0604020104020204" pitchFamily="34" charset="0"/>
              </a:rPr>
              <a:t>1- “Encode” the first line thanks to the decoder</a:t>
            </a:r>
          </a:p>
          <a:p>
            <a:r>
              <a:rPr lang="en-US" sz="2000" dirty="0">
                <a:solidFill>
                  <a:schemeClr val="bg2"/>
                </a:solidFill>
                <a:latin typeface="Abadi" panose="020B0604020104020204" pitchFamily="34" charset="0"/>
              </a:rPr>
              <a:t>2- Draw the subsequent lines with decoder, initializing its hidden state with this value.</a:t>
            </a:r>
          </a:p>
        </p:txBody>
      </p:sp>
    </p:spTree>
    <p:extLst>
      <p:ext uri="{BB962C8B-B14F-4D97-AF65-F5344CB8AC3E}">
        <p14:creationId xmlns:p14="http://schemas.microsoft.com/office/powerpoint/2010/main" val="1900920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88E7F-35D4-4613-95E0-DE7D6D88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200" y="714567"/>
            <a:ext cx="10251600" cy="713600"/>
          </a:xfrm>
        </p:spPr>
        <p:txBody>
          <a:bodyPr>
            <a:normAutofit/>
          </a:bodyPr>
          <a:lstStyle/>
          <a:p>
            <a:r>
              <a:rPr lang="en-US" dirty="0"/>
              <a:t>VI- Sketch drawing completion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9D1C72B-90B2-4BA9-9DF3-2E6FE9B4B537}"/>
              </a:ext>
            </a:extLst>
          </p:cNvPr>
          <p:cNvSpPr txBox="1"/>
          <p:nvPr/>
        </p:nvSpPr>
        <p:spPr>
          <a:xfrm>
            <a:off x="970199" y="1805474"/>
            <a:ext cx="7977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Raleway" pitchFamily="2" charset="0"/>
              </a:rPr>
              <a:t>Results (input line in red)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1F1A98-867F-4182-BB89-DCA2843287EF}"/>
              </a:ext>
            </a:extLst>
          </p:cNvPr>
          <p:cNvSpPr txBox="1"/>
          <p:nvPr/>
        </p:nvSpPr>
        <p:spPr>
          <a:xfrm>
            <a:off x="970199" y="2164703"/>
            <a:ext cx="544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Single-class “cat” dataset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3AE235F-BC7E-4C3F-AAD2-A61A3AFA6347}"/>
              </a:ext>
            </a:extLst>
          </p:cNvPr>
          <p:cNvSpPr txBox="1"/>
          <p:nvPr/>
        </p:nvSpPr>
        <p:spPr>
          <a:xfrm>
            <a:off x="988861" y="4477716"/>
            <a:ext cx="544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Multi-class “cat-owl” dataset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038121C-E860-4EAE-A681-B7B9A3A5F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19" y="2635125"/>
            <a:ext cx="2757600" cy="177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F809EC2-2DC8-422F-981F-C6B131A30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324" y="2596817"/>
            <a:ext cx="2757600" cy="184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70D3F81-4E7D-49C0-A8E0-6D278EBE9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029" y="2593091"/>
            <a:ext cx="2757600" cy="185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E645FE1-AEEC-4ABB-9AA5-7C733660F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733" y="2613977"/>
            <a:ext cx="2757600" cy="181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0AF9424-5A9F-42EC-8A41-E547D2F7E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95" y="4875424"/>
            <a:ext cx="2757600" cy="180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F800DB2B-E9D3-4C2A-98C0-453F34D5E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553" y="4907731"/>
            <a:ext cx="2757600" cy="174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FABCC8C8-1A76-4556-8D15-C0C237774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374" y="4855865"/>
            <a:ext cx="2757600" cy="184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3085455B-7086-41C5-98A4-607DCA16C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733" y="4855865"/>
            <a:ext cx="2757600" cy="184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14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88E7F-35D4-4613-95E0-DE7D6D88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200" y="714567"/>
            <a:ext cx="10251600" cy="713600"/>
          </a:xfrm>
        </p:spPr>
        <p:txBody>
          <a:bodyPr>
            <a:normAutofit/>
          </a:bodyPr>
          <a:lstStyle/>
          <a:p>
            <a:r>
              <a:rPr lang="en-US" dirty="0"/>
              <a:t>I- Architecture presentation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DAC5461-AD8C-4141-97C6-F17DE5CD034A}"/>
              </a:ext>
            </a:extLst>
          </p:cNvPr>
          <p:cNvSpPr txBox="1"/>
          <p:nvPr/>
        </p:nvSpPr>
        <p:spPr>
          <a:xfrm>
            <a:off x="970199" y="1758819"/>
            <a:ext cx="7977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Raleway" pitchFamily="2" charset="0"/>
              </a:rPr>
              <a:t>The dataset: The Google QuickDraw! dataset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37FDACD-6E65-4C32-A1B2-27DE50D167F4}"/>
              </a:ext>
            </a:extLst>
          </p:cNvPr>
          <p:cNvSpPr txBox="1"/>
          <p:nvPr/>
        </p:nvSpPr>
        <p:spPr>
          <a:xfrm>
            <a:off x="1101012" y="4422710"/>
            <a:ext cx="1025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Abadi" panose="020B0604020104020204" pitchFamily="34" charset="0"/>
              </a:rPr>
              <a:t>Data format: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D4BB39B-9E0D-4546-B61B-F447F66958D7}"/>
                  </a:ext>
                </a:extLst>
              </p:cNvPr>
              <p:cNvSpPr txBox="1"/>
              <p:nvPr/>
            </p:nvSpPr>
            <p:spPr>
              <a:xfrm>
                <a:off x="1783699" y="5394049"/>
                <a:ext cx="26533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fr-FR" sz="2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fr-FR" sz="2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fr-FR" sz="2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,∆</m:t>
                    </m:r>
                    <m:r>
                      <a:rPr lang="fr-FR" sz="2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fr-FR" sz="2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FR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FR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FR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]</a:t>
                </a:r>
                <a:endParaRPr lang="fr-FR" sz="2800" b="0" dirty="0">
                  <a:solidFill>
                    <a:schemeClr val="bg2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D4BB39B-9E0D-4546-B61B-F447F6695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699" y="5394049"/>
                <a:ext cx="2653355" cy="430887"/>
              </a:xfrm>
              <a:prstGeom prst="rect">
                <a:avLst/>
              </a:prstGeom>
              <a:blipFill>
                <a:blip r:embed="rId2"/>
                <a:stretch>
                  <a:fillRect t="-25352" r="-7126" b="-47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02124F60-53EA-40F4-B4DE-B212B411FA2C}"/>
                  </a:ext>
                </a:extLst>
              </p:cNvPr>
              <p:cNvSpPr txBox="1"/>
              <p:nvPr/>
            </p:nvSpPr>
            <p:spPr>
              <a:xfrm>
                <a:off x="5803640" y="4840469"/>
                <a:ext cx="598092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FR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000" dirty="0">
                    <a:solidFill>
                      <a:schemeClr val="bg2"/>
                    </a:solidFill>
                    <a:latin typeface="Abadi" panose="020B0604020104020204" pitchFamily="34" charset="0"/>
                  </a:rPr>
                  <a:t>The pen touches the paper, and a line is being drawn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FR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>
                    <a:solidFill>
                      <a:schemeClr val="bg2"/>
                    </a:solidFill>
                    <a:latin typeface="Abadi" panose="020B0604020104020204" pitchFamily="34" charset="0"/>
                  </a:rPr>
                  <a:t> The pen stops touching the paper after this point: next line will start at the next point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FR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000" dirty="0">
                    <a:solidFill>
                      <a:schemeClr val="bg2"/>
                    </a:solidFill>
                    <a:latin typeface="Abadi" panose="020B0604020104020204" pitchFamily="34" charset="0"/>
                  </a:rPr>
                  <a:t>End of the drawing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02124F60-53EA-40F4-B4DE-B212B411F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640" y="4840469"/>
                <a:ext cx="5980923" cy="1631216"/>
              </a:xfrm>
              <a:prstGeom prst="rect">
                <a:avLst/>
              </a:prstGeom>
              <a:blipFill>
                <a:blip r:embed="rId3"/>
                <a:stretch>
                  <a:fillRect l="-917" t="-1866" r="-612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id="{D31813C4-D667-4C78-9DBC-39C67214174C}"/>
              </a:ext>
            </a:extLst>
          </p:cNvPr>
          <p:cNvSpPr txBox="1"/>
          <p:nvPr/>
        </p:nvSpPr>
        <p:spPr>
          <a:xfrm>
            <a:off x="6470412" y="2868548"/>
            <a:ext cx="488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Abadi" panose="020B0604020202020204" pitchFamily="34" charset="0"/>
              </a:rPr>
              <a:t>Intuition: Reason in terms of lines and shapes rather than in terms of pixels.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5265CDB-466D-42A9-91B0-DA95205942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259" b="31665"/>
          <a:stretch/>
        </p:blipFill>
        <p:spPr>
          <a:xfrm>
            <a:off x="1035513" y="2248678"/>
            <a:ext cx="5125801" cy="200051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209981B-8A82-4C49-9E34-22FEA8CA9853}"/>
              </a:ext>
            </a:extLst>
          </p:cNvPr>
          <p:cNvSpPr txBox="1"/>
          <p:nvPr/>
        </p:nvSpPr>
        <p:spPr>
          <a:xfrm>
            <a:off x="1035513" y="4993939"/>
            <a:ext cx="4000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For each line between 2 points:</a:t>
            </a:r>
          </a:p>
        </p:txBody>
      </p:sp>
    </p:spTree>
    <p:extLst>
      <p:ext uri="{BB962C8B-B14F-4D97-AF65-F5344CB8AC3E}">
        <p14:creationId xmlns:p14="http://schemas.microsoft.com/office/powerpoint/2010/main" val="331701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88E7F-35D4-4613-95E0-DE7D6D88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200" y="714567"/>
            <a:ext cx="10251600" cy="713600"/>
          </a:xfrm>
        </p:spPr>
        <p:txBody>
          <a:bodyPr>
            <a:normAutofit/>
          </a:bodyPr>
          <a:lstStyle/>
          <a:p>
            <a:r>
              <a:rPr lang="en-US" dirty="0"/>
              <a:t>I- Architecture presentation</a:t>
            </a:r>
          </a:p>
        </p:txBody>
      </p:sp>
      <p:sp>
        <p:nvSpPr>
          <p:cNvPr id="3" name="Trapèze 2">
            <a:extLst>
              <a:ext uri="{FF2B5EF4-FFF2-40B4-BE49-F238E27FC236}">
                <a16:creationId xmlns:a16="http://schemas.microsoft.com/office/drawing/2014/main" id="{A3AEC73A-7746-4F92-B5C7-6963A5F27CFC}"/>
              </a:ext>
            </a:extLst>
          </p:cNvPr>
          <p:cNvSpPr/>
          <p:nvPr/>
        </p:nvSpPr>
        <p:spPr>
          <a:xfrm rot="5400000">
            <a:off x="1884783" y="3349694"/>
            <a:ext cx="2808514" cy="2267339"/>
          </a:xfrm>
          <a:prstGeom prst="trapezoid">
            <a:avLst>
              <a:gd name="adj" fmla="val 39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rapèze 4">
            <a:extLst>
              <a:ext uri="{FF2B5EF4-FFF2-40B4-BE49-F238E27FC236}">
                <a16:creationId xmlns:a16="http://schemas.microsoft.com/office/drawing/2014/main" id="{4625EE99-C2ED-4A88-A296-481A5ACF9685}"/>
              </a:ext>
            </a:extLst>
          </p:cNvPr>
          <p:cNvSpPr/>
          <p:nvPr/>
        </p:nvSpPr>
        <p:spPr>
          <a:xfrm rot="16200000">
            <a:off x="7029062" y="3349694"/>
            <a:ext cx="2808514" cy="2267339"/>
          </a:xfrm>
          <a:prstGeom prst="trapezoid">
            <a:avLst>
              <a:gd name="adj" fmla="val 39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749EE3-73D5-422A-BF41-5CC0CED83D7E}"/>
              </a:ext>
            </a:extLst>
          </p:cNvPr>
          <p:cNvSpPr txBox="1"/>
          <p:nvPr/>
        </p:nvSpPr>
        <p:spPr>
          <a:xfrm>
            <a:off x="2416628" y="4006310"/>
            <a:ext cx="1744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badi" panose="020B0604020104020204" pitchFamily="34" charset="0"/>
              </a:rPr>
              <a:t>Encoder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Abadi" panose="020B0604020104020204" pitchFamily="34" charset="0"/>
              </a:rPr>
              <a:t>RNN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947587C-5EA2-4E00-9360-79639E6F1B95}"/>
              </a:ext>
            </a:extLst>
          </p:cNvPr>
          <p:cNvSpPr txBox="1"/>
          <p:nvPr/>
        </p:nvSpPr>
        <p:spPr>
          <a:xfrm>
            <a:off x="7560907" y="4006310"/>
            <a:ext cx="1744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badi" panose="020B0604020104020204" pitchFamily="34" charset="0"/>
              </a:rPr>
              <a:t>Decoder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Abadi" panose="020B0604020104020204" pitchFamily="34" charset="0"/>
              </a:rPr>
              <a:t>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9C5816B-8ACB-4AE5-BE5A-A427590B0ED5}"/>
                  </a:ext>
                </a:extLst>
              </p:cNvPr>
              <p:cNvSpPr txBox="1"/>
              <p:nvPr/>
            </p:nvSpPr>
            <p:spPr>
              <a:xfrm>
                <a:off x="4422710" y="4160198"/>
                <a:ext cx="10263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i="1" dirty="0">
                    <a:solidFill>
                      <a:schemeClr val="bg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Output: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fr-FR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fr-FR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9C5816B-8ACB-4AE5-BE5A-A427590B0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710" y="4160198"/>
                <a:ext cx="1026368" cy="646331"/>
              </a:xfrm>
              <a:prstGeom prst="rect">
                <a:avLst/>
              </a:prstGeom>
              <a:blipFill>
                <a:blip r:embed="rId2"/>
                <a:stretch>
                  <a:fillRect l="-5357" t="-5660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>
            <a:extLst>
              <a:ext uri="{FF2B5EF4-FFF2-40B4-BE49-F238E27FC236}">
                <a16:creationId xmlns:a16="http://schemas.microsoft.com/office/drawing/2014/main" id="{750F79F3-B6A3-4DF1-9687-11EA70601191}"/>
              </a:ext>
            </a:extLst>
          </p:cNvPr>
          <p:cNvSpPr txBox="1"/>
          <p:nvPr/>
        </p:nvSpPr>
        <p:spPr>
          <a:xfrm>
            <a:off x="46651" y="2509936"/>
            <a:ext cx="2121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Abadi" panose="020B0604020104020204" pitchFamily="34" charset="0"/>
              </a:rPr>
              <a:t>Dataset drawings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60E626F-A7A6-4779-BBE9-E5505B3419E3}"/>
              </a:ext>
            </a:extLst>
          </p:cNvPr>
          <p:cNvSpPr txBox="1"/>
          <p:nvPr/>
        </p:nvSpPr>
        <p:spPr>
          <a:xfrm>
            <a:off x="5035425" y="2509936"/>
            <a:ext cx="196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Abadi" panose="020B0604020104020204" pitchFamily="34" charset="0"/>
              </a:rPr>
              <a:t>Latent space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A61B9F0-7DF1-4E22-BCCE-A2BF80B43D8F}"/>
              </a:ext>
            </a:extLst>
          </p:cNvPr>
          <p:cNvSpPr txBox="1"/>
          <p:nvPr/>
        </p:nvSpPr>
        <p:spPr>
          <a:xfrm>
            <a:off x="10092617" y="2509936"/>
            <a:ext cx="196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Abadi" panose="020B0604020104020204" pitchFamily="34" charset="0"/>
              </a:rPr>
              <a:t>Reconstructions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CB52C57-58CC-44EA-AB31-D3C86808EAF1}"/>
                  </a:ext>
                </a:extLst>
              </p:cNvPr>
              <p:cNvSpPr txBox="1"/>
              <p:nvPr/>
            </p:nvSpPr>
            <p:spPr>
              <a:xfrm>
                <a:off x="5254444" y="4190558"/>
                <a:ext cx="2037674" cy="5856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fr-FR" b="0" i="1" dirty="0">
                    <a:solidFill>
                      <a:schemeClr val="bg2"/>
                    </a:solidFill>
                    <a:latin typeface="Cambria Math" panose="02040503050406030204" pitchFamily="18" charset="0"/>
                  </a:rPr>
                  <a:t>Input: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fr-FR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~</m:t>
                      </m:r>
                      <m:r>
                        <a:rPr lang="fr-FR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fr-FR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fr-FR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fr-FR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fr-FR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fr-FR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𝑙𝑎𝑡𝑒𝑛𝑡</m:t>
                              </m:r>
                            </m:sub>
                          </m:sSub>
                        </m:sub>
                      </m:sSub>
                      <m:r>
                        <a:rPr lang="fr-FR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CB52C57-58CC-44EA-AB31-D3C86808E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444" y="4190558"/>
                <a:ext cx="2037674" cy="585610"/>
              </a:xfrm>
              <a:prstGeom prst="rect">
                <a:avLst/>
              </a:prstGeom>
              <a:blipFill>
                <a:blip r:embed="rId3"/>
                <a:stretch>
                  <a:fillRect l="-599" t="-14583" r="-209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B4955303-8482-4DD7-A4E7-EF1C55674C71}"/>
              </a:ext>
            </a:extLst>
          </p:cNvPr>
          <p:cNvSpPr txBox="1"/>
          <p:nvPr/>
        </p:nvSpPr>
        <p:spPr>
          <a:xfrm>
            <a:off x="970199" y="1758819"/>
            <a:ext cx="7977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Raleway" pitchFamily="2" charset="0"/>
              </a:rPr>
              <a:t>The model: A Sequence-to-Sequence Variational Autoencoder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62EA44C-4D17-4C76-82B9-30A429C33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04" y="3223732"/>
            <a:ext cx="1901844" cy="121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B5AC9BD-C5BF-4304-A99D-78B33294A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961" y="3223732"/>
            <a:ext cx="1855205" cy="122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9827FD3-4E8A-43AB-A901-E2FCB6E92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47" y="4611545"/>
            <a:ext cx="1820758" cy="122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10E47E2-E413-4705-B9C4-229AF7BECE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19961" y="4610440"/>
            <a:ext cx="1820758" cy="1220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253C262-8A09-433B-AA29-1B00A9DB0EE3}"/>
              </a:ext>
            </a:extLst>
          </p:cNvPr>
          <p:cNvSpPr/>
          <p:nvPr/>
        </p:nvSpPr>
        <p:spPr>
          <a:xfrm>
            <a:off x="9675845" y="3079106"/>
            <a:ext cx="360785" cy="280851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EB9A9E3-966F-439C-B1CF-8DB72071D9EA}"/>
              </a:ext>
            </a:extLst>
          </p:cNvPr>
          <p:cNvSpPr txBox="1"/>
          <p:nvPr/>
        </p:nvSpPr>
        <p:spPr>
          <a:xfrm rot="5400000">
            <a:off x="8384110" y="4318748"/>
            <a:ext cx="296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GMM + </a:t>
            </a:r>
            <a:r>
              <a:rPr lang="en-US" sz="1600" dirty="0" err="1">
                <a:solidFill>
                  <a:schemeClr val="bg1"/>
                </a:solidFill>
                <a:latin typeface="Abadi" panose="020B0604020104020204" pitchFamily="34" charset="0"/>
              </a:rPr>
              <a:t>softmax</a:t>
            </a:r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 parameters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F8133F3B-1C4F-48AF-848A-A9C44A22E2ED}"/>
              </a:ext>
            </a:extLst>
          </p:cNvPr>
          <p:cNvCxnSpPr>
            <a:cxnSpLocks/>
          </p:cNvCxnSpPr>
          <p:nvPr/>
        </p:nvCxnSpPr>
        <p:spPr>
          <a:xfrm flipV="1">
            <a:off x="3387011" y="5776421"/>
            <a:ext cx="0" cy="499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AE866A99-EAA9-4B87-849E-4D83FD10589A}"/>
              </a:ext>
            </a:extLst>
          </p:cNvPr>
          <p:cNvCxnSpPr>
            <a:cxnSpLocks/>
          </p:cNvCxnSpPr>
          <p:nvPr/>
        </p:nvCxnSpPr>
        <p:spPr>
          <a:xfrm flipV="1">
            <a:off x="8433319" y="5776421"/>
            <a:ext cx="0" cy="499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8574F92B-150B-439C-A42E-EC1128C83B29}"/>
              </a:ext>
            </a:extLst>
          </p:cNvPr>
          <p:cNvCxnSpPr>
            <a:cxnSpLocks/>
          </p:cNvCxnSpPr>
          <p:nvPr/>
        </p:nvCxnSpPr>
        <p:spPr>
          <a:xfrm flipV="1">
            <a:off x="1107226" y="6267836"/>
            <a:ext cx="7325769" cy="7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A9B7E28-24B5-43CF-B460-F9949C954045}"/>
              </a:ext>
            </a:extLst>
          </p:cNvPr>
          <p:cNvCxnSpPr>
            <a:cxnSpLocks/>
          </p:cNvCxnSpPr>
          <p:nvPr/>
        </p:nvCxnSpPr>
        <p:spPr>
          <a:xfrm>
            <a:off x="1106902" y="5990254"/>
            <a:ext cx="0" cy="296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641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88E7F-35D4-4613-95E0-DE7D6D88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200" y="714567"/>
            <a:ext cx="10251600" cy="713600"/>
          </a:xfrm>
        </p:spPr>
        <p:txBody>
          <a:bodyPr>
            <a:normAutofit/>
          </a:bodyPr>
          <a:lstStyle/>
          <a:p>
            <a:r>
              <a:rPr lang="en-US" dirty="0"/>
              <a:t>I- Architecture presentation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DDC42E4-224C-4F82-93B8-34A55F5C9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80" y="2507656"/>
            <a:ext cx="11787340" cy="404840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A75D1B2-9C9D-4966-8A2A-E14F5DDBD4AD}"/>
              </a:ext>
            </a:extLst>
          </p:cNvPr>
          <p:cNvSpPr txBox="1"/>
          <p:nvPr/>
        </p:nvSpPr>
        <p:spPr>
          <a:xfrm>
            <a:off x="970199" y="1805474"/>
            <a:ext cx="7977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Raleway" pitchFamily="2" charset="0"/>
              </a:rPr>
              <a:t>The architecture in detail</a:t>
            </a:r>
          </a:p>
        </p:txBody>
      </p:sp>
    </p:spTree>
    <p:extLst>
      <p:ext uri="{BB962C8B-B14F-4D97-AF65-F5344CB8AC3E}">
        <p14:creationId xmlns:p14="http://schemas.microsoft.com/office/powerpoint/2010/main" val="611540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88E7F-35D4-4613-95E0-DE7D6D88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200" y="714567"/>
            <a:ext cx="10251600" cy="713600"/>
          </a:xfrm>
        </p:spPr>
        <p:txBody>
          <a:bodyPr>
            <a:normAutofit/>
          </a:bodyPr>
          <a:lstStyle/>
          <a:p>
            <a:r>
              <a:rPr lang="en-US" dirty="0"/>
              <a:t>II- Conditional generation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7E2DE84-FBB4-45C8-B6D6-732E2C4A3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121" y="2205584"/>
            <a:ext cx="4065625" cy="1487424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349E319D-27E4-409F-8D95-D4E0B9430AD3}"/>
              </a:ext>
            </a:extLst>
          </p:cNvPr>
          <p:cNvSpPr txBox="1"/>
          <p:nvPr/>
        </p:nvSpPr>
        <p:spPr>
          <a:xfrm>
            <a:off x="970199" y="1805474"/>
            <a:ext cx="7977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Raleway" pitchFamily="2" charset="0"/>
              </a:rPr>
              <a:t>Conditional training principle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0CE6846E-4F7E-4137-8174-50F92B328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38" y="4656906"/>
            <a:ext cx="6305575" cy="1457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0D38457D-4823-4192-AE9B-B39108679BA7}"/>
                  </a:ext>
                </a:extLst>
              </p:cNvPr>
              <p:cNvSpPr txBox="1"/>
              <p:nvPr/>
            </p:nvSpPr>
            <p:spPr>
              <a:xfrm>
                <a:off x="2704278" y="6246164"/>
                <a:ext cx="1348895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0D38457D-4823-4192-AE9B-B39108679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278" y="6246164"/>
                <a:ext cx="1348895" cy="298415"/>
              </a:xfrm>
              <a:prstGeom prst="rect">
                <a:avLst/>
              </a:prstGeom>
              <a:blipFill>
                <a:blip r:embed="rId4"/>
                <a:stretch>
                  <a:fillRect l="-3620" r="-135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20460E1C-5A9D-40F1-AEB5-8A616FC65464}"/>
                  </a:ext>
                </a:extLst>
              </p:cNvPr>
              <p:cNvSpPr txBox="1"/>
              <p:nvPr/>
            </p:nvSpPr>
            <p:spPr>
              <a:xfrm>
                <a:off x="6603867" y="5232836"/>
                <a:ext cx="5588132" cy="565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fr-FR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fr-FR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𝒩</m:t>
                          </m:r>
                          <m:r>
                            <a:rPr lang="fr-FR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(0,</m:t>
                          </m:r>
                          <m:sSub>
                            <m:sSubPr>
                              <m:ctrlPr>
                                <a:rPr lang="fr-FR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𝑙𝑎𝑡𝑒𝑛𝑡</m:t>
                                  </m:r>
                                </m:sub>
                              </m:sSub>
                            </m:sub>
                          </m:sSub>
                          <m:r>
                            <a:rPr lang="fr-FR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a:rPr lang="fr-FR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(1+</m:t>
                      </m:r>
                      <m:acc>
                        <m:accPr>
                          <m:chr m:val="̂"/>
                          <m:ctrlPr>
                            <a:rPr lang="fr-FR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fr-FR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fr-FR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fr-FR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FR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acc>
                            <m:accPr>
                              <m:chr m:val="̂"/>
                              <m:ctrlPr>
                                <a:rPr lang="fr-FR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sup>
                      </m:sSup>
                      <m:r>
                        <a:rPr lang="fr-FR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20460E1C-5A9D-40F1-AEB5-8A616FC65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867" y="5232836"/>
                <a:ext cx="5588132" cy="565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Image 31">
            <a:extLst>
              <a:ext uri="{FF2B5EF4-FFF2-40B4-BE49-F238E27FC236}">
                <a16:creationId xmlns:a16="http://schemas.microsoft.com/office/drawing/2014/main" id="{A486051A-42DB-4E23-8A2F-0CA81E35D4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7453" y="2291934"/>
            <a:ext cx="2591025" cy="472481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06C9FE12-056A-4451-95C3-0DA27641F5B4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2981109" y="2738596"/>
            <a:ext cx="763066" cy="577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3E1250A2-6DC7-49BE-BAB6-004E0E08F6CF}"/>
              </a:ext>
            </a:extLst>
          </p:cNvPr>
          <p:cNvCxnSpPr>
            <a:cxnSpLocks/>
          </p:cNvCxnSpPr>
          <p:nvPr/>
        </p:nvCxnSpPr>
        <p:spPr>
          <a:xfrm flipH="1" flipV="1">
            <a:off x="4937562" y="2764415"/>
            <a:ext cx="113410" cy="478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A7D826E5-5140-447D-BF7E-F583F0007CF0}"/>
              </a:ext>
            </a:extLst>
          </p:cNvPr>
          <p:cNvSpPr txBox="1"/>
          <p:nvPr/>
        </p:nvSpPr>
        <p:spPr>
          <a:xfrm>
            <a:off x="1685596" y="3315850"/>
            <a:ext cx="2591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bg2"/>
                </a:solidFill>
                <a:latin typeface="Abadi" panose="020B0604020104020204" pitchFamily="34" charset="0"/>
              </a:rPr>
              <a:t>Reconstruction loss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76EED48-81F1-4E69-8ECF-7A846A2F8664}"/>
              </a:ext>
            </a:extLst>
          </p:cNvPr>
          <p:cNvSpPr txBox="1"/>
          <p:nvPr/>
        </p:nvSpPr>
        <p:spPr>
          <a:xfrm>
            <a:off x="4005943" y="3312378"/>
            <a:ext cx="2090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bg2"/>
                </a:solidFill>
                <a:latin typeface="Abadi" panose="020B0604020104020204" pitchFamily="34" charset="0"/>
              </a:rPr>
              <a:t>KL divergence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E83A1B14-EF7F-4130-927D-DE67F7E55AEB}"/>
              </a:ext>
            </a:extLst>
          </p:cNvPr>
          <p:cNvSpPr txBox="1"/>
          <p:nvPr/>
        </p:nvSpPr>
        <p:spPr>
          <a:xfrm>
            <a:off x="1533887" y="4268163"/>
            <a:ext cx="365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Reconstruction loss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01CE811D-50E5-4269-A3F0-DDD14A5E8751}"/>
              </a:ext>
            </a:extLst>
          </p:cNvPr>
          <p:cNvSpPr txBox="1"/>
          <p:nvPr/>
        </p:nvSpPr>
        <p:spPr>
          <a:xfrm>
            <a:off x="7569178" y="4272495"/>
            <a:ext cx="365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KL divergence</a:t>
            </a:r>
          </a:p>
        </p:txBody>
      </p:sp>
    </p:spTree>
    <p:extLst>
      <p:ext uri="{BB962C8B-B14F-4D97-AF65-F5344CB8AC3E}">
        <p14:creationId xmlns:p14="http://schemas.microsoft.com/office/powerpoint/2010/main" val="166455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88E7F-35D4-4613-95E0-DE7D6D88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200" y="714567"/>
            <a:ext cx="10251600" cy="713600"/>
          </a:xfrm>
        </p:spPr>
        <p:txBody>
          <a:bodyPr>
            <a:normAutofit/>
          </a:bodyPr>
          <a:lstStyle/>
          <a:p>
            <a:r>
              <a:rPr lang="en-US" dirty="0"/>
              <a:t>II- Conditional generation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9D1C72B-90B2-4BA9-9DF3-2E6FE9B4B537}"/>
              </a:ext>
            </a:extLst>
          </p:cNvPr>
          <p:cNvSpPr txBox="1"/>
          <p:nvPr/>
        </p:nvSpPr>
        <p:spPr>
          <a:xfrm>
            <a:off x="970199" y="1805474"/>
            <a:ext cx="7977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Raleway" pitchFamily="2" charset="0"/>
              </a:rPr>
              <a:t>Conditional</a:t>
            </a:r>
            <a:r>
              <a:rPr lang="en-US" dirty="0">
                <a:solidFill>
                  <a:schemeClr val="bg2"/>
                </a:solidFill>
                <a:latin typeface="Raleway" pitchFamily="2" charset="0"/>
              </a:rPr>
              <a:t> generation on several datasets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B8F507F-2DB3-4C1A-AF0A-9718FB8486B3}"/>
              </a:ext>
            </a:extLst>
          </p:cNvPr>
          <p:cNvSpPr txBox="1"/>
          <p:nvPr/>
        </p:nvSpPr>
        <p:spPr>
          <a:xfrm>
            <a:off x="363894" y="3066568"/>
            <a:ext cx="20900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Single class dataset:</a:t>
            </a:r>
          </a:p>
          <a:p>
            <a:r>
              <a:rPr lang="en-US" sz="2000" dirty="0">
                <a:solidFill>
                  <a:schemeClr val="bg2"/>
                </a:solidFill>
                <a:latin typeface="Abadi" panose="020B0604020104020204" pitchFamily="34" charset="0"/>
              </a:rPr>
              <a:t>Owl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ADE1611-5D29-4349-A75C-EE70EC784C2D}"/>
              </a:ext>
            </a:extLst>
          </p:cNvPr>
          <p:cNvSpPr txBox="1"/>
          <p:nvPr/>
        </p:nvSpPr>
        <p:spPr>
          <a:xfrm>
            <a:off x="363893" y="4878229"/>
            <a:ext cx="20900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Multi-class dataset:</a:t>
            </a:r>
          </a:p>
          <a:p>
            <a:r>
              <a:rPr lang="en-US" sz="2000" dirty="0">
                <a:solidFill>
                  <a:schemeClr val="bg2"/>
                </a:solidFill>
                <a:latin typeface="Abadi" panose="020B0604020104020204" pitchFamily="34" charset="0"/>
              </a:rPr>
              <a:t>Owl-cat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0EEFF698-003B-4CBB-959F-7A3F197ACEF6}"/>
              </a:ext>
            </a:extLst>
          </p:cNvPr>
          <p:cNvCxnSpPr>
            <a:cxnSpLocks/>
          </p:cNvCxnSpPr>
          <p:nvPr/>
        </p:nvCxnSpPr>
        <p:spPr>
          <a:xfrm>
            <a:off x="4595525" y="2435290"/>
            <a:ext cx="0" cy="387609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E097235D-D6FB-4637-A96F-D8E87C9D4BB6}"/>
              </a:ext>
            </a:extLst>
          </p:cNvPr>
          <p:cNvSpPr txBox="1"/>
          <p:nvPr/>
        </p:nvSpPr>
        <p:spPr>
          <a:xfrm>
            <a:off x="2283297" y="2349647"/>
            <a:ext cx="2090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bg2"/>
                </a:solidFill>
                <a:latin typeface="Abadi" panose="020B0604020104020204" pitchFamily="34" charset="0"/>
              </a:rPr>
              <a:t>Input image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6AA57BD-F56C-4C2B-BD7F-D26078CE25A4}"/>
              </a:ext>
            </a:extLst>
          </p:cNvPr>
          <p:cNvSpPr txBox="1"/>
          <p:nvPr/>
        </p:nvSpPr>
        <p:spPr>
          <a:xfrm>
            <a:off x="7397696" y="2330819"/>
            <a:ext cx="2090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bg2"/>
                </a:solidFill>
                <a:latin typeface="Abadi" panose="020B0604020104020204" pitchFamily="34" charset="0"/>
              </a:rPr>
              <a:t>Reconstructions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BB7A5FC4-27DF-4FA1-AC73-36DB7F909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906" y="2807621"/>
            <a:ext cx="2333448" cy="1523884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AA4D7392-A199-4C40-8AC9-80D586E94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055" y="2841440"/>
            <a:ext cx="2332800" cy="1537636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C1FE1FB1-E6DB-4BDE-81B9-3EACBD5752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98" y="2841440"/>
            <a:ext cx="2332800" cy="1509178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F808E296-64A6-4505-935A-5BAC062F944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4" t="5576" r="3539" b="12535"/>
          <a:stretch/>
        </p:blipFill>
        <p:spPr>
          <a:xfrm>
            <a:off x="2060317" y="4702629"/>
            <a:ext cx="2332800" cy="1466053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3A8F0859-00AB-4F05-A07D-1655FF22068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" r="3092" b="3534"/>
          <a:stretch/>
        </p:blipFill>
        <p:spPr>
          <a:xfrm>
            <a:off x="5598490" y="4687858"/>
            <a:ext cx="2202416" cy="1455575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A514BFD2-9F16-4C3E-A0E3-02E642A7D9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000" y="4668493"/>
            <a:ext cx="2332800" cy="152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25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88E7F-35D4-4613-95E0-DE7D6D88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200" y="714567"/>
            <a:ext cx="10251600" cy="713600"/>
          </a:xfrm>
        </p:spPr>
        <p:txBody>
          <a:bodyPr>
            <a:normAutofit/>
          </a:bodyPr>
          <a:lstStyle/>
          <a:p>
            <a:r>
              <a:rPr lang="en-US" dirty="0"/>
              <a:t>II- Conditional generation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9D1C72B-90B2-4BA9-9DF3-2E6FE9B4B537}"/>
              </a:ext>
            </a:extLst>
          </p:cNvPr>
          <p:cNvSpPr txBox="1"/>
          <p:nvPr/>
        </p:nvSpPr>
        <p:spPr>
          <a:xfrm>
            <a:off x="970199" y="1805474"/>
            <a:ext cx="7977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Raleway" pitchFamily="2" charset="0"/>
              </a:rPr>
              <a:t>Conditional generation on outlier images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B8F507F-2DB3-4C1A-AF0A-9718FB8486B3}"/>
              </a:ext>
            </a:extLst>
          </p:cNvPr>
          <p:cNvSpPr txBox="1"/>
          <p:nvPr/>
        </p:nvSpPr>
        <p:spPr>
          <a:xfrm>
            <a:off x="363895" y="3304747"/>
            <a:ext cx="1697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Single class:</a:t>
            </a:r>
          </a:p>
          <a:p>
            <a:r>
              <a:rPr lang="en-US" sz="2000" dirty="0">
                <a:solidFill>
                  <a:schemeClr val="bg2"/>
                </a:solidFill>
                <a:latin typeface="Abadi" panose="020B0604020104020204" pitchFamily="34" charset="0"/>
              </a:rPr>
              <a:t>Cat dataset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ADE1611-5D29-4349-A75C-EE70EC784C2D}"/>
              </a:ext>
            </a:extLst>
          </p:cNvPr>
          <p:cNvSpPr txBox="1"/>
          <p:nvPr/>
        </p:nvSpPr>
        <p:spPr>
          <a:xfrm>
            <a:off x="363895" y="5162706"/>
            <a:ext cx="2090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Multi-class:</a:t>
            </a:r>
          </a:p>
          <a:p>
            <a:r>
              <a:rPr lang="en-US" sz="2000" dirty="0">
                <a:solidFill>
                  <a:schemeClr val="bg2"/>
                </a:solidFill>
                <a:latin typeface="Abadi" panose="020B0604020104020204" pitchFamily="34" charset="0"/>
              </a:rPr>
              <a:t>Owl-cat dataset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0EEFF698-003B-4CBB-959F-7A3F197ACEF6}"/>
              </a:ext>
            </a:extLst>
          </p:cNvPr>
          <p:cNvCxnSpPr>
            <a:cxnSpLocks/>
          </p:cNvCxnSpPr>
          <p:nvPr/>
        </p:nvCxnSpPr>
        <p:spPr>
          <a:xfrm>
            <a:off x="6096000" y="2435289"/>
            <a:ext cx="0" cy="387609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E097235D-D6FB-4637-A96F-D8E87C9D4BB6}"/>
              </a:ext>
            </a:extLst>
          </p:cNvPr>
          <p:cNvSpPr txBox="1"/>
          <p:nvPr/>
        </p:nvSpPr>
        <p:spPr>
          <a:xfrm>
            <a:off x="2869070" y="2182781"/>
            <a:ext cx="2090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bg2"/>
                </a:solidFill>
                <a:latin typeface="Abadi" panose="020B0604020104020204" pitchFamily="34" charset="0"/>
              </a:rPr>
              <a:t>Input image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6AA57BD-F56C-4C2B-BD7F-D26078CE25A4}"/>
              </a:ext>
            </a:extLst>
          </p:cNvPr>
          <p:cNvSpPr txBox="1"/>
          <p:nvPr/>
        </p:nvSpPr>
        <p:spPr>
          <a:xfrm>
            <a:off x="7397696" y="2330819"/>
            <a:ext cx="3500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bg2"/>
                </a:solidFill>
                <a:latin typeface="Abadi" panose="020B0604020104020204" pitchFamily="34" charset="0"/>
              </a:rPr>
              <a:t>Reconstruction example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C23D2BD-985A-4F58-9056-F4CAA30C4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359" y="2876699"/>
            <a:ext cx="2411316" cy="156398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A9024E4-3956-4A2E-8F93-4A4DD7D02A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6" t="57795" r="5586" b="4571"/>
          <a:stretch/>
        </p:blipFill>
        <p:spPr>
          <a:xfrm>
            <a:off x="7951694" y="2877490"/>
            <a:ext cx="2392461" cy="15624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67824D4-BBFA-44A5-8397-ED9E2FE344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045" y="4735449"/>
            <a:ext cx="2412384" cy="15624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DC2BB52-2E08-4311-9914-1C4AD1A6A86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5"/>
          <a:stretch/>
        </p:blipFill>
        <p:spPr>
          <a:xfrm>
            <a:off x="6184548" y="4766584"/>
            <a:ext cx="2353244" cy="150013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2EF035E-5986-4A54-AF30-53F82AE0B0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325" y="4735449"/>
            <a:ext cx="2392426" cy="15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82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88E7F-35D4-4613-95E0-DE7D6D88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200" y="714567"/>
            <a:ext cx="10251600" cy="713600"/>
          </a:xfrm>
        </p:spPr>
        <p:txBody>
          <a:bodyPr>
            <a:normAutofit/>
          </a:bodyPr>
          <a:lstStyle/>
          <a:p>
            <a:r>
              <a:rPr lang="en-US" dirty="0"/>
              <a:t>II- Conditional generation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9D1C72B-90B2-4BA9-9DF3-2E6FE9B4B537}"/>
                  </a:ext>
                </a:extLst>
              </p:cNvPr>
              <p:cNvSpPr txBox="1"/>
              <p:nvPr/>
            </p:nvSpPr>
            <p:spPr>
              <a:xfrm>
                <a:off x="970199" y="1805474"/>
                <a:ext cx="79778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2"/>
                    </a:solidFill>
                    <a:latin typeface="Raleway" pitchFamily="2" charset="0"/>
                  </a:rPr>
                  <a:t> influence on conditional generation</a:t>
                </a:r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9D1C72B-90B2-4BA9-9DF3-2E6FE9B4B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99" y="1805474"/>
                <a:ext cx="7977857" cy="400110"/>
              </a:xfrm>
              <a:prstGeom prst="rect">
                <a:avLst/>
              </a:prstGeom>
              <a:blipFill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3B8F507F-2DB3-4C1A-AF0A-9718FB8486B3}"/>
              </a:ext>
            </a:extLst>
          </p:cNvPr>
          <p:cNvSpPr txBox="1"/>
          <p:nvPr/>
        </p:nvSpPr>
        <p:spPr>
          <a:xfrm>
            <a:off x="363895" y="3644535"/>
            <a:ext cx="1697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Single class:</a:t>
            </a:r>
          </a:p>
          <a:p>
            <a:r>
              <a:rPr lang="en-US" sz="2000" dirty="0">
                <a:solidFill>
                  <a:schemeClr val="bg2"/>
                </a:solidFill>
                <a:latin typeface="Abadi" panose="020B0604020104020204" pitchFamily="34" charset="0"/>
              </a:rPr>
              <a:t>Owl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ADE1611-5D29-4349-A75C-EE70EC784C2D}"/>
              </a:ext>
            </a:extLst>
          </p:cNvPr>
          <p:cNvSpPr txBox="1"/>
          <p:nvPr/>
        </p:nvSpPr>
        <p:spPr>
          <a:xfrm>
            <a:off x="363893" y="5356961"/>
            <a:ext cx="2090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Multi-class:</a:t>
            </a:r>
          </a:p>
          <a:p>
            <a:r>
              <a:rPr lang="en-US" sz="2000" dirty="0">
                <a:solidFill>
                  <a:schemeClr val="bg2"/>
                </a:solidFill>
                <a:latin typeface="Abadi" panose="020B0604020104020204" pitchFamily="34" charset="0"/>
              </a:rPr>
              <a:t>Owl-cat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0EEFF698-003B-4CBB-959F-7A3F197ACEF6}"/>
              </a:ext>
            </a:extLst>
          </p:cNvPr>
          <p:cNvCxnSpPr>
            <a:cxnSpLocks/>
          </p:cNvCxnSpPr>
          <p:nvPr/>
        </p:nvCxnSpPr>
        <p:spPr>
          <a:xfrm>
            <a:off x="4595525" y="2237505"/>
            <a:ext cx="0" cy="43965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E097235D-D6FB-4637-A96F-D8E87C9D4BB6}"/>
              </a:ext>
            </a:extLst>
          </p:cNvPr>
          <p:cNvSpPr txBox="1"/>
          <p:nvPr/>
        </p:nvSpPr>
        <p:spPr>
          <a:xfrm>
            <a:off x="2283297" y="2237505"/>
            <a:ext cx="2090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bg2"/>
                </a:solidFill>
                <a:latin typeface="Abadi" panose="020B0604020104020204" pitchFamily="34" charset="0"/>
              </a:rPr>
              <a:t>Input image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6AA57BD-F56C-4C2B-BD7F-D26078CE25A4}"/>
              </a:ext>
            </a:extLst>
          </p:cNvPr>
          <p:cNvSpPr txBox="1"/>
          <p:nvPr/>
        </p:nvSpPr>
        <p:spPr>
          <a:xfrm>
            <a:off x="7397696" y="2218677"/>
            <a:ext cx="2090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bg2"/>
                </a:solidFill>
                <a:latin typeface="Abadi" panose="020B0604020104020204" pitchFamily="34" charset="0"/>
              </a:rPr>
              <a:t>Reconstructions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BCB7DA4-A0E4-4EFC-B27A-DF43622A7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877" y="1085401"/>
            <a:ext cx="2591025" cy="4724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63299EAC-46F8-4323-80A1-223E1E20D1DE}"/>
                  </a:ext>
                </a:extLst>
              </p:cNvPr>
              <p:cNvSpPr txBox="1"/>
              <p:nvPr/>
            </p:nvSpPr>
            <p:spPr>
              <a:xfrm>
                <a:off x="5188921" y="2749757"/>
                <a:ext cx="117103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fr-FR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Raleway" pitchFamily="2" charset="0"/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63299EAC-46F8-4323-80A1-223E1E20D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921" y="2749757"/>
                <a:ext cx="11710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C08CC20F-FF00-46FE-AD71-6FDA63492A11}"/>
                  </a:ext>
                </a:extLst>
              </p:cNvPr>
              <p:cNvSpPr txBox="1"/>
              <p:nvPr/>
            </p:nvSpPr>
            <p:spPr>
              <a:xfrm>
                <a:off x="7785933" y="2702276"/>
                <a:ext cx="117103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fr-FR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=0,5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Raleway" pitchFamily="2" charset="0"/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C08CC20F-FF00-46FE-AD71-6FDA63492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933" y="2702276"/>
                <a:ext cx="11710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6343966C-D60B-4B7C-9927-414DCEB69AE8}"/>
                  </a:ext>
                </a:extLst>
              </p:cNvPr>
              <p:cNvSpPr txBox="1"/>
              <p:nvPr/>
            </p:nvSpPr>
            <p:spPr>
              <a:xfrm>
                <a:off x="10382945" y="2627544"/>
                <a:ext cx="117103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fr-FR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Raleway" pitchFamily="2" charset="0"/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6343966C-D60B-4B7C-9927-414DCEB69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2945" y="2627544"/>
                <a:ext cx="117103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63E93-E881-475B-9359-81D15CF1FA52}"/>
              </a:ext>
            </a:extLst>
          </p:cNvPr>
          <p:cNvCxnSpPr>
            <a:cxnSpLocks/>
          </p:cNvCxnSpPr>
          <p:nvPr/>
        </p:nvCxnSpPr>
        <p:spPr>
          <a:xfrm>
            <a:off x="7072945" y="2794155"/>
            <a:ext cx="0" cy="351722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955CC48-5297-4EF2-9617-201F2C5FBB85}"/>
              </a:ext>
            </a:extLst>
          </p:cNvPr>
          <p:cNvCxnSpPr>
            <a:cxnSpLocks/>
          </p:cNvCxnSpPr>
          <p:nvPr/>
        </p:nvCxnSpPr>
        <p:spPr>
          <a:xfrm>
            <a:off x="9669956" y="2749757"/>
            <a:ext cx="0" cy="351722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 descr="Une image contenant tableau blanc&#10;&#10;Description générée automatiquement">
            <a:extLst>
              <a:ext uri="{FF2B5EF4-FFF2-40B4-BE49-F238E27FC236}">
                <a16:creationId xmlns:a16="http://schemas.microsoft.com/office/drawing/2014/main" id="{60F287EF-BB11-4575-9C19-B75A43CBCE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692" y="3295398"/>
            <a:ext cx="2307600" cy="1555122"/>
          </a:xfrm>
          <a:prstGeom prst="rect">
            <a:avLst/>
          </a:prstGeom>
        </p:spPr>
      </p:pic>
      <p:pic>
        <p:nvPicPr>
          <p:cNvPr id="22" name="Image 21" descr="Une image contenant tableau blanc&#10;&#10;Description générée automatiquement">
            <a:extLst>
              <a:ext uri="{FF2B5EF4-FFF2-40B4-BE49-F238E27FC236}">
                <a16:creationId xmlns:a16="http://schemas.microsoft.com/office/drawing/2014/main" id="{F6B57B43-F826-4F44-9ED6-C066E0E0CC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697" y="3295398"/>
            <a:ext cx="2307600" cy="155512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C0FE666-7309-419C-8F98-390EA3AD1F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956" y="3295398"/>
            <a:ext cx="2307600" cy="1555122"/>
          </a:xfrm>
          <a:prstGeom prst="rect">
            <a:avLst/>
          </a:prstGeom>
        </p:spPr>
      </p:pic>
      <p:pic>
        <p:nvPicPr>
          <p:cNvPr id="28" name="Image 27" descr="Une image contenant carré&#10;&#10;Description générée automatiquement">
            <a:extLst>
              <a:ext uri="{FF2B5EF4-FFF2-40B4-BE49-F238E27FC236}">
                <a16:creationId xmlns:a16="http://schemas.microsoft.com/office/drawing/2014/main" id="{B3BAF868-876A-4C7B-ACA8-57937A97D3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641" y="3299601"/>
            <a:ext cx="2307600" cy="154671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A807B69B-2763-468F-8257-A98F4515B4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492" y="5015531"/>
            <a:ext cx="2210338" cy="1423155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65A5B7FE-1DA7-418F-92F2-634E03F006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515" y="5015531"/>
            <a:ext cx="2051041" cy="1325673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DF003E45-1FFF-4B1D-AF43-E95DAEBA332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674" y="5098894"/>
            <a:ext cx="2051040" cy="1339792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2F6E1CE4-50A5-4456-9F02-C9DACD9F0C1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740" y="5133366"/>
            <a:ext cx="1943649" cy="127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99827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742</Words>
  <Application>Microsoft Office PowerPoint</Application>
  <PresentationFormat>Grand écran</PresentationFormat>
  <Paragraphs>167</Paragraphs>
  <Slides>24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24</vt:i4>
      </vt:variant>
    </vt:vector>
  </HeadingPairs>
  <TitlesOfParts>
    <vt:vector size="32" baseType="lpstr">
      <vt:lpstr>Abadi</vt:lpstr>
      <vt:lpstr>Arial</vt:lpstr>
      <vt:lpstr>Calibri</vt:lpstr>
      <vt:lpstr>Cambria Math</vt:lpstr>
      <vt:lpstr>Lato</vt:lpstr>
      <vt:lpstr>Raleway</vt:lpstr>
      <vt:lpstr>Streamline</vt:lpstr>
      <vt:lpstr>1_Streamline</vt:lpstr>
      <vt:lpstr>Neural sketch generation</vt:lpstr>
      <vt:lpstr>Presentation summary</vt:lpstr>
      <vt:lpstr>I- Architecture presentation</vt:lpstr>
      <vt:lpstr>I- Architecture presentation</vt:lpstr>
      <vt:lpstr>I- Architecture presentation</vt:lpstr>
      <vt:lpstr>II- Conditional generation</vt:lpstr>
      <vt:lpstr>II- Conditional generation</vt:lpstr>
      <vt:lpstr>II- Conditional generation</vt:lpstr>
      <vt:lpstr>II- Conditional generation</vt:lpstr>
      <vt:lpstr>III- Unconditional generation</vt:lpstr>
      <vt:lpstr>III- Unconditional generation</vt:lpstr>
      <vt:lpstr>III- Unconditional generation</vt:lpstr>
      <vt:lpstr>III- Unconditional generation</vt:lpstr>
      <vt:lpstr>III- Unconditional generation</vt:lpstr>
      <vt:lpstr>IV- Latent space exploration</vt:lpstr>
      <vt:lpstr>IV- Latent space exploration</vt:lpstr>
      <vt:lpstr>IV- Latent space exploration</vt:lpstr>
      <vt:lpstr>IV- Latent space exploration</vt:lpstr>
      <vt:lpstr>IV- Latent space exploration</vt:lpstr>
      <vt:lpstr>V- Architecture tuning</vt:lpstr>
      <vt:lpstr>V- Architecture tuning</vt:lpstr>
      <vt:lpstr>V- Architecture tuning</vt:lpstr>
      <vt:lpstr>VI- Sketch drawing completion</vt:lpstr>
      <vt:lpstr>VI- Sketch drawing completion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 Gautier</dc:creator>
  <cp:lastModifiedBy>Louis Gautier</cp:lastModifiedBy>
  <cp:revision>21</cp:revision>
  <dcterms:created xsi:type="dcterms:W3CDTF">2022-03-06T15:31:31Z</dcterms:created>
  <dcterms:modified xsi:type="dcterms:W3CDTF">2022-03-08T14:40:13Z</dcterms:modified>
</cp:coreProperties>
</file>