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DF7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A2EA3-6F4A-49A7-B37F-1F0991B57BFD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A361-9BDE-4D16-BCAB-92751428E36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5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D6BBD-53DA-F361-EAF0-99293C00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D1D117-9D46-0776-73C6-040D4E34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12AF3-C36B-A31B-13F0-96E8EA96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078-89BC-42DD-8C86-38FA77519E05}" type="datetime1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47874-9948-EDFB-BCD1-4C413F53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1D9CA-F191-C7B0-03AE-0AC1F3BF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22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C2C8E-6E49-0C05-4195-1EA9F939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665ED5-0464-5BDC-9EC1-745C26BB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BA7E9-56AE-5C42-3F75-BCC3C77A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FEC-BD05-4BD9-B7C3-C44488A47B31}" type="datetime1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1BAA90-8ACD-FB89-83C7-D759EFF6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923D3-8C91-6A1C-3612-9D356C17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21F970-AD54-E179-204C-C1A84C106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A4947-1BCE-B3DB-AD7A-BC10E09E5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B6C0BE-D1FE-D0B6-DF1A-B6D2D38F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2647-39E0-44FB-8BBA-381B8B83F4BC}" type="datetime1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DE877-839B-AAF8-E7D3-BA19048D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0D614D-04B5-5E2F-3CF1-A9CBAA89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5643-4075-E338-0CDA-EE626D8C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4462B-1059-5BE3-652B-96DC8AFE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86E2F-20EF-2382-FF97-5A71639B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E8C8-7C0B-4026-9C78-5EBF23F8975C}" type="datetime1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A2988-BB90-4436-88DB-4E560927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E9276-F9BB-F29B-2415-650539E7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3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68A8-1480-7B05-6844-D18FFE5F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1C414-DFBB-C3FD-A086-05AD817C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170B0-E85A-04D7-ADEF-4CF9E792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0BB1-DA64-4ADF-AA8B-F2BD10323394}" type="datetime1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970D8-0BC3-4850-AE46-6723AF36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94E74-A72C-F401-A3AF-790CD974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10F73-D0E3-8F64-5046-2F882618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2760C-D114-F00D-4479-587A00EA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72145-8C43-9507-7132-57EB1103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E8D66A-13B6-BAD3-340D-FF800CCB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E637-E59B-49A7-BAC4-19E68FE420D1}" type="datetime1">
              <a:rPr lang="en-GB" smtClean="0"/>
              <a:t>04/07/2023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EFEF7-18D0-722C-2AC5-C02987CA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ABF61-93FE-9AAC-9A59-04DC082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4BB67-DDB6-12A3-B2E0-E520465D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00034-6796-BCEB-DE1F-FC17ADAE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2FB8E-3CDE-A351-D36C-40DE9714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5C299-4F55-0556-4F2D-53FF3426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6C139E-D63D-DD6A-7662-9041AA19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1CC19E-B204-FC80-0620-D2017502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CBB8-2145-45BC-BE9C-F519FA22E38C}" type="datetime1">
              <a:rPr lang="en-GB" smtClean="0"/>
              <a:t>04/07/2023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9B6FB2-7BAC-BC5A-36EC-4F0BF53B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71E112-0CFA-363A-FCD3-0D495325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3CBE0-011A-6EBA-B46D-D7AA13D1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6B085-6D9F-F0C2-8EF0-387FBC12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E3B8-920B-4177-851F-6D6841CE905E}" type="datetime1">
              <a:rPr lang="en-GB" smtClean="0"/>
              <a:t>04/07/2023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0C05A1-1443-3C76-5771-83DEFD9E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FDE1C2-B0D4-26E9-5F34-DE93AE5F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65AF3F-90A6-ECC6-EC51-D40E5BBF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54D-FB3B-43F2-AA9C-6C6735FAF677}" type="datetime1">
              <a:rPr lang="en-GB" smtClean="0"/>
              <a:t>04/07/2023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E43110-0753-44C7-90DA-C8F60271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B81058-EDF0-E125-7D50-C6B20E1C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ADC09-D234-9093-A798-02F7F99E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6A6BA-B4F9-F457-D4AB-F6649B81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1D30C3-019F-4823-1391-7C0158C4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C8B18-5A9E-2484-11F3-21FF72A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8037-3C81-4584-83A1-AE1477B88F05}" type="datetime1">
              <a:rPr lang="en-GB" smtClean="0"/>
              <a:t>04/07/2023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455527-A5D7-B786-FE95-D50268F7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8D0C5-2156-0A2E-08F3-A884BF6A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8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EE33A-28A5-1811-B71E-4B0CE3A8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A2FF89-6B50-8690-0FC3-EA4AC95E6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B7921-B784-F389-8519-DE6F21EE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76EAC1-A5A3-BA45-821C-D4ECC9D7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B71E-723A-4073-92F8-3B1B087928F3}" type="datetime1">
              <a:rPr lang="en-GB" smtClean="0"/>
              <a:t>04/07/2023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91F509-394A-3976-9CBD-57D9D76D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02D96E-0F5E-CE0A-2F86-1673B75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5C7C1B-FA0A-62A1-C8AD-2C9BD8E9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BC098-77C4-C696-BC40-93B6779D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AF7F2-490C-F8A4-241C-955C5E31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057B-1AF1-4311-8AC7-3996A3C934EC}" type="datetime1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CDE1B-8FA3-4351-D0BE-2191B268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30D18-97BC-F291-B57A-4DBC7F70A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E5F5-F21B-46CB-9650-E9A5D1F9796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64FDE-FAFA-7C6E-AFAA-ED0CF03F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Scenarios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1E0AF-5402-C46A-0F68-2B01474C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 Coral island</a:t>
            </a:r>
          </a:p>
          <a:p>
            <a:r>
              <a:rPr lang="fr-CH"/>
              <a:t>Desertscape</a:t>
            </a:r>
          </a:p>
          <a:p>
            <a:r>
              <a:rPr lang="fr-CH"/>
              <a:t>Glacial landform</a:t>
            </a:r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9A8C7E-6FF2-3120-E80D-5623F6F0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26" y="2748146"/>
            <a:ext cx="3570371" cy="25062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C3DC45-08ED-2BF3-0E57-79CF2EB3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3882"/>
            <a:ext cx="4252225" cy="2196713"/>
          </a:xfrm>
          <a:prstGeom prst="rect">
            <a:avLst/>
          </a:prstGeom>
        </p:spPr>
      </p:pic>
      <p:pic>
        <p:nvPicPr>
          <p:cNvPr id="1026" name="Picture 2" descr="Glacial Landforms: Erosional And Depositional">
            <a:extLst>
              <a:ext uri="{FF2B5EF4-FFF2-40B4-BE49-F238E27FC236}">
                <a16:creationId xmlns:a16="http://schemas.microsoft.com/office/drawing/2014/main" id="{1B9143AB-14EB-DAAC-326C-EF34F1C8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00" y="4047406"/>
            <a:ext cx="4731198" cy="260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F18EBA-6BAE-5BA8-ED7E-4F0C325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B72A5-9125-1A31-E1F8-878922CC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Input/Output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28E23-41A7-D4C8-7BC2-A2CE4EF0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Input: </a:t>
            </a:r>
          </a:p>
          <a:p>
            <a:pPr lvl="1"/>
            <a:r>
              <a:rPr lang="fr-CH"/>
              <a:t>Heightfield</a:t>
            </a:r>
          </a:p>
          <a:p>
            <a:pPr lvl="1"/>
            <a:r>
              <a:rPr lang="fr-CH"/>
              <a:t>Wind/water direction</a:t>
            </a:r>
          </a:p>
          <a:p>
            <a:pPr lvl="1"/>
            <a:r>
              <a:rPr lang="fr-CH"/>
              <a:t>Generation rules</a:t>
            </a:r>
          </a:p>
          <a:p>
            <a:pPr marL="0" indent="0">
              <a:buNone/>
            </a:pPr>
            <a:endParaRPr lang="fr-CH"/>
          </a:p>
          <a:p>
            <a:r>
              <a:rPr lang="fr-CH"/>
              <a:t>Output:</a:t>
            </a:r>
          </a:p>
          <a:p>
            <a:pPr lvl="1"/>
            <a:r>
              <a:rPr lang="en-GB"/>
              <a:t>Instanced geological structures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CFC0F6-618F-9E64-1841-3D80F3F0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538787" cy="15191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245AE0-CDCA-4AF1-218A-2CD784FA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1159"/>
            <a:ext cx="5538787" cy="17739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D53E3A-AD1E-D52F-450B-A160EDDC8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5084011"/>
            <a:ext cx="3281919" cy="1695450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0EFF03B7-C67B-35BD-E4BB-FCE85A0B596F}"/>
              </a:ext>
            </a:extLst>
          </p:cNvPr>
          <p:cNvSpPr/>
          <p:nvPr/>
        </p:nvSpPr>
        <p:spPr>
          <a:xfrm>
            <a:off x="8982075" y="2047454"/>
            <a:ext cx="476250" cy="9529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BFCDD5C8-DE13-035F-9D8C-DBF789C40123}"/>
              </a:ext>
            </a:extLst>
          </p:cNvPr>
          <p:cNvSpPr/>
          <p:nvPr/>
        </p:nvSpPr>
        <p:spPr>
          <a:xfrm>
            <a:off x="8982075" y="4155148"/>
            <a:ext cx="476250" cy="9529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27D4330-FC6F-6999-2F99-59C22223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3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6723-95A8-EB82-735E-7DE29A13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Geological structures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4D397-A04D-36C5-22AF-0EF1D115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/>
              <a:t>Defined by</a:t>
            </a:r>
          </a:p>
          <a:p>
            <a:pPr lvl="1"/>
            <a:r>
              <a:rPr lang="fr-CH"/>
              <a:t>A label (reef, island, boulder, fracture, river, …)</a:t>
            </a:r>
          </a:p>
          <a:p>
            <a:pPr lvl="1"/>
            <a:r>
              <a:rPr lang="fr-CH"/>
              <a:t>A skeleton (point, curve, area)</a:t>
            </a:r>
          </a:p>
          <a:p>
            <a:pPr lvl="1"/>
            <a:r>
              <a:rPr lang="en-GB"/>
              <a:t>Generation rules:</a:t>
            </a:r>
          </a:p>
          <a:p>
            <a:pPr lvl="2"/>
            <a:r>
              <a:rPr lang="en-GB"/>
              <a:t>Properties about nearby primitives:</a:t>
            </a:r>
          </a:p>
          <a:p>
            <a:pPr lvl="3"/>
            <a:r>
              <a:rPr lang="en-GB"/>
              <a:t>Distance,</a:t>
            </a:r>
          </a:p>
          <a:p>
            <a:pPr lvl="3"/>
            <a:r>
              <a:rPr lang="en-GB"/>
              <a:t>Curve curvature</a:t>
            </a:r>
          </a:p>
          <a:p>
            <a:pPr lvl="2"/>
            <a:r>
              <a:rPr lang="en-GB"/>
              <a:t>Properties about water/air flow</a:t>
            </a:r>
          </a:p>
          <a:p>
            <a:pPr lvl="3"/>
            <a:r>
              <a:rPr lang="en-GB"/>
              <a:t>Direction,</a:t>
            </a:r>
          </a:p>
          <a:p>
            <a:pPr lvl="3"/>
            <a:r>
              <a:rPr lang="en-GB"/>
              <a:t>Velocity</a:t>
            </a:r>
          </a:p>
          <a:p>
            <a:pPr lvl="1"/>
            <a:r>
              <a:rPr lang="en-GB"/>
              <a:t>Effects:</a:t>
            </a:r>
          </a:p>
          <a:p>
            <a:pPr lvl="2"/>
            <a:r>
              <a:rPr lang="en-GB"/>
              <a:t>Water/air flow increase/decrease/spread</a:t>
            </a:r>
          </a:p>
          <a:p>
            <a:pPr lvl="2"/>
            <a:r>
              <a:rPr lang="en-GB"/>
              <a:t>Material spread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8C5F2-31D3-2EAF-DF4F-9E4FB58B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88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CF5A3-CF6A-5393-CD51-0664973B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Examples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97B45-DEB2-CE89-708A-E1EB66E2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Label: Barchan dune field</a:t>
            </a:r>
          </a:p>
          <a:p>
            <a:r>
              <a:rPr lang="en-GB"/>
              <a:t>Skeleton: area</a:t>
            </a:r>
          </a:p>
          <a:p>
            <a:r>
              <a:rPr lang="en-GB"/>
              <a:t>Conditions:</a:t>
            </a:r>
          </a:p>
          <a:p>
            <a:pPr lvl="1"/>
            <a:r>
              <a:rPr lang="en-GB"/>
              <a:t>Presence of a rock</a:t>
            </a:r>
          </a:p>
          <a:p>
            <a:pPr lvl="1"/>
            <a:r>
              <a:rPr lang="en-GB"/>
              <a:t>High velocity wind</a:t>
            </a:r>
          </a:p>
          <a:p>
            <a:pPr lvl="1"/>
            <a:r>
              <a:rPr lang="en-GB"/>
              <a:t>Low sand amount</a:t>
            </a:r>
          </a:p>
          <a:p>
            <a:r>
              <a:rPr lang="en-GB"/>
              <a:t>Effects:</a:t>
            </a:r>
          </a:p>
          <a:p>
            <a:pPr lvl="1"/>
            <a:r>
              <a:rPr lang="en-GB"/>
              <a:t>Sand deposition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85DFE3-3E72-D87F-2BD1-675E7970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82" y="101601"/>
            <a:ext cx="6527568" cy="4582159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C8FF28D8-24CE-1A12-3E83-DF46492F85FC}"/>
              </a:ext>
            </a:extLst>
          </p:cNvPr>
          <p:cNvSpPr/>
          <p:nvPr/>
        </p:nvSpPr>
        <p:spPr>
          <a:xfrm>
            <a:off x="7322171" y="2024380"/>
            <a:ext cx="1171589" cy="1137920"/>
          </a:xfrm>
          <a:custGeom>
            <a:avLst/>
            <a:gdLst>
              <a:gd name="connsiteX0" fmla="*/ 51449 w 1171589"/>
              <a:gd name="connsiteY0" fmla="*/ 373380 h 1137920"/>
              <a:gd name="connsiteX1" fmla="*/ 889649 w 1171589"/>
              <a:gd name="connsiteY1" fmla="*/ 0 h 1137920"/>
              <a:gd name="connsiteX2" fmla="*/ 1171589 w 1171589"/>
              <a:gd name="connsiteY2" fmla="*/ 408940 h 1137920"/>
              <a:gd name="connsiteX3" fmla="*/ 1052209 w 1171589"/>
              <a:gd name="connsiteY3" fmla="*/ 505460 h 1137920"/>
              <a:gd name="connsiteX4" fmla="*/ 1026809 w 1171589"/>
              <a:gd name="connsiteY4" fmla="*/ 525780 h 1137920"/>
              <a:gd name="connsiteX5" fmla="*/ 1009029 w 1171589"/>
              <a:gd name="connsiteY5" fmla="*/ 538480 h 1137920"/>
              <a:gd name="connsiteX6" fmla="*/ 996329 w 1171589"/>
              <a:gd name="connsiteY6" fmla="*/ 551180 h 1137920"/>
              <a:gd name="connsiteX7" fmla="*/ 973469 w 1171589"/>
              <a:gd name="connsiteY7" fmla="*/ 566420 h 1137920"/>
              <a:gd name="connsiteX8" fmla="*/ 963309 w 1171589"/>
              <a:gd name="connsiteY8" fmla="*/ 576580 h 1137920"/>
              <a:gd name="connsiteX9" fmla="*/ 948069 w 1171589"/>
              <a:gd name="connsiteY9" fmla="*/ 586740 h 1137920"/>
              <a:gd name="connsiteX10" fmla="*/ 937909 w 1171589"/>
              <a:gd name="connsiteY10" fmla="*/ 599440 h 1137920"/>
              <a:gd name="connsiteX11" fmla="*/ 925209 w 1171589"/>
              <a:gd name="connsiteY11" fmla="*/ 612140 h 1137920"/>
              <a:gd name="connsiteX12" fmla="*/ 907429 w 1171589"/>
              <a:gd name="connsiteY12" fmla="*/ 627380 h 1137920"/>
              <a:gd name="connsiteX13" fmla="*/ 889649 w 1171589"/>
              <a:gd name="connsiteY13" fmla="*/ 662940 h 1137920"/>
              <a:gd name="connsiteX14" fmla="*/ 887109 w 1171589"/>
              <a:gd name="connsiteY14" fmla="*/ 683260 h 1137920"/>
              <a:gd name="connsiteX15" fmla="*/ 882029 w 1171589"/>
              <a:gd name="connsiteY15" fmla="*/ 744220 h 1137920"/>
              <a:gd name="connsiteX16" fmla="*/ 874409 w 1171589"/>
              <a:gd name="connsiteY16" fmla="*/ 754380 h 1137920"/>
              <a:gd name="connsiteX17" fmla="*/ 849009 w 1171589"/>
              <a:gd name="connsiteY17" fmla="*/ 772160 h 1137920"/>
              <a:gd name="connsiteX18" fmla="*/ 841389 w 1171589"/>
              <a:gd name="connsiteY18" fmla="*/ 812800 h 1137920"/>
              <a:gd name="connsiteX19" fmla="*/ 861709 w 1171589"/>
              <a:gd name="connsiteY19" fmla="*/ 858520 h 1137920"/>
              <a:gd name="connsiteX20" fmla="*/ 864249 w 1171589"/>
              <a:gd name="connsiteY20" fmla="*/ 896620 h 1137920"/>
              <a:gd name="connsiteX21" fmla="*/ 869329 w 1171589"/>
              <a:gd name="connsiteY21" fmla="*/ 914400 h 1137920"/>
              <a:gd name="connsiteX22" fmla="*/ 871869 w 1171589"/>
              <a:gd name="connsiteY22" fmla="*/ 962660 h 1137920"/>
              <a:gd name="connsiteX23" fmla="*/ 874409 w 1171589"/>
              <a:gd name="connsiteY23" fmla="*/ 977900 h 1137920"/>
              <a:gd name="connsiteX24" fmla="*/ 597549 w 1171589"/>
              <a:gd name="connsiteY24" fmla="*/ 1137920 h 1137920"/>
              <a:gd name="connsiteX25" fmla="*/ 295289 w 1171589"/>
              <a:gd name="connsiteY25" fmla="*/ 1003300 h 1137920"/>
              <a:gd name="connsiteX26" fmla="*/ 229249 w 1171589"/>
              <a:gd name="connsiteY26" fmla="*/ 967740 h 1137920"/>
              <a:gd name="connsiteX27" fmla="*/ 196229 w 1171589"/>
              <a:gd name="connsiteY27" fmla="*/ 947420 h 1137920"/>
              <a:gd name="connsiteX28" fmla="*/ 158129 w 1171589"/>
              <a:gd name="connsiteY28" fmla="*/ 929640 h 1137920"/>
              <a:gd name="connsiteX29" fmla="*/ 147969 w 1171589"/>
              <a:gd name="connsiteY29" fmla="*/ 919480 h 1137920"/>
              <a:gd name="connsiteX30" fmla="*/ 114949 w 1171589"/>
              <a:gd name="connsiteY30" fmla="*/ 889000 h 1137920"/>
              <a:gd name="connsiteX31" fmla="*/ 81929 w 1171589"/>
              <a:gd name="connsiteY31" fmla="*/ 845820 h 1137920"/>
              <a:gd name="connsiteX32" fmla="*/ 59069 w 1171589"/>
              <a:gd name="connsiteY32" fmla="*/ 817880 h 1137920"/>
              <a:gd name="connsiteX33" fmla="*/ 48909 w 1171589"/>
              <a:gd name="connsiteY33" fmla="*/ 800100 h 1137920"/>
              <a:gd name="connsiteX34" fmla="*/ 33669 w 1171589"/>
              <a:gd name="connsiteY34" fmla="*/ 769620 h 1137920"/>
              <a:gd name="connsiteX35" fmla="*/ 15889 w 1171589"/>
              <a:gd name="connsiteY35" fmla="*/ 736600 h 1137920"/>
              <a:gd name="connsiteX36" fmla="*/ 13349 w 1171589"/>
              <a:gd name="connsiteY36" fmla="*/ 721360 h 1137920"/>
              <a:gd name="connsiteX37" fmla="*/ 8269 w 1171589"/>
              <a:gd name="connsiteY37" fmla="*/ 711200 h 1137920"/>
              <a:gd name="connsiteX38" fmla="*/ 5729 w 1171589"/>
              <a:gd name="connsiteY38" fmla="*/ 668020 h 1137920"/>
              <a:gd name="connsiteX39" fmla="*/ 649 w 1171589"/>
              <a:gd name="connsiteY39" fmla="*/ 655320 h 1137920"/>
              <a:gd name="connsiteX40" fmla="*/ 649 w 1171589"/>
              <a:gd name="connsiteY40" fmla="*/ 574040 h 1137920"/>
              <a:gd name="connsiteX41" fmla="*/ 51449 w 1171589"/>
              <a:gd name="connsiteY41" fmla="*/ 37338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71589" h="1137920">
                <a:moveTo>
                  <a:pt x="51449" y="373380"/>
                </a:moveTo>
                <a:lnTo>
                  <a:pt x="889649" y="0"/>
                </a:lnTo>
                <a:lnTo>
                  <a:pt x="1171589" y="408940"/>
                </a:lnTo>
                <a:cubicBezTo>
                  <a:pt x="1098144" y="464023"/>
                  <a:pt x="1154847" y="420346"/>
                  <a:pt x="1052209" y="505460"/>
                </a:cubicBezTo>
                <a:cubicBezTo>
                  <a:pt x="1043863" y="512381"/>
                  <a:pt x="1035632" y="519478"/>
                  <a:pt x="1026809" y="525780"/>
                </a:cubicBezTo>
                <a:cubicBezTo>
                  <a:pt x="1020882" y="530013"/>
                  <a:pt x="1014624" y="533817"/>
                  <a:pt x="1009029" y="538480"/>
                </a:cubicBezTo>
                <a:cubicBezTo>
                  <a:pt x="1004430" y="542313"/>
                  <a:pt x="1000804" y="547203"/>
                  <a:pt x="996329" y="551180"/>
                </a:cubicBezTo>
                <a:cubicBezTo>
                  <a:pt x="977452" y="567960"/>
                  <a:pt x="995359" y="549394"/>
                  <a:pt x="973469" y="566420"/>
                </a:cubicBezTo>
                <a:cubicBezTo>
                  <a:pt x="969688" y="569360"/>
                  <a:pt x="967049" y="573588"/>
                  <a:pt x="963309" y="576580"/>
                </a:cubicBezTo>
                <a:cubicBezTo>
                  <a:pt x="958541" y="580394"/>
                  <a:pt x="952607" y="582656"/>
                  <a:pt x="948069" y="586740"/>
                </a:cubicBezTo>
                <a:cubicBezTo>
                  <a:pt x="944039" y="590367"/>
                  <a:pt x="941536" y="595410"/>
                  <a:pt x="937909" y="599440"/>
                </a:cubicBezTo>
                <a:cubicBezTo>
                  <a:pt x="933904" y="603890"/>
                  <a:pt x="929622" y="608095"/>
                  <a:pt x="925209" y="612140"/>
                </a:cubicBezTo>
                <a:cubicBezTo>
                  <a:pt x="919455" y="617415"/>
                  <a:pt x="912680" y="621604"/>
                  <a:pt x="907429" y="627380"/>
                </a:cubicBezTo>
                <a:cubicBezTo>
                  <a:pt x="901388" y="634026"/>
                  <a:pt x="891901" y="657872"/>
                  <a:pt x="889649" y="662940"/>
                </a:cubicBezTo>
                <a:cubicBezTo>
                  <a:pt x="888802" y="669713"/>
                  <a:pt x="887746" y="676464"/>
                  <a:pt x="887109" y="683260"/>
                </a:cubicBezTo>
                <a:cubicBezTo>
                  <a:pt x="885206" y="703561"/>
                  <a:pt x="885613" y="724147"/>
                  <a:pt x="882029" y="744220"/>
                </a:cubicBezTo>
                <a:cubicBezTo>
                  <a:pt x="881285" y="748387"/>
                  <a:pt x="877402" y="751387"/>
                  <a:pt x="874409" y="754380"/>
                </a:cubicBezTo>
                <a:cubicBezTo>
                  <a:pt x="866131" y="762658"/>
                  <a:pt x="858820" y="766273"/>
                  <a:pt x="849009" y="772160"/>
                </a:cubicBezTo>
                <a:cubicBezTo>
                  <a:pt x="837503" y="789419"/>
                  <a:pt x="833539" y="788378"/>
                  <a:pt x="841389" y="812800"/>
                </a:cubicBezTo>
                <a:cubicBezTo>
                  <a:pt x="846492" y="828677"/>
                  <a:pt x="861709" y="858520"/>
                  <a:pt x="861709" y="858520"/>
                </a:cubicBezTo>
                <a:cubicBezTo>
                  <a:pt x="862556" y="871220"/>
                  <a:pt x="862529" y="884009"/>
                  <a:pt x="864249" y="896620"/>
                </a:cubicBezTo>
                <a:cubicBezTo>
                  <a:pt x="865082" y="902727"/>
                  <a:pt x="868622" y="908277"/>
                  <a:pt x="869329" y="914400"/>
                </a:cubicBezTo>
                <a:cubicBezTo>
                  <a:pt x="871175" y="930403"/>
                  <a:pt x="870473" y="946612"/>
                  <a:pt x="871869" y="962660"/>
                </a:cubicBezTo>
                <a:cubicBezTo>
                  <a:pt x="874820" y="996593"/>
                  <a:pt x="874409" y="958594"/>
                  <a:pt x="874409" y="977900"/>
                </a:cubicBezTo>
                <a:lnTo>
                  <a:pt x="597549" y="1137920"/>
                </a:lnTo>
                <a:lnTo>
                  <a:pt x="295289" y="1003300"/>
                </a:lnTo>
                <a:cubicBezTo>
                  <a:pt x="273276" y="991447"/>
                  <a:pt x="251025" y="980024"/>
                  <a:pt x="229249" y="967740"/>
                </a:cubicBezTo>
                <a:cubicBezTo>
                  <a:pt x="217993" y="961390"/>
                  <a:pt x="207553" y="953648"/>
                  <a:pt x="196229" y="947420"/>
                </a:cubicBezTo>
                <a:cubicBezTo>
                  <a:pt x="189493" y="943715"/>
                  <a:pt x="163071" y="934582"/>
                  <a:pt x="158129" y="929640"/>
                </a:cubicBezTo>
                <a:cubicBezTo>
                  <a:pt x="154742" y="926253"/>
                  <a:pt x="151529" y="922684"/>
                  <a:pt x="147969" y="919480"/>
                </a:cubicBezTo>
                <a:cubicBezTo>
                  <a:pt x="133284" y="906263"/>
                  <a:pt x="128541" y="905310"/>
                  <a:pt x="114949" y="889000"/>
                </a:cubicBezTo>
                <a:cubicBezTo>
                  <a:pt x="103349" y="875080"/>
                  <a:pt x="93096" y="860089"/>
                  <a:pt x="81929" y="845820"/>
                </a:cubicBezTo>
                <a:cubicBezTo>
                  <a:pt x="81552" y="845338"/>
                  <a:pt x="60412" y="820230"/>
                  <a:pt x="59069" y="817880"/>
                </a:cubicBezTo>
                <a:cubicBezTo>
                  <a:pt x="55682" y="811953"/>
                  <a:pt x="52088" y="806140"/>
                  <a:pt x="48909" y="800100"/>
                </a:cubicBezTo>
                <a:cubicBezTo>
                  <a:pt x="43618" y="790048"/>
                  <a:pt x="39305" y="779483"/>
                  <a:pt x="33669" y="769620"/>
                </a:cubicBezTo>
                <a:cubicBezTo>
                  <a:pt x="20691" y="746909"/>
                  <a:pt x="26562" y="757945"/>
                  <a:pt x="15889" y="736600"/>
                </a:cubicBezTo>
                <a:cubicBezTo>
                  <a:pt x="15042" y="731520"/>
                  <a:pt x="14829" y="726293"/>
                  <a:pt x="13349" y="721360"/>
                </a:cubicBezTo>
                <a:cubicBezTo>
                  <a:pt x="12261" y="717733"/>
                  <a:pt x="8804" y="714948"/>
                  <a:pt x="8269" y="711200"/>
                </a:cubicBezTo>
                <a:cubicBezTo>
                  <a:pt x="6230" y="696927"/>
                  <a:pt x="7677" y="682306"/>
                  <a:pt x="5729" y="668020"/>
                </a:cubicBezTo>
                <a:cubicBezTo>
                  <a:pt x="5113" y="663502"/>
                  <a:pt x="895" y="659873"/>
                  <a:pt x="649" y="655320"/>
                </a:cubicBezTo>
                <a:cubicBezTo>
                  <a:pt x="-813" y="628266"/>
                  <a:pt x="649" y="601133"/>
                  <a:pt x="649" y="574040"/>
                </a:cubicBezTo>
                <a:lnTo>
                  <a:pt x="51449" y="373380"/>
                </a:lnTo>
                <a:close/>
              </a:path>
            </a:pathLst>
          </a:custGeom>
          <a:solidFill>
            <a:srgbClr val="29DF73">
              <a:alpha val="4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394A9F0-C49C-BD93-17E4-03794EE53CA6}"/>
              </a:ext>
            </a:extLst>
          </p:cNvPr>
          <p:cNvSpPr/>
          <p:nvPr/>
        </p:nvSpPr>
        <p:spPr>
          <a:xfrm>
            <a:off x="6187440" y="2418080"/>
            <a:ext cx="1727200" cy="2062480"/>
          </a:xfrm>
          <a:custGeom>
            <a:avLst/>
            <a:gdLst>
              <a:gd name="connsiteX0" fmla="*/ 1178560 w 1727200"/>
              <a:gd name="connsiteY0" fmla="*/ 0 h 2062480"/>
              <a:gd name="connsiteX1" fmla="*/ 0 w 1727200"/>
              <a:gd name="connsiteY1" fmla="*/ 340360 h 2062480"/>
              <a:gd name="connsiteX2" fmla="*/ 843280 w 1727200"/>
              <a:gd name="connsiteY2" fmla="*/ 2062480 h 2062480"/>
              <a:gd name="connsiteX3" fmla="*/ 1681480 w 1727200"/>
              <a:gd name="connsiteY3" fmla="*/ 777240 h 2062480"/>
              <a:gd name="connsiteX4" fmla="*/ 1727200 w 1727200"/>
              <a:gd name="connsiteY4" fmla="*/ 741680 h 2062480"/>
              <a:gd name="connsiteX5" fmla="*/ 1615440 w 1727200"/>
              <a:gd name="connsiteY5" fmla="*/ 680720 h 2062480"/>
              <a:gd name="connsiteX6" fmla="*/ 1595120 w 1727200"/>
              <a:gd name="connsiteY6" fmla="*/ 670560 h 2062480"/>
              <a:gd name="connsiteX7" fmla="*/ 1579880 w 1727200"/>
              <a:gd name="connsiteY7" fmla="*/ 660400 h 2062480"/>
              <a:gd name="connsiteX8" fmla="*/ 1529080 w 1727200"/>
              <a:gd name="connsiteY8" fmla="*/ 655320 h 2062480"/>
              <a:gd name="connsiteX9" fmla="*/ 1498600 w 1727200"/>
              <a:gd name="connsiteY9" fmla="*/ 645160 h 2062480"/>
              <a:gd name="connsiteX10" fmla="*/ 1478280 w 1727200"/>
              <a:gd name="connsiteY10" fmla="*/ 635000 h 2062480"/>
              <a:gd name="connsiteX11" fmla="*/ 1442720 w 1727200"/>
              <a:gd name="connsiteY11" fmla="*/ 624840 h 2062480"/>
              <a:gd name="connsiteX12" fmla="*/ 1422400 w 1727200"/>
              <a:gd name="connsiteY12" fmla="*/ 614680 h 2062480"/>
              <a:gd name="connsiteX13" fmla="*/ 1407160 w 1727200"/>
              <a:gd name="connsiteY13" fmla="*/ 609600 h 2062480"/>
              <a:gd name="connsiteX14" fmla="*/ 1361440 w 1727200"/>
              <a:gd name="connsiteY14" fmla="*/ 589280 h 2062480"/>
              <a:gd name="connsiteX15" fmla="*/ 1320800 w 1727200"/>
              <a:gd name="connsiteY15" fmla="*/ 553720 h 2062480"/>
              <a:gd name="connsiteX16" fmla="*/ 1285240 w 1727200"/>
              <a:gd name="connsiteY16" fmla="*/ 533400 h 2062480"/>
              <a:gd name="connsiteX17" fmla="*/ 1234440 w 1727200"/>
              <a:gd name="connsiteY17" fmla="*/ 492760 h 2062480"/>
              <a:gd name="connsiteX18" fmla="*/ 1193800 w 1727200"/>
              <a:gd name="connsiteY18" fmla="*/ 457200 h 2062480"/>
              <a:gd name="connsiteX19" fmla="*/ 1173480 w 1727200"/>
              <a:gd name="connsiteY19" fmla="*/ 426720 h 2062480"/>
              <a:gd name="connsiteX20" fmla="*/ 1163320 w 1727200"/>
              <a:gd name="connsiteY20" fmla="*/ 411480 h 2062480"/>
              <a:gd name="connsiteX21" fmla="*/ 1148080 w 1727200"/>
              <a:gd name="connsiteY21" fmla="*/ 396240 h 2062480"/>
              <a:gd name="connsiteX22" fmla="*/ 1143000 w 1727200"/>
              <a:gd name="connsiteY22" fmla="*/ 375920 h 2062480"/>
              <a:gd name="connsiteX23" fmla="*/ 1132840 w 1727200"/>
              <a:gd name="connsiteY23" fmla="*/ 360680 h 2062480"/>
              <a:gd name="connsiteX24" fmla="*/ 1143000 w 1727200"/>
              <a:gd name="connsiteY24" fmla="*/ 147320 h 2062480"/>
              <a:gd name="connsiteX25" fmla="*/ 1153160 w 1727200"/>
              <a:gd name="connsiteY25" fmla="*/ 106680 h 2062480"/>
              <a:gd name="connsiteX26" fmla="*/ 1163320 w 1727200"/>
              <a:gd name="connsiteY26" fmla="*/ 60960 h 2062480"/>
              <a:gd name="connsiteX27" fmla="*/ 1168400 w 1727200"/>
              <a:gd name="connsiteY27" fmla="*/ 30480 h 2062480"/>
              <a:gd name="connsiteX28" fmla="*/ 1178560 w 1727200"/>
              <a:gd name="connsiteY28" fmla="*/ 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27200" h="2062480">
                <a:moveTo>
                  <a:pt x="1178560" y="0"/>
                </a:moveTo>
                <a:lnTo>
                  <a:pt x="0" y="340360"/>
                </a:lnTo>
                <a:lnTo>
                  <a:pt x="843280" y="2062480"/>
                </a:lnTo>
                <a:lnTo>
                  <a:pt x="1681480" y="777240"/>
                </a:lnTo>
                <a:lnTo>
                  <a:pt x="1727200" y="741680"/>
                </a:lnTo>
                <a:cubicBezTo>
                  <a:pt x="1664084" y="702232"/>
                  <a:pt x="1700848" y="723424"/>
                  <a:pt x="1615440" y="680720"/>
                </a:cubicBezTo>
                <a:cubicBezTo>
                  <a:pt x="1608667" y="677333"/>
                  <a:pt x="1601421" y="674761"/>
                  <a:pt x="1595120" y="670560"/>
                </a:cubicBezTo>
                <a:cubicBezTo>
                  <a:pt x="1590040" y="667173"/>
                  <a:pt x="1585829" y="661773"/>
                  <a:pt x="1579880" y="660400"/>
                </a:cubicBezTo>
                <a:cubicBezTo>
                  <a:pt x="1563298" y="656573"/>
                  <a:pt x="1546013" y="657013"/>
                  <a:pt x="1529080" y="655320"/>
                </a:cubicBezTo>
                <a:cubicBezTo>
                  <a:pt x="1518920" y="651933"/>
                  <a:pt x="1508179" y="649949"/>
                  <a:pt x="1498600" y="645160"/>
                </a:cubicBezTo>
                <a:cubicBezTo>
                  <a:pt x="1491827" y="641773"/>
                  <a:pt x="1485371" y="637659"/>
                  <a:pt x="1478280" y="635000"/>
                </a:cubicBezTo>
                <a:cubicBezTo>
                  <a:pt x="1443909" y="622111"/>
                  <a:pt x="1471376" y="637121"/>
                  <a:pt x="1442720" y="624840"/>
                </a:cubicBezTo>
                <a:cubicBezTo>
                  <a:pt x="1435759" y="621857"/>
                  <a:pt x="1429361" y="617663"/>
                  <a:pt x="1422400" y="614680"/>
                </a:cubicBezTo>
                <a:cubicBezTo>
                  <a:pt x="1417478" y="612571"/>
                  <a:pt x="1412174" y="611480"/>
                  <a:pt x="1407160" y="609600"/>
                </a:cubicBezTo>
                <a:cubicBezTo>
                  <a:pt x="1381215" y="599871"/>
                  <a:pt x="1384530" y="600825"/>
                  <a:pt x="1361440" y="589280"/>
                </a:cubicBezTo>
                <a:cubicBezTo>
                  <a:pt x="1337475" y="557327"/>
                  <a:pt x="1356726" y="577671"/>
                  <a:pt x="1320800" y="553720"/>
                </a:cubicBezTo>
                <a:cubicBezTo>
                  <a:pt x="1290045" y="533217"/>
                  <a:pt x="1312402" y="542454"/>
                  <a:pt x="1285240" y="533400"/>
                </a:cubicBezTo>
                <a:cubicBezTo>
                  <a:pt x="1245894" y="494054"/>
                  <a:pt x="1265583" y="503141"/>
                  <a:pt x="1234440" y="492760"/>
                </a:cubicBezTo>
                <a:cubicBezTo>
                  <a:pt x="1218083" y="480492"/>
                  <a:pt x="1206953" y="473642"/>
                  <a:pt x="1193800" y="457200"/>
                </a:cubicBezTo>
                <a:cubicBezTo>
                  <a:pt x="1186172" y="447665"/>
                  <a:pt x="1180253" y="436880"/>
                  <a:pt x="1173480" y="426720"/>
                </a:cubicBezTo>
                <a:cubicBezTo>
                  <a:pt x="1170093" y="421640"/>
                  <a:pt x="1167637" y="415797"/>
                  <a:pt x="1163320" y="411480"/>
                </a:cubicBezTo>
                <a:lnTo>
                  <a:pt x="1148080" y="396240"/>
                </a:lnTo>
                <a:cubicBezTo>
                  <a:pt x="1146387" y="389467"/>
                  <a:pt x="1145750" y="382337"/>
                  <a:pt x="1143000" y="375920"/>
                </a:cubicBezTo>
                <a:cubicBezTo>
                  <a:pt x="1140595" y="370308"/>
                  <a:pt x="1133010" y="366783"/>
                  <a:pt x="1132840" y="360680"/>
                </a:cubicBezTo>
                <a:cubicBezTo>
                  <a:pt x="1132485" y="347909"/>
                  <a:pt x="1133364" y="201922"/>
                  <a:pt x="1143000" y="147320"/>
                </a:cubicBezTo>
                <a:cubicBezTo>
                  <a:pt x="1145427" y="133569"/>
                  <a:pt x="1149962" y="120272"/>
                  <a:pt x="1153160" y="106680"/>
                </a:cubicBezTo>
                <a:cubicBezTo>
                  <a:pt x="1156736" y="91483"/>
                  <a:pt x="1160258" y="76269"/>
                  <a:pt x="1163320" y="60960"/>
                </a:cubicBezTo>
                <a:cubicBezTo>
                  <a:pt x="1165340" y="50860"/>
                  <a:pt x="1165440" y="40346"/>
                  <a:pt x="1168400" y="30480"/>
                </a:cubicBezTo>
                <a:lnTo>
                  <a:pt x="1178560" y="0"/>
                </a:lnTo>
                <a:close/>
              </a:path>
            </a:pathLst>
          </a:custGeom>
          <a:solidFill>
            <a:srgbClr val="FFC000">
              <a:alpha val="4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Geography 12: Barchan Sand Dunes">
            <a:extLst>
              <a:ext uri="{FF2B5EF4-FFF2-40B4-BE49-F238E27FC236}">
                <a16:creationId xmlns:a16="http://schemas.microsoft.com/office/drawing/2014/main" id="{5D169229-DD14-117B-7FC4-1C1B5FFE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65" y="4683760"/>
            <a:ext cx="2677802" cy="200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C93D07B-88FE-3749-5870-2530DD99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2F535-308B-7345-6FBB-6D6E4F8D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Examples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A038A-0797-A951-DDF7-AD119593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504" cy="4351338"/>
          </a:xfrm>
        </p:spPr>
        <p:txBody>
          <a:bodyPr/>
          <a:lstStyle/>
          <a:p>
            <a:r>
              <a:rPr lang="fr-CH"/>
              <a:t>Label: Pass</a:t>
            </a:r>
          </a:p>
          <a:p>
            <a:r>
              <a:rPr lang="fr-CH"/>
              <a:t>Skeleton: curve</a:t>
            </a:r>
          </a:p>
          <a:p>
            <a:r>
              <a:rPr lang="fr-CH"/>
              <a:t>Conditions:</a:t>
            </a:r>
          </a:p>
          <a:p>
            <a:pPr lvl="1"/>
            <a:r>
              <a:rPr lang="en-GB"/>
              <a:t>On the reef</a:t>
            </a:r>
          </a:p>
          <a:p>
            <a:pPr lvl="1"/>
            <a:r>
              <a:rPr lang="en-GB"/>
              <a:t>Water flow perpendicular to curve</a:t>
            </a:r>
          </a:p>
          <a:p>
            <a:r>
              <a:rPr lang="en-GB"/>
              <a:t>Effects:</a:t>
            </a:r>
          </a:p>
          <a:p>
            <a:pPr lvl="1"/>
            <a:r>
              <a:rPr lang="en-GB"/>
              <a:t>Water flow increase (inside) and spreads (at exit)</a:t>
            </a:r>
          </a:p>
          <a:p>
            <a:pPr lvl="1"/>
            <a:r>
              <a:rPr lang="en-GB"/>
              <a:t>Dead coral deposition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DD334F-124E-2D34-0C06-C2D54DB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5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6B34F8-9765-A069-7B6B-DFA1B846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04" y="365125"/>
            <a:ext cx="6473791" cy="4351339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564EAD9-FEC8-81EE-3DBD-DBE1226E1250}"/>
              </a:ext>
            </a:extLst>
          </p:cNvPr>
          <p:cNvSpPr/>
          <p:nvPr/>
        </p:nvSpPr>
        <p:spPr>
          <a:xfrm>
            <a:off x="5912126" y="1178560"/>
            <a:ext cx="1494514" cy="1198880"/>
          </a:xfrm>
          <a:custGeom>
            <a:avLst/>
            <a:gdLst>
              <a:gd name="connsiteX0" fmla="*/ 1494514 w 1494514"/>
              <a:gd name="connsiteY0" fmla="*/ 0 h 1198880"/>
              <a:gd name="connsiteX1" fmla="*/ 915394 w 1494514"/>
              <a:gd name="connsiteY1" fmla="*/ 543560 h 1198880"/>
              <a:gd name="connsiteX2" fmla="*/ 112754 w 1494514"/>
              <a:gd name="connsiteY2" fmla="*/ 640080 h 1198880"/>
              <a:gd name="connsiteX3" fmla="*/ 31474 w 1494514"/>
              <a:gd name="connsiteY3" fmla="*/ 1198880 h 119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4514" h="1198880">
                <a:moveTo>
                  <a:pt x="1494514" y="0"/>
                </a:moveTo>
                <a:cubicBezTo>
                  <a:pt x="1320100" y="218440"/>
                  <a:pt x="1145687" y="436880"/>
                  <a:pt x="915394" y="543560"/>
                </a:cubicBezTo>
                <a:cubicBezTo>
                  <a:pt x="685101" y="650240"/>
                  <a:pt x="260074" y="530860"/>
                  <a:pt x="112754" y="640080"/>
                </a:cubicBezTo>
                <a:cubicBezTo>
                  <a:pt x="-34566" y="749300"/>
                  <a:pt x="-9166" y="1104053"/>
                  <a:pt x="31474" y="1198880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56A212AB-6C72-6C4A-7165-EE9B3B274827}"/>
              </a:ext>
            </a:extLst>
          </p:cNvPr>
          <p:cNvSpPr/>
          <p:nvPr/>
        </p:nvSpPr>
        <p:spPr>
          <a:xfrm>
            <a:off x="10616108" y="2011680"/>
            <a:ext cx="204292" cy="2270760"/>
          </a:xfrm>
          <a:custGeom>
            <a:avLst/>
            <a:gdLst>
              <a:gd name="connsiteX0" fmla="*/ 138252 w 204292"/>
              <a:gd name="connsiteY0" fmla="*/ 0 h 2270760"/>
              <a:gd name="connsiteX1" fmla="*/ 1092 w 204292"/>
              <a:gd name="connsiteY1" fmla="*/ 1082040 h 2270760"/>
              <a:gd name="connsiteX2" fmla="*/ 204292 w 204292"/>
              <a:gd name="connsiteY2" fmla="*/ 2270760 h 2270760"/>
              <a:gd name="connsiteX3" fmla="*/ 204292 w 204292"/>
              <a:gd name="connsiteY3" fmla="*/ 2270760 h 227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92" h="2270760">
                <a:moveTo>
                  <a:pt x="138252" y="0"/>
                </a:moveTo>
                <a:cubicBezTo>
                  <a:pt x="64168" y="351790"/>
                  <a:pt x="-9915" y="703580"/>
                  <a:pt x="1092" y="1082040"/>
                </a:cubicBezTo>
                <a:cubicBezTo>
                  <a:pt x="12099" y="1460500"/>
                  <a:pt x="204292" y="2270760"/>
                  <a:pt x="204292" y="2270760"/>
                </a:cubicBezTo>
                <a:lnTo>
                  <a:pt x="204292" y="227076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DEB8A82-B249-4895-B096-0653A4D19902}"/>
              </a:ext>
            </a:extLst>
          </p:cNvPr>
          <p:cNvCxnSpPr>
            <a:stCxn id="7" idx="3"/>
          </p:cNvCxnSpPr>
          <p:nvPr/>
        </p:nvCxnSpPr>
        <p:spPr>
          <a:xfrm flipH="1">
            <a:off x="5669280" y="2377440"/>
            <a:ext cx="27432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CC09322-9862-E5F9-7E16-D9FC5EEF73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43600" y="2377440"/>
            <a:ext cx="55880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8F4A87-02AF-1535-406D-3DA8BC42199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43600" y="2377440"/>
            <a:ext cx="33528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DA8AD4-31B8-F1A9-4EB3-27A5F171948C}"/>
              </a:ext>
            </a:extLst>
          </p:cNvPr>
          <p:cNvCxnSpPr>
            <a:cxnSpLocks/>
          </p:cNvCxnSpPr>
          <p:nvPr/>
        </p:nvCxnSpPr>
        <p:spPr>
          <a:xfrm flipH="1">
            <a:off x="10495280" y="4282440"/>
            <a:ext cx="325120" cy="19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3F2BD8-053D-CB12-1697-3D74DAC9CCF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784840" y="4282440"/>
            <a:ext cx="35560" cy="33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185604-CFE6-8C64-0ABD-3152C924695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820400" y="4282440"/>
            <a:ext cx="25908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FD7437AC-06A3-013E-45A1-43F68BF910EE}"/>
              </a:ext>
            </a:extLst>
          </p:cNvPr>
          <p:cNvSpPr/>
          <p:nvPr/>
        </p:nvSpPr>
        <p:spPr>
          <a:xfrm>
            <a:off x="6116320" y="335280"/>
            <a:ext cx="5760720" cy="2133600"/>
          </a:xfrm>
          <a:custGeom>
            <a:avLst/>
            <a:gdLst>
              <a:gd name="connsiteX0" fmla="*/ 0 w 5760720"/>
              <a:gd name="connsiteY0" fmla="*/ 0 h 2133600"/>
              <a:gd name="connsiteX1" fmla="*/ 599440 w 5760720"/>
              <a:gd name="connsiteY1" fmla="*/ 609600 h 2133600"/>
              <a:gd name="connsiteX2" fmla="*/ 2255520 w 5760720"/>
              <a:gd name="connsiteY2" fmla="*/ 1330960 h 2133600"/>
              <a:gd name="connsiteX3" fmla="*/ 4155440 w 5760720"/>
              <a:gd name="connsiteY3" fmla="*/ 1625600 h 2133600"/>
              <a:gd name="connsiteX4" fmla="*/ 4490720 w 5760720"/>
              <a:gd name="connsiteY4" fmla="*/ 1757680 h 2133600"/>
              <a:gd name="connsiteX5" fmla="*/ 4632960 w 5760720"/>
              <a:gd name="connsiteY5" fmla="*/ 1798320 h 2133600"/>
              <a:gd name="connsiteX6" fmla="*/ 4724400 w 5760720"/>
              <a:gd name="connsiteY6" fmla="*/ 1808480 h 2133600"/>
              <a:gd name="connsiteX7" fmla="*/ 4775200 w 5760720"/>
              <a:gd name="connsiteY7" fmla="*/ 1828800 h 2133600"/>
              <a:gd name="connsiteX8" fmla="*/ 5029200 w 5760720"/>
              <a:gd name="connsiteY8" fmla="*/ 1808480 h 2133600"/>
              <a:gd name="connsiteX9" fmla="*/ 5191760 w 5760720"/>
              <a:gd name="connsiteY9" fmla="*/ 1849120 h 2133600"/>
              <a:gd name="connsiteX10" fmla="*/ 5760720 w 5760720"/>
              <a:gd name="connsiteY10" fmla="*/ 2133600 h 2133600"/>
              <a:gd name="connsiteX11" fmla="*/ 5760720 w 5760720"/>
              <a:gd name="connsiteY11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0720" h="2133600">
                <a:moveTo>
                  <a:pt x="0" y="0"/>
                </a:moveTo>
                <a:lnTo>
                  <a:pt x="599440" y="609600"/>
                </a:lnTo>
                <a:lnTo>
                  <a:pt x="2255520" y="1330960"/>
                </a:lnTo>
                <a:lnTo>
                  <a:pt x="4155440" y="1625600"/>
                </a:lnTo>
                <a:cubicBezTo>
                  <a:pt x="4229234" y="1655788"/>
                  <a:pt x="4395101" y="1727082"/>
                  <a:pt x="4490720" y="1757680"/>
                </a:cubicBezTo>
                <a:cubicBezTo>
                  <a:pt x="4537685" y="1772709"/>
                  <a:pt x="4583951" y="1792875"/>
                  <a:pt x="4632960" y="1798320"/>
                </a:cubicBezTo>
                <a:lnTo>
                  <a:pt x="4724400" y="1808480"/>
                </a:lnTo>
                <a:cubicBezTo>
                  <a:pt x="4741333" y="1815253"/>
                  <a:pt x="4756985" y="1827889"/>
                  <a:pt x="4775200" y="1828800"/>
                </a:cubicBezTo>
                <a:cubicBezTo>
                  <a:pt x="4816613" y="1830871"/>
                  <a:pt x="4973838" y="1814016"/>
                  <a:pt x="5029200" y="1808480"/>
                </a:cubicBezTo>
                <a:cubicBezTo>
                  <a:pt x="5221600" y="1829858"/>
                  <a:pt x="5255450" y="1785430"/>
                  <a:pt x="5191760" y="1849120"/>
                </a:cubicBezTo>
                <a:lnTo>
                  <a:pt x="5760720" y="2133600"/>
                </a:lnTo>
                <a:lnTo>
                  <a:pt x="5760720" y="2133600"/>
                </a:ln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09A5B-9881-4047-97C6-D665501C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Pipeline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DCAD6-ACA1-6B9F-1070-ADF3A30E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Base terrain and parameters given</a:t>
            </a:r>
          </a:p>
          <a:p>
            <a:r>
              <a:rPr lang="fr-CH"/>
              <a:t>Iterate:</a:t>
            </a:r>
          </a:p>
          <a:p>
            <a:pPr lvl="1"/>
            <a:r>
              <a:rPr lang="fr-CH"/>
              <a:t>Compute flows</a:t>
            </a:r>
          </a:p>
          <a:p>
            <a:pPr lvl="1"/>
            <a:r>
              <a:rPr lang="en-GB"/>
              <a:t>Extract properties at surface of the terrain</a:t>
            </a:r>
          </a:p>
          <a:p>
            <a:pPr lvl="2"/>
            <a:r>
              <a:rPr lang="en-GB"/>
              <a:t>Water flow direction/velocity, curvature/distance of structures, …</a:t>
            </a:r>
          </a:p>
          <a:p>
            <a:pPr lvl="1"/>
            <a:r>
              <a:rPr lang="en-GB"/>
              <a:t>Select one generation rule with conditions fitting the properties</a:t>
            </a:r>
          </a:p>
          <a:p>
            <a:pPr lvl="1"/>
            <a:r>
              <a:rPr lang="en-GB"/>
              <a:t>Instanciate new object</a:t>
            </a:r>
          </a:p>
          <a:p>
            <a:r>
              <a:rPr lang="en-GB"/>
              <a:t>End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FBF861-AB81-4196-15BB-9802B218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F5-F21B-46CB-9650-E9A5D1F979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47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Scenarios</vt:lpstr>
      <vt:lpstr>Input/Output</vt:lpstr>
      <vt:lpstr>Geological structures</vt:lpstr>
      <vt:lpstr>Examples</vt:lpstr>
      <vt:lpstr>Examples</vt:lpstr>
      <vt:lpstr>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</dc:title>
  <dc:creator>Marc Hartley</dc:creator>
  <cp:lastModifiedBy>Marc Hartley</cp:lastModifiedBy>
  <cp:revision>1</cp:revision>
  <dcterms:created xsi:type="dcterms:W3CDTF">2023-07-04T11:08:36Z</dcterms:created>
  <dcterms:modified xsi:type="dcterms:W3CDTF">2023-07-04T15:04:46Z</dcterms:modified>
</cp:coreProperties>
</file>