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4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5ABC3-ADB9-48BC-94EC-3EA431F7E3B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9983-3C91-4C86-AC04-A43D7FA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39983-3C91-4C86-AC04-A43D7FA9EE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8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39983-3C91-4C86-AC04-A43D7FA9EE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39983-3C91-4C86-AC04-A43D7FA9EE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8957-CF42-5F52-18C5-28964F8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CE72C-D22A-CC14-6030-C81851A31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FC74-BFA6-B489-7A8C-FBAA259D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38C0-44D6-8424-8BF0-9B2E93BB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5559-F4E5-286D-3589-8F13CCDF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B738-9B5B-9C47-4D43-B2282ABD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E5667-624E-F337-C841-60EF7C7BF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5ACF4-7D3F-10D6-F604-C19DB749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FD4E-BEB9-4278-4A9F-830CDCC1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0F-C4B6-529E-6E12-63818054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38DB8-9452-8405-E9AB-A2372F46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C8ADA-4418-60A5-D2A2-DC3015EC4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7B53-431F-0214-BF77-1303060C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89C1B-6C38-2585-5225-581B6102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A2DC-2ADF-057B-3534-0C3A85D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84EB-B447-FFB4-47DB-B7F16787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1519-225D-5389-52BB-756A1616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1C6F-0BA9-11AB-5FB7-AD309217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3DAC-EE7B-9BBB-DB10-FDABDEBA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270D-C924-D6CC-939E-36114A8F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8242-FC86-E979-4223-16E55D1E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2B4B-15CF-48B4-6AC4-BFFEC5E9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B53D-3F73-EA37-5BD4-A58DF645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DC8D-42F8-90E2-55DB-BE06097C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1A7F-2210-1E7D-CA79-F6EE0587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083D-DCFA-7D74-FFB9-03E0639D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F83F-1D03-8437-E532-544771BBE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25403-A425-3CF9-A064-C2E2F6C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CBA9-D4C4-767B-E52A-C9EFDAB7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4CB03-3574-FD9B-653E-48195868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23A20-83E0-9380-6AD2-8BD5EEAA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79B3-80EA-BF6A-BE58-D099A4BF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5E3D-9995-3E36-60D4-7905D0A3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E0037-7C6C-9AFA-5AAF-B130DCB72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D61B6-7602-590C-6EE6-8954AA324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DA780-68A6-FF07-3524-F0F557201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51C14-A16F-B0C8-5E74-A3D3BA05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A18A4-6209-0390-E6CC-63613B5E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844E7-227B-C138-E8CE-104D163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B7F9-7719-6D15-4272-B19B7F9E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D08A3-EA07-2A89-B0BE-1422B7C2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EAB44-1328-E371-6DD2-15881B0B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D8458-BBF9-8037-2D2F-0A0B0302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4FA9D-B279-4345-3926-4859E304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76082-A778-B790-EE66-32247B5B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CA86-3C84-59E0-E430-C26CA509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70D0-42F6-67B3-A678-2FF0EB4F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9968-EAA6-6CD0-78F7-F96867DE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6805F-EF42-EC61-0254-F704DD7C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F23D1-3AA2-26CF-26A9-1DBEAACC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90F2-C999-844F-5874-53725377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9C35-D5D8-05C5-7219-512B5F61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D6D-E89D-DEA1-9DBD-94DAC963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AE398-7364-AE31-33AC-20BB749FB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3C759-FDC5-C0E7-506B-66513BB8C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C7D2-7EFA-82A9-55A0-806361E3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05B89-F3C0-63F1-8E45-7BE265FD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3D09A-6E9E-AA17-0504-50BE0CA2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C3A44-BF41-1011-BD68-03131DCE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41750-8D8F-A166-F7D2-02554737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892A-21E1-3FA6-682F-66726BCD2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6E2B-118C-EFB4-32A5-F7C9A4EF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F3C2-C7D1-B93D-9937-C5D639103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859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riangular abstract background">
            <a:extLst>
              <a:ext uri="{FF2B5EF4-FFF2-40B4-BE49-F238E27FC236}">
                <a16:creationId xmlns:a16="http://schemas.microsoft.com/office/drawing/2014/main" id="{2D6C1462-AF6F-F37F-6272-83302534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0CF61-D573-D44A-4ACC-0F992F1AF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Music Streaming Performance Analysis(2024)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5FC36-0AAD-4EA3-A3FF-9AD448539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Louis Orozco</a:t>
            </a:r>
          </a:p>
          <a:p>
            <a:pPr algn="l"/>
            <a:r>
              <a:rPr lang="en-US" sz="2000"/>
              <a:t>Cmp-262</a:t>
            </a:r>
          </a:p>
        </p:txBody>
      </p:sp>
    </p:spTree>
    <p:extLst>
      <p:ext uri="{BB962C8B-B14F-4D97-AF65-F5344CB8AC3E}">
        <p14:creationId xmlns:p14="http://schemas.microsoft.com/office/powerpoint/2010/main" val="169925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9"/>
    </mc:Choice>
    <mc:Fallback>
      <p:transition spd="slow" advTm="1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6D4-0C7D-00BF-01A2-508B153F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pic>
        <p:nvPicPr>
          <p:cNvPr id="13" name="Content Placeholder 12" descr="A group of graphs showing different colors">
            <a:extLst>
              <a:ext uri="{FF2B5EF4-FFF2-40B4-BE49-F238E27FC236}">
                <a16:creationId xmlns:a16="http://schemas.microsoft.com/office/drawing/2014/main" id="{F303F760-1A7C-1758-7269-D34CFD3FA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93" y="288356"/>
            <a:ext cx="5912901" cy="6375581"/>
          </a:xfrm>
        </p:spPr>
      </p:pic>
    </p:spTree>
    <p:extLst>
      <p:ext uri="{BB962C8B-B14F-4D97-AF65-F5344CB8AC3E}">
        <p14:creationId xmlns:p14="http://schemas.microsoft.com/office/powerpoint/2010/main" val="159283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E4E0-287F-05C7-897A-9CEDE50F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pic>
        <p:nvPicPr>
          <p:cNvPr id="9" name="Content Placeholder 8" descr="A screenshot of a graph">
            <a:extLst>
              <a:ext uri="{FF2B5EF4-FFF2-40B4-BE49-F238E27FC236}">
                <a16:creationId xmlns:a16="http://schemas.microsoft.com/office/drawing/2014/main" id="{39653A5F-3F1A-56C8-1622-BFA80492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46" y="213912"/>
            <a:ext cx="7521101" cy="6398945"/>
          </a:xfrm>
        </p:spPr>
      </p:pic>
    </p:spTree>
    <p:extLst>
      <p:ext uri="{BB962C8B-B14F-4D97-AF65-F5344CB8AC3E}">
        <p14:creationId xmlns:p14="http://schemas.microsoft.com/office/powerpoint/2010/main" val="29497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F74B-DA0C-DBD8-C007-7E0648D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90AC-5EBD-155E-4585-A67DB50D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song's performance on Spotify compare to other platforms?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characteristics might explain a songs performance on a given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5CD7-FEFB-B94B-A01D-960008AA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D7D4-BD9F-EAA3-2BB7-1973C15A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Datasets Used: Most Streamed Spotify Songs 2024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https://www.kaggle.com/datasets/nelgiriyewithana/most-streamed-spotify-songs-2024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Data Acquisition:</a:t>
            </a:r>
          </a:p>
          <a:p>
            <a:r>
              <a:rPr lang="en-US" dirty="0"/>
              <a:t>The dataset was provided as a CSV file, in which each individual record in the dataset represents a song, which is the primary unit of analysis.</a:t>
            </a:r>
          </a:p>
          <a:p>
            <a:r>
              <a:rPr lang="en-US" dirty="0"/>
              <a:t>Platform-specific streaming metrics (Spotify Streams, Pandora Streams, SoundCloud Streams, Shazam Counts, YouTube Views).</a:t>
            </a:r>
          </a:p>
          <a:p>
            <a:pPr marL="0" indent="0">
              <a:buNone/>
            </a:pPr>
            <a:r>
              <a:rPr lang="en-US" b="1" dirty="0"/>
              <a:t>Tools and Software Used: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Python Programming Language    </a:t>
            </a:r>
          </a:p>
          <a:p>
            <a:r>
              <a:rPr lang="en-US" dirty="0"/>
              <a:t>Libraries:</a:t>
            </a:r>
          </a:p>
          <a:p>
            <a:r>
              <a:rPr lang="en-US" dirty="0"/>
              <a:t>        Pandas, Seaborn, Matplotlib, NumPy</a:t>
            </a:r>
          </a:p>
        </p:txBody>
      </p:sp>
    </p:spTree>
    <p:extLst>
      <p:ext uri="{BB962C8B-B14F-4D97-AF65-F5344CB8AC3E}">
        <p14:creationId xmlns:p14="http://schemas.microsoft.com/office/powerpoint/2010/main" val="234279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3F07-DF46-7FD2-915B-D898B8ED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6" name="Content Placeholder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52120216-B2A7-20F2-68DA-3ECA9244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8" y="2625214"/>
            <a:ext cx="11812299" cy="292354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6F82208-6C92-CCFF-E94C-133B36E1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295" y="502920"/>
            <a:ext cx="7165456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Correlation between Spotify Streams and Pandora Streams: 0.57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Correlation between Spotify Streams and Soundcloud Streams: 0.17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Correlation between Spotify Streams and Shazam Counts: 0.66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Correlation between Spotify Streams and YouTube Views: 0.52 </a:t>
            </a:r>
          </a:p>
        </p:txBody>
      </p:sp>
    </p:spTree>
    <p:extLst>
      <p:ext uri="{BB962C8B-B14F-4D97-AF65-F5344CB8AC3E}">
        <p14:creationId xmlns:p14="http://schemas.microsoft.com/office/powerpoint/2010/main" val="333710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7A01-74BD-9A57-E29A-C1AEE21D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2AE586-1810-C732-9958-6B5904EC6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550" y="941895"/>
            <a:ext cx="6934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Correlation between Spotify Streams and Combined Performance: 0.59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Average platform correlation: 0.48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 descr="A red line and blue dots&#10;&#10;Description automatically generated">
            <a:extLst>
              <a:ext uri="{FF2B5EF4-FFF2-40B4-BE49-F238E27FC236}">
                <a16:creationId xmlns:a16="http://schemas.microsoft.com/office/drawing/2014/main" id="{32DAC88A-61DE-9DE5-8360-A0385909E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38" y="2290936"/>
            <a:ext cx="662653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5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BE9C-3701-5C61-39A7-2721E0A1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Results</a:t>
            </a:r>
            <a:endParaRPr lang="en-US" sz="4800" dirty="0"/>
          </a:p>
        </p:txBody>
      </p:sp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473AB81E-8644-DAF3-31DB-858AB061F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3" y="2124070"/>
            <a:ext cx="5468112" cy="326719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22472F-913D-2C00-3AF8-1DB5391F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35378"/>
            <a:ext cx="5064833" cy="497311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January: Most Popular Day = 18.0, Spotify Streams = 7,962,301,914</a:t>
            </a:r>
          </a:p>
          <a:p>
            <a:r>
              <a:rPr lang="en-US" dirty="0"/>
              <a:t>February: Most Popular Day = 10.0, Spotify Streams = 8,539,702,674</a:t>
            </a:r>
          </a:p>
          <a:p>
            <a:r>
              <a:rPr lang="en-US" dirty="0"/>
              <a:t>March: Most Popular Day = 3.0, Spotify Streams = 10,424,878,779</a:t>
            </a:r>
          </a:p>
          <a:p>
            <a:r>
              <a:rPr lang="en-US" dirty="0"/>
              <a:t>April: Most Popular Day = 28.0, Spotify Streams = 6,732,076,711</a:t>
            </a:r>
          </a:p>
          <a:p>
            <a:r>
              <a:rPr lang="en-US" dirty="0"/>
              <a:t>May: Most Popular Day = 6.0, Spotify Streams = 17,141,321,501</a:t>
            </a:r>
          </a:p>
          <a:p>
            <a:r>
              <a:rPr lang="en-US" dirty="0"/>
              <a:t>June: Most Popular Day = 29.0, Spotify Streams = 11,742,070,221</a:t>
            </a:r>
          </a:p>
          <a:p>
            <a:r>
              <a:rPr lang="en-US" dirty="0"/>
              <a:t>July: Most Popular Day = 24.0, Spotify Streams = 9,820,836,256</a:t>
            </a:r>
          </a:p>
          <a:p>
            <a:r>
              <a:rPr lang="en-US" dirty="0"/>
              <a:t>August: Most Popular Day = 25.0, Spotify Streams = 9,499,586,284</a:t>
            </a:r>
          </a:p>
          <a:p>
            <a:r>
              <a:rPr lang="en-US" dirty="0"/>
              <a:t>September: Most Popular Day = 16.0, Spotify Streams = 10,938,931,756</a:t>
            </a:r>
          </a:p>
          <a:p>
            <a:r>
              <a:rPr lang="en-US" dirty="0"/>
              <a:t>October: Most Popular Day = 23.0, Spotify Streams = 10,779,301,542</a:t>
            </a:r>
          </a:p>
          <a:p>
            <a:r>
              <a:rPr lang="en-US" dirty="0"/>
              <a:t>November: Most Popular Day = 20.0, Spotify Streams = 25,758,538,171</a:t>
            </a:r>
          </a:p>
          <a:p>
            <a:r>
              <a:rPr lang="en-US" dirty="0"/>
              <a:t>December: Most Popular Day = 9.0, Spotify Streams = 10,090,854,361</a:t>
            </a:r>
          </a:p>
        </p:txBody>
      </p:sp>
    </p:spTree>
    <p:extLst>
      <p:ext uri="{BB962C8B-B14F-4D97-AF65-F5344CB8AC3E}">
        <p14:creationId xmlns:p14="http://schemas.microsoft.com/office/powerpoint/2010/main" val="7899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11EA-0DC9-CC4B-624F-C74F243F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430EA15E-749B-6CDD-D4EE-8CCBCCFE1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5" y="879575"/>
            <a:ext cx="7959885" cy="5669271"/>
          </a:xfrm>
        </p:spPr>
      </p:pic>
    </p:spTree>
    <p:extLst>
      <p:ext uri="{BB962C8B-B14F-4D97-AF65-F5344CB8AC3E}">
        <p14:creationId xmlns:p14="http://schemas.microsoft.com/office/powerpoint/2010/main" val="232485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58BA-B357-3E6C-71D7-7117029A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C3504E-1482-6513-035B-D9EAC1F13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82" y="1690688"/>
            <a:ext cx="4449812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EA752E-7261-4ED4-46BE-5F003C71E192}"/>
              </a:ext>
            </a:extLst>
          </p:cNvPr>
          <p:cNvSpPr txBox="1"/>
          <p:nvPr/>
        </p:nvSpPr>
        <p:spPr>
          <a:xfrm>
            <a:off x="5953467" y="365125"/>
            <a:ext cx="28813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 10 performing countries for Spotify Streams:</a:t>
            </a:r>
          </a:p>
          <a:p>
            <a:r>
              <a:rPr lang="en-US" sz="1000" dirty="0"/>
              <a:t>1. CH - 920,871,138</a:t>
            </a:r>
          </a:p>
          <a:p>
            <a:r>
              <a:rPr lang="en-US" sz="1000" dirty="0"/>
              <a:t>2. SE - 859,091,339</a:t>
            </a:r>
          </a:p>
          <a:p>
            <a:r>
              <a:rPr lang="en-US" sz="1000" dirty="0"/>
              <a:t>3. GB - 800,990,047</a:t>
            </a:r>
          </a:p>
          <a:p>
            <a:r>
              <a:rPr lang="en-US" sz="1000" dirty="0"/>
              <a:t>4. AU - 751,907,491</a:t>
            </a:r>
          </a:p>
          <a:p>
            <a:r>
              <a:rPr lang="en-US" sz="1000" dirty="0"/>
              <a:t>5. CY - 720,596,329</a:t>
            </a:r>
          </a:p>
          <a:p>
            <a:r>
              <a:rPr lang="en-US" sz="1000" dirty="0"/>
              <a:t>6. US - 625,506,696</a:t>
            </a:r>
          </a:p>
          <a:p>
            <a:r>
              <a:rPr lang="en-US" sz="1000" dirty="0"/>
              <a:t>7. DE - 612,042,351</a:t>
            </a:r>
          </a:p>
          <a:p>
            <a:r>
              <a:rPr lang="en-US" sz="1000" dirty="0"/>
              <a:t>8. UK - 586,044,166</a:t>
            </a:r>
          </a:p>
          <a:p>
            <a:r>
              <a:rPr lang="en-US" sz="1000" dirty="0"/>
              <a:t>9. ZZ - 538,917,370</a:t>
            </a:r>
          </a:p>
          <a:p>
            <a:r>
              <a:rPr lang="en-US" sz="1000" dirty="0"/>
              <a:t>10. NO - 531,338,393</a:t>
            </a:r>
          </a:p>
          <a:p>
            <a:endParaRPr lang="en-US" sz="1000" dirty="0"/>
          </a:p>
          <a:p>
            <a:r>
              <a:rPr lang="en-US" sz="1000" dirty="0"/>
              <a:t>Top 10 performing countries for Pandora Streams:</a:t>
            </a:r>
          </a:p>
          <a:p>
            <a:r>
              <a:rPr lang="en-US" sz="1000" dirty="0"/>
              <a:t>1. US - 125,242,011</a:t>
            </a:r>
          </a:p>
          <a:p>
            <a:r>
              <a:rPr lang="en-US" sz="1000" dirty="0"/>
              <a:t>2. GB - 117,211,920</a:t>
            </a:r>
          </a:p>
          <a:p>
            <a:r>
              <a:rPr lang="en-US" sz="1000" dirty="0"/>
              <a:t>3. SE - 111,481,571</a:t>
            </a:r>
          </a:p>
          <a:p>
            <a:r>
              <a:rPr lang="en-US" sz="1000" dirty="0"/>
              <a:t>4. AU - 98,596,660</a:t>
            </a:r>
          </a:p>
          <a:p>
            <a:r>
              <a:rPr lang="en-US" sz="1000" dirty="0"/>
              <a:t>5. CA - 63,091,139</a:t>
            </a:r>
          </a:p>
          <a:p>
            <a:r>
              <a:rPr lang="en-US" sz="1000" dirty="0"/>
              <a:t>6. TC - 62,696,701</a:t>
            </a:r>
          </a:p>
          <a:p>
            <a:r>
              <a:rPr lang="en-US" sz="1000" dirty="0"/>
              <a:t>7. CY - 58,430,592</a:t>
            </a:r>
          </a:p>
          <a:p>
            <a:r>
              <a:rPr lang="en-US" sz="1000" dirty="0"/>
              <a:t>8. CH - 57,523,622</a:t>
            </a:r>
          </a:p>
          <a:p>
            <a:r>
              <a:rPr lang="en-US" sz="1000" dirty="0"/>
              <a:t>9. DE - 54,730,656</a:t>
            </a:r>
          </a:p>
          <a:p>
            <a:r>
              <a:rPr lang="en-US" sz="1000" dirty="0"/>
              <a:t>10. MX - 54,035,544</a:t>
            </a:r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F72D1-163D-F653-690E-2562C0CC0037}"/>
              </a:ext>
            </a:extLst>
          </p:cNvPr>
          <p:cNvSpPr txBox="1"/>
          <p:nvPr/>
        </p:nvSpPr>
        <p:spPr>
          <a:xfrm>
            <a:off x="8953226" y="365125"/>
            <a:ext cx="267083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 10 performing countries for Soundcloud Streams:</a:t>
            </a:r>
          </a:p>
          <a:p>
            <a:r>
              <a:rPr lang="en-US" sz="1000" dirty="0"/>
              <a:t>1. NL - 10,617,032</a:t>
            </a:r>
          </a:p>
          <a:p>
            <a:r>
              <a:rPr lang="en-US" sz="1000" dirty="0"/>
              <a:t>2. TC - 9,457,304</a:t>
            </a:r>
          </a:p>
          <a:p>
            <a:r>
              <a:rPr lang="en-US" sz="1000" dirty="0"/>
              <a:t>3. AU - 9,266,132</a:t>
            </a:r>
          </a:p>
          <a:p>
            <a:r>
              <a:rPr lang="en-US" sz="1000" dirty="0"/>
              <a:t>4. CA - 8,232,606</a:t>
            </a:r>
          </a:p>
          <a:p>
            <a:r>
              <a:rPr lang="en-US" sz="1000" dirty="0"/>
              <a:t>5. US - 7,085,661</a:t>
            </a:r>
          </a:p>
          <a:p>
            <a:r>
              <a:rPr lang="en-US" sz="1000" dirty="0"/>
              <a:t>6. QM - 6,807,460</a:t>
            </a:r>
          </a:p>
          <a:p>
            <a:r>
              <a:rPr lang="en-US" sz="1000" dirty="0"/>
              <a:t>7. QZ - 5,182,582</a:t>
            </a:r>
          </a:p>
          <a:p>
            <a:r>
              <a:rPr lang="en-US" sz="1000" dirty="0"/>
              <a:t>8. NG - 5,073,566</a:t>
            </a:r>
          </a:p>
          <a:p>
            <a:r>
              <a:rPr lang="en-US" sz="1000" dirty="0"/>
              <a:t>9. GB - 4,062,567</a:t>
            </a:r>
          </a:p>
          <a:p>
            <a:r>
              <a:rPr lang="en-US" sz="1000" dirty="0"/>
              <a:t>10. CY - 3,963,449</a:t>
            </a:r>
          </a:p>
          <a:p>
            <a:endParaRPr lang="en-US" sz="1000" dirty="0"/>
          </a:p>
          <a:p>
            <a:r>
              <a:rPr lang="en-US" sz="1000" dirty="0"/>
              <a:t>Top 10 performing countries for Shazam Counts:</a:t>
            </a:r>
          </a:p>
          <a:p>
            <a:r>
              <a:rPr lang="en-US" sz="1000" dirty="0"/>
              <a:t>1. SE - 9,147,797</a:t>
            </a:r>
          </a:p>
          <a:p>
            <a:r>
              <a:rPr lang="en-US" sz="1000" dirty="0"/>
              <a:t>2. CH - 6,940,438</a:t>
            </a:r>
          </a:p>
          <a:p>
            <a:r>
              <a:rPr lang="en-US" sz="1000" dirty="0"/>
              <a:t>3. AU - 6,940,217</a:t>
            </a:r>
          </a:p>
          <a:p>
            <a:r>
              <a:rPr lang="en-US" sz="1000" dirty="0"/>
              <a:t>4. DE - 5,719,334</a:t>
            </a:r>
          </a:p>
          <a:p>
            <a:r>
              <a:rPr lang="en-US" sz="1000" dirty="0"/>
              <a:t>5. NG - 5,687,900</a:t>
            </a:r>
          </a:p>
          <a:p>
            <a:r>
              <a:rPr lang="en-US" sz="1000" dirty="0"/>
              <a:t>6. GB - 5,443,380</a:t>
            </a:r>
          </a:p>
          <a:p>
            <a:r>
              <a:rPr lang="en-US" sz="1000" dirty="0"/>
              <a:t>7. FR - 4,732,680</a:t>
            </a:r>
          </a:p>
          <a:p>
            <a:r>
              <a:rPr lang="en-US" sz="1000" dirty="0"/>
              <a:t>8. CY - 4,616,359</a:t>
            </a:r>
          </a:p>
          <a:p>
            <a:r>
              <a:rPr lang="en-US" sz="1000" dirty="0"/>
              <a:t>9. NO - 4,562,786</a:t>
            </a:r>
          </a:p>
          <a:p>
            <a:r>
              <a:rPr lang="en-US" sz="1000" dirty="0"/>
              <a:t>10. NL - 4,248,917</a:t>
            </a:r>
          </a:p>
          <a:p>
            <a:endParaRPr lang="en-US" sz="1000" dirty="0"/>
          </a:p>
          <a:p>
            <a:r>
              <a:rPr lang="en-US" sz="1000" dirty="0"/>
              <a:t>Top 10 performing countries for YouTube Views:</a:t>
            </a:r>
          </a:p>
          <a:p>
            <a:r>
              <a:rPr lang="en-US" sz="1000" dirty="0"/>
              <a:t>1. KR - 876,492,225</a:t>
            </a:r>
          </a:p>
          <a:p>
            <a:r>
              <a:rPr lang="en-US" sz="1000" dirty="0"/>
              <a:t>2. MX - 822,910,960</a:t>
            </a:r>
          </a:p>
          <a:p>
            <a:r>
              <a:rPr lang="en-US" sz="1000" dirty="0"/>
              <a:t>3. CH - 784,477,454</a:t>
            </a:r>
          </a:p>
          <a:p>
            <a:r>
              <a:rPr lang="en-US" sz="1000" dirty="0"/>
              <a:t>4. NO - 709,850,739</a:t>
            </a:r>
          </a:p>
          <a:p>
            <a:r>
              <a:rPr lang="en-US" sz="1000" dirty="0"/>
              <a:t>5. SE - 690,785,438</a:t>
            </a:r>
          </a:p>
          <a:p>
            <a:r>
              <a:rPr lang="en-US" sz="1000" dirty="0"/>
              <a:t>6. IN - 652,112,656</a:t>
            </a:r>
          </a:p>
          <a:p>
            <a:r>
              <a:rPr lang="en-US" sz="1000" dirty="0"/>
              <a:t>7. FR - 615,064,074</a:t>
            </a:r>
          </a:p>
          <a:p>
            <a:r>
              <a:rPr lang="en-US" sz="1000" dirty="0"/>
              <a:t>8. CA - 566,323,711</a:t>
            </a:r>
          </a:p>
          <a:p>
            <a:r>
              <a:rPr lang="en-US" sz="1000" dirty="0"/>
              <a:t>9. GB - 513,556,252</a:t>
            </a:r>
          </a:p>
          <a:p>
            <a:r>
              <a:rPr lang="en-US" sz="1000" dirty="0"/>
              <a:t>10. US - 461,781,068</a:t>
            </a:r>
          </a:p>
        </p:txBody>
      </p:sp>
    </p:spTree>
    <p:extLst>
      <p:ext uri="{BB962C8B-B14F-4D97-AF65-F5344CB8AC3E}">
        <p14:creationId xmlns:p14="http://schemas.microsoft.com/office/powerpoint/2010/main" val="334538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C06F-04D1-A139-5DAD-AF211A2E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0A67-A5A7-A990-6C17-D430BC0C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Genre-Specific Insights</a:t>
            </a:r>
          </a:p>
          <a:p>
            <a:r>
              <a:rPr lang="en-US" dirty="0"/>
              <a:t>Sentiment Analysis on Lyrics</a:t>
            </a:r>
          </a:p>
          <a:p>
            <a:r>
              <a:rPr lang="en-US" dirty="0"/>
              <a:t>Artist Analysis</a:t>
            </a:r>
          </a:p>
        </p:txBody>
      </p:sp>
    </p:spTree>
    <p:extLst>
      <p:ext uri="{BB962C8B-B14F-4D97-AF65-F5344CB8AC3E}">
        <p14:creationId xmlns:p14="http://schemas.microsoft.com/office/powerpoint/2010/main" val="412949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634</Words>
  <Application>Microsoft Office PowerPoint</Application>
  <PresentationFormat>Widescreen</PresentationFormat>
  <Paragraphs>107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</vt:lpstr>
      <vt:lpstr>Arial Unicode MS</vt:lpstr>
      <vt:lpstr>Office Theme</vt:lpstr>
      <vt:lpstr>Music Streaming Performance Analysis(2024)</vt:lpstr>
      <vt:lpstr>Purpose</vt:lpstr>
      <vt:lpstr>Methodology</vt:lpstr>
      <vt:lpstr>Results</vt:lpstr>
      <vt:lpstr>Results</vt:lpstr>
      <vt:lpstr>Results</vt:lpstr>
      <vt:lpstr>Results</vt:lpstr>
      <vt:lpstr>Results</vt:lpstr>
      <vt:lpstr>Future Work:</vt:lpstr>
      <vt:lpstr>Appendix 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Orozco</dc:creator>
  <cp:lastModifiedBy>Louis Orozco</cp:lastModifiedBy>
  <cp:revision>2</cp:revision>
  <dcterms:created xsi:type="dcterms:W3CDTF">2024-12-12T23:46:33Z</dcterms:created>
  <dcterms:modified xsi:type="dcterms:W3CDTF">2024-12-13T02:05:40Z</dcterms:modified>
</cp:coreProperties>
</file>