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1754" r:id="rId2"/>
    <p:sldId id="1756" r:id="rId3"/>
    <p:sldId id="1757" r:id="rId4"/>
    <p:sldId id="340" r:id="rId5"/>
    <p:sldId id="1788" r:id="rId6"/>
    <p:sldId id="1798" r:id="rId7"/>
    <p:sldId id="1799" r:id="rId8"/>
    <p:sldId id="274" r:id="rId9"/>
    <p:sldId id="1792" r:id="rId10"/>
    <p:sldId id="1793" r:id="rId11"/>
    <p:sldId id="1814" r:id="rId12"/>
    <p:sldId id="1800" r:id="rId13"/>
    <p:sldId id="1795" r:id="rId14"/>
    <p:sldId id="1794" r:id="rId15"/>
    <p:sldId id="1807" r:id="rId16"/>
    <p:sldId id="1809" r:id="rId17"/>
    <p:sldId id="1808" r:id="rId18"/>
    <p:sldId id="1810" r:id="rId19"/>
    <p:sldId id="1813" r:id="rId20"/>
    <p:sldId id="1811" r:id="rId21"/>
    <p:sldId id="1812" r:id="rId22"/>
    <p:sldId id="1802" r:id="rId23"/>
    <p:sldId id="1806" r:id="rId24"/>
    <p:sldId id="1803" r:id="rId25"/>
    <p:sldId id="1804" r:id="rId26"/>
    <p:sldId id="1805" r:id="rId27"/>
    <p:sldId id="1773" r:id="rId28"/>
  </p:sldIdLst>
  <p:sldSz cx="12192000" cy="6858000"/>
  <p:notesSz cx="7099300" cy="10234613"/>
  <p:defaultTextStyle>
    <a:defPPr>
      <a:defRPr lang="zh-TW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506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8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A1932B"/>
    <a:srgbClr val="CCBB40"/>
    <a:srgbClr val="1296DB"/>
    <a:srgbClr val="CA574F"/>
    <a:srgbClr val="87959C"/>
    <a:srgbClr val="139999"/>
    <a:srgbClr val="3063BC"/>
    <a:srgbClr val="77933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2084" autoAdjust="0"/>
  </p:normalViewPr>
  <p:slideViewPr>
    <p:cSldViewPr snapToGrid="0" snapToObjects="1">
      <p:cViewPr varScale="1">
        <p:scale>
          <a:sx n="94" d="100"/>
          <a:sy n="94" d="100"/>
        </p:scale>
        <p:origin x="1332" y="72"/>
      </p:cViewPr>
      <p:guideLst>
        <p:guide orient="horz" pos="4065"/>
        <p:guide pos="506"/>
        <p:guide pos="7469"/>
      </p:guideLst>
    </p:cSldViewPr>
  </p:slideViewPr>
  <p:outlineViewPr>
    <p:cViewPr>
      <p:scale>
        <a:sx n="33" d="100"/>
        <a:sy n="33" d="100"/>
      </p:scale>
      <p:origin x="0" y="-308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81" d="100"/>
          <a:sy n="81" d="100"/>
        </p:scale>
        <p:origin x="4024" y="4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2688825-A622-934B-AF31-AF3D78B90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593611-BC44-2242-9246-ACFAE8FB8A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F772BFCB-7F34-8244-8C38-BB96B262F021}" type="datetimeFigureOut">
              <a:rPr kumimoji="1" lang="zh-TW" altLang="en-US" smtClean="0"/>
              <a:t>2021/9/14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334ED1-3752-4549-8C66-53BC1F3B3C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CDCCBA7-3348-FC4B-84A7-6DB0A0B8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6D939B2E-10A6-404A-B541-22317D3347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864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58ABE83B-2991-3542-B9B3-DB0D503DC4B1}" type="datetimeFigureOut">
              <a:rPr kumimoji="1" lang="zh-TW" altLang="en-US" smtClean="0"/>
              <a:t>2021/9/14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6191795-07D7-5A4A-9E7E-69D05B7BEED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21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1795-07D7-5A4A-9E7E-69D05B7BEED1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4506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貿融狀況較特殊單據先透過 </a:t>
            </a:r>
            <a:r>
              <a:rPr lang="en-US" altLang="zh-TW" dirty="0"/>
              <a:t>ETL</a:t>
            </a:r>
            <a:r>
              <a:rPr lang="zh-TW" altLang="en-US" dirty="0"/>
              <a:t> 資料提供或是</a:t>
            </a:r>
            <a:r>
              <a:rPr lang="en-US" altLang="zh-TW" dirty="0"/>
              <a:t>WEB</a:t>
            </a:r>
            <a:r>
              <a:rPr lang="zh-TW" altLang="en-US" dirty="0"/>
              <a:t>上</a:t>
            </a:r>
            <a:r>
              <a:rPr lang="en-US" altLang="zh-TW" dirty="0"/>
              <a:t>KEYIN</a:t>
            </a:r>
            <a:r>
              <a:rPr lang="zh-TW" altLang="en-US" dirty="0"/>
              <a:t>到系統中</a:t>
            </a:r>
            <a:r>
              <a:rPr lang="en-US" altLang="zh-TW" dirty="0"/>
              <a:t>, </a:t>
            </a:r>
          </a:p>
          <a:p>
            <a:r>
              <a:rPr lang="zh-TW" altLang="en-US" dirty="0"/>
              <a:t>那能使用的</a:t>
            </a:r>
            <a:r>
              <a:rPr lang="en-US" altLang="zh-TW" dirty="0" err="1"/>
              <a:t>Api</a:t>
            </a:r>
            <a:r>
              <a:rPr lang="en-US" altLang="zh-TW" dirty="0"/>
              <a:t> </a:t>
            </a:r>
            <a:r>
              <a:rPr lang="zh-TW" altLang="en-US" dirty="0"/>
              <a:t>就僅有查詢單據掃描進度</a:t>
            </a:r>
            <a:endParaRPr lang="en-US" altLang="zh-TW" dirty="0"/>
          </a:p>
          <a:p>
            <a:r>
              <a:rPr lang="zh-TW" altLang="en-US" dirty="0"/>
              <a:t>而掃描完成和審查完成的</a:t>
            </a:r>
            <a:r>
              <a:rPr lang="en-US" altLang="zh-TW" dirty="0"/>
              <a:t>CASE, </a:t>
            </a:r>
            <a:r>
              <a:rPr lang="zh-TW" altLang="en-US" dirty="0"/>
              <a:t>則會由</a:t>
            </a:r>
            <a:r>
              <a:rPr lang="en-US" altLang="zh-TW" dirty="0"/>
              <a:t>CLIENT </a:t>
            </a:r>
            <a:r>
              <a:rPr lang="en-US" altLang="zh-TW" dirty="0" err="1"/>
              <a:t>api</a:t>
            </a:r>
            <a:r>
              <a:rPr lang="zh-TW" altLang="en-US" dirty="0"/>
              <a:t> 發送回去由客戶端接回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467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金融機構辦理新臺幣三萬元以上、五十萬元以下（不含）之國內現金 匯款、新臺幣三萬元以上之國內轉帳匯款，及無摺存款案件，應依本 原則辦理。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融機構受理臨櫃國內匯款案件，應留存匯款人姓名、身分證號碼（或統一證號）及電話（或地址）等資料。法人、獨資、團體或合夥事業為匯款人時，應填具該法人、獨資、團體或合夥事業之名稱、統一編號及電話（或地址）等資料。如為代理人辦理者，應於匯款申請書上加註代理人姓名及身分證號碼（或統一證號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1795-07D7-5A4A-9E7E-69D05B7BEED1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0418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671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</a:t>
            </a:r>
            <a:r>
              <a:rPr lang="en-US" altLang="zh-TW" dirty="0" err="1"/>
              <a:t>tradeFinWebService</a:t>
            </a:r>
            <a:r>
              <a:rPr lang="en-US" altLang="zh-TW" dirty="0"/>
              <a:t>/</a:t>
            </a:r>
            <a:r>
              <a:rPr lang="en-US" altLang="zh-TW" dirty="0" err="1"/>
              <a:t>GetValues</a:t>
            </a:r>
            <a:endParaRPr lang="zh-TW" altLang="zh-TW" dirty="0"/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</a:t>
            </a:r>
            <a:r>
              <a:rPr lang="en-US" altLang="zh-TW" dirty="0" err="1"/>
              <a:t>tradeFinWebService</a:t>
            </a:r>
            <a:r>
              <a:rPr lang="en-US" altLang="zh-TW" dirty="0"/>
              <a:t>/</a:t>
            </a:r>
            <a:r>
              <a:rPr lang="en-US" altLang="zh-TW" dirty="0" err="1"/>
              <a:t>ExecuteTradeFin</a:t>
            </a:r>
            <a:endParaRPr lang="zh-TW" altLang="zh-TW" dirty="0"/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api</a:t>
            </a:r>
            <a:r>
              <a:rPr lang="en-US" altLang="zh-TW" dirty="0"/>
              <a:t>/</a:t>
            </a:r>
            <a:r>
              <a:rPr lang="en-US" altLang="zh-TW" dirty="0" err="1"/>
              <a:t>tradeFinWebService</a:t>
            </a:r>
            <a:r>
              <a:rPr lang="en-US" altLang="zh-TW" dirty="0"/>
              <a:t>/</a:t>
            </a:r>
            <a:r>
              <a:rPr lang="en-US" altLang="zh-TW" dirty="0" err="1"/>
              <a:t>CheckTradeFinStatus</a:t>
            </a:r>
            <a:endParaRPr lang="zh-TW" altLang="zh-TW" dirty="0"/>
          </a:p>
          <a:p>
            <a:r>
              <a:rPr lang="en-US" altLang="zh-TW" dirty="0"/>
              <a:t>GET</a:t>
            </a:r>
            <a:r>
              <a:rPr lang="zh-TW" altLang="en-US" dirty="0"/>
              <a:t>  可以取得範例檔</a:t>
            </a:r>
            <a:endParaRPr lang="en-US" altLang="zh-TW" dirty="0"/>
          </a:p>
          <a:p>
            <a:r>
              <a:rPr lang="en-US" altLang="zh-TW" dirty="0"/>
              <a:t>POST</a:t>
            </a:r>
            <a:r>
              <a:rPr lang="zh-TW" altLang="en-US" dirty="0"/>
              <a:t> 主要的</a:t>
            </a:r>
            <a:r>
              <a:rPr lang="en-US" altLang="zh-TW" dirty="0"/>
              <a:t>API</a:t>
            </a:r>
          </a:p>
          <a:p>
            <a:r>
              <a:rPr lang="en-US" altLang="zh-TW" dirty="0"/>
              <a:t>POST </a:t>
            </a:r>
            <a:r>
              <a:rPr lang="zh-TW" altLang="en-US" dirty="0"/>
              <a:t>查看某案件的</a:t>
            </a:r>
            <a:r>
              <a:rPr lang="en-US" altLang="zh-TW" dirty="0"/>
              <a:t>status </a:t>
            </a:r>
            <a:r>
              <a:rPr lang="zh-TW" altLang="en-US" dirty="0"/>
              <a:t>類似</a:t>
            </a:r>
            <a:r>
              <a:rPr lang="en-US" altLang="zh-TW" dirty="0"/>
              <a:t>swift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1795-07D7-5A4A-9E7E-69D05B7BEED1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7826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08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根據前面提到的法規</a:t>
            </a:r>
            <a:endParaRPr lang="en-US" altLang="zh-TW" dirty="0"/>
          </a:p>
          <a:p>
            <a:r>
              <a:rPr lang="zh-TW" altLang="en-US" dirty="0"/>
              <a:t>系統訂定</a:t>
            </a:r>
            <a:r>
              <a:rPr lang="en-US" altLang="zh-TW" dirty="0"/>
              <a:t>178</a:t>
            </a:r>
            <a:r>
              <a:rPr lang="zh-TW" altLang="en-US" dirty="0"/>
              <a:t>個情境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91795-07D7-5A4A-9E7E-69D05B7BEED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10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</a:t>
            </a:r>
            <a:r>
              <a:rPr lang="en-US" altLang="zh-TW" dirty="0" err="1"/>
              <a:t>cip</a:t>
            </a:r>
            <a:r>
              <a:rPr lang="zh-TW" altLang="en-US" dirty="0"/>
              <a:t>有提供一個功能，是針對還尚未成為客戶的客人，可以先對他做一次風險分數等級的試算，那這個未開戶客戶的所有算分方式，與</a:t>
            </a:r>
            <a:r>
              <a:rPr lang="en-US" altLang="zh-TW" dirty="0" err="1"/>
              <a:t>cip</a:t>
            </a:r>
            <a:r>
              <a:rPr lang="zh-TW" altLang="en-US" dirty="0"/>
              <a:t>內容相同，只是他不會壓風險評級，也不會起案，只是試算分數跟等級而已</a:t>
            </a:r>
            <a:endParaRPr lang="en-US" altLang="zh-TW" dirty="0"/>
          </a:p>
          <a:p>
            <a:r>
              <a:rPr lang="zh-TW" altLang="en-US" dirty="0"/>
              <a:t>有兩種試算方式，一種為我們系統上網頁操作，一種為</a:t>
            </a:r>
            <a:r>
              <a:rPr lang="en-US" altLang="zh-TW" dirty="0" err="1"/>
              <a:t>cip</a:t>
            </a:r>
            <a:r>
              <a:rPr lang="en-US" altLang="zh-TW" dirty="0"/>
              <a:t> web service</a:t>
            </a:r>
            <a:r>
              <a:rPr lang="zh-TW" altLang="en-US" dirty="0"/>
              <a:t>，會與客戶的系統做界接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cip</a:t>
            </a:r>
            <a:r>
              <a:rPr lang="zh-TW" altLang="en-US" dirty="0"/>
              <a:t>則是透過客戶提供的檔案，做每日的批次，當</a:t>
            </a:r>
            <a:r>
              <a:rPr lang="en-US" altLang="zh-TW" dirty="0" err="1"/>
              <a:t>cip</a:t>
            </a:r>
            <a:r>
              <a:rPr lang="zh-TW" altLang="en-US" dirty="0"/>
              <a:t>案件完成之後，便會在系統壓此客戶的</a:t>
            </a:r>
            <a:r>
              <a:rPr lang="en-US" altLang="zh-TW" dirty="0" err="1"/>
              <a:t>cip</a:t>
            </a:r>
            <a:r>
              <a:rPr lang="zh-TW" altLang="en-US" dirty="0"/>
              <a:t>客戶風險評級，另外若是高風險的話則會問使用者要不要做</a:t>
            </a:r>
            <a:r>
              <a:rPr lang="en-US" altLang="zh-TW" dirty="0" err="1"/>
              <a:t>edd</a:t>
            </a:r>
            <a:r>
              <a:rPr lang="zh-TW" altLang="en-US" dirty="0"/>
              <a:t>問卷調查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139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XML and JSON </a:t>
            </a:r>
            <a:r>
              <a:rPr lang="zh-TW" altLang="en-US" dirty="0"/>
              <a:t>差別</a:t>
            </a:r>
            <a:r>
              <a:rPr lang="en-US" altLang="zh-TW" dirty="0"/>
              <a:t>, </a:t>
            </a:r>
            <a:r>
              <a:rPr lang="zh-TW" altLang="en-US" dirty="0"/>
              <a:t> </a:t>
            </a:r>
            <a:r>
              <a:rPr lang="en-US" altLang="zh-TW" dirty="0"/>
              <a:t>json</a:t>
            </a:r>
            <a:r>
              <a:rPr lang="zh-TW" altLang="en-US" dirty="0"/>
              <a:t>輕量化的 資料儲存格式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7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45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5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7c415d8bc_0_346:notes"/>
          <p:cNvSpPr txBox="1">
            <a:spLocks noGrp="1"/>
          </p:cNvSpPr>
          <p:nvPr>
            <p:ph type="body" idx="1"/>
          </p:nvPr>
        </p:nvSpPr>
        <p:spPr>
          <a:xfrm>
            <a:off x="709931" y="4925407"/>
            <a:ext cx="5679300" cy="4029900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d7c415d8bc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分兩個</a:t>
            </a:r>
            <a:r>
              <a:rPr lang="en-US" altLang="zh-TW" dirty="0"/>
              <a:t>API</a:t>
            </a:r>
          </a:p>
          <a:p>
            <a:r>
              <a:rPr lang="en-US" altLang="zh-TW" dirty="0"/>
              <a:t>Server </a:t>
            </a:r>
            <a:r>
              <a:rPr lang="zh-TW" altLang="en-US" dirty="0"/>
              <a:t>端 </a:t>
            </a:r>
            <a:r>
              <a:rPr lang="en-US" altLang="zh-TW" dirty="0"/>
              <a:t>and Client</a:t>
            </a:r>
            <a:r>
              <a:rPr lang="zh-TW" altLang="en-US" dirty="0"/>
              <a:t>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82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在相關系統中掃描並記錄交易的所有相關欄位資訊，例 如： </a:t>
            </a:r>
            <a:r>
              <a:rPr lang="en-US" altLang="zh-TW" dirty="0"/>
              <a:t>1. </a:t>
            </a:r>
            <a:r>
              <a:rPr lang="zh-TW" altLang="en-US" dirty="0"/>
              <a:t>交易對手名稱和地點； </a:t>
            </a:r>
            <a:r>
              <a:rPr lang="en-US" altLang="zh-TW" dirty="0"/>
              <a:t>2. </a:t>
            </a:r>
            <a:r>
              <a:rPr lang="zh-TW" altLang="en-US" dirty="0"/>
              <a:t>交易對手銀行，其在交易中的身分和地點； </a:t>
            </a:r>
            <a:r>
              <a:rPr lang="en-US" altLang="zh-TW" dirty="0"/>
              <a:t>3. </a:t>
            </a:r>
            <a:r>
              <a:rPr lang="zh-TW" altLang="en-US" dirty="0"/>
              <a:t>客戶名稱，包括個人和公司； </a:t>
            </a:r>
            <a:r>
              <a:rPr lang="en-US" altLang="zh-TW" dirty="0"/>
              <a:t>4. </a:t>
            </a:r>
            <a:r>
              <a:rPr lang="zh-TW" altLang="en-US" dirty="0"/>
              <a:t>運送人</a:t>
            </a:r>
            <a:r>
              <a:rPr lang="en-US" altLang="zh-TW" dirty="0"/>
              <a:t>/</a:t>
            </a:r>
            <a:r>
              <a:rPr lang="zh-TW" altLang="en-US" dirty="0"/>
              <a:t>傭船人</a:t>
            </a:r>
            <a:r>
              <a:rPr lang="en-US" altLang="zh-TW" dirty="0"/>
              <a:t>/</a:t>
            </a:r>
            <a:r>
              <a:rPr lang="zh-TW" altLang="en-US" dirty="0"/>
              <a:t>代理人； </a:t>
            </a:r>
            <a:r>
              <a:rPr lang="en-US" altLang="zh-TW" dirty="0"/>
              <a:t>5. </a:t>
            </a:r>
            <a:r>
              <a:rPr lang="zh-TW" altLang="en-US" dirty="0"/>
              <a:t>受貨人； </a:t>
            </a:r>
            <a:r>
              <a:rPr lang="en-US" altLang="zh-TW" dirty="0"/>
              <a:t>6. </a:t>
            </a:r>
            <a:r>
              <a:rPr lang="zh-TW" altLang="en-US" dirty="0"/>
              <a:t>原產地； </a:t>
            </a:r>
            <a:r>
              <a:rPr lang="en-US" altLang="zh-TW" dirty="0"/>
              <a:t>7. </a:t>
            </a:r>
            <a:r>
              <a:rPr lang="zh-TW" altLang="en-US" dirty="0"/>
              <a:t>貨品或商品的描述； </a:t>
            </a:r>
            <a:r>
              <a:rPr lang="en-US" altLang="zh-TW" dirty="0"/>
              <a:t>8. </a:t>
            </a:r>
            <a:r>
              <a:rPr lang="zh-TW" altLang="en-US" dirty="0"/>
              <a:t>承攬運送人或船公司； </a:t>
            </a:r>
            <a:r>
              <a:rPr lang="en-US" altLang="zh-TW" dirty="0"/>
              <a:t>9. </a:t>
            </a:r>
            <a:r>
              <a:rPr lang="zh-TW" altLang="en-US" dirty="0"/>
              <a:t>實際出貨人和收貨人</a:t>
            </a:r>
            <a:r>
              <a:rPr lang="en-US" altLang="zh-TW" dirty="0"/>
              <a:t>(</a:t>
            </a:r>
            <a:r>
              <a:rPr lang="zh-TW" altLang="en-US" dirty="0"/>
              <a:t>如出口商和進口商</a:t>
            </a:r>
            <a:r>
              <a:rPr lang="en-US" altLang="zh-TW" dirty="0"/>
              <a:t>)</a:t>
            </a:r>
            <a:r>
              <a:rPr lang="zh-TW" altLang="en-US" dirty="0"/>
              <a:t>； </a:t>
            </a:r>
            <a:r>
              <a:rPr lang="en-US" altLang="zh-TW" dirty="0"/>
              <a:t>10. </a:t>
            </a:r>
            <a:r>
              <a:rPr lang="zh-TW" altLang="en-US" dirty="0"/>
              <a:t>運送單據上的託運人，受貨人和被通知人； </a:t>
            </a:r>
            <a:r>
              <a:rPr lang="en-US" altLang="zh-TW" dirty="0"/>
              <a:t>11. </a:t>
            </a:r>
            <a:r>
              <a:rPr lang="zh-TW" altLang="en-US" dirty="0"/>
              <a:t>運輸路線（如裝載港，卸貨港，轉運港等）； </a:t>
            </a:r>
            <a:r>
              <a:rPr lang="en-US" altLang="zh-TW" dirty="0"/>
              <a:t>12. </a:t>
            </a:r>
            <a:r>
              <a:rPr lang="zh-TW" altLang="en-US" dirty="0"/>
              <a:t>船名； </a:t>
            </a:r>
            <a:r>
              <a:rPr lang="en-US" altLang="zh-TW" dirty="0"/>
              <a:t>13. </a:t>
            </a:r>
            <a:r>
              <a:rPr lang="zh-TW" altLang="en-US" dirty="0"/>
              <a:t>船籍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1795-07D7-5A4A-9E7E-69D05B7BEED1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473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封面">
    <p:bg>
      <p:bgPr>
        <a:gradFill>
          <a:gsLst>
            <a:gs pos="75000">
              <a:schemeClr val="accent4"/>
            </a:gs>
            <a:gs pos="25000">
              <a:schemeClr val="accent4"/>
            </a:gs>
            <a:gs pos="50000">
              <a:schemeClr val="accent4">
                <a:lumMod val="90000"/>
                <a:lumOff val="10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圖片 55">
            <a:extLst>
              <a:ext uri="{FF2B5EF4-FFF2-40B4-BE49-F238E27FC236}">
                <a16:creationId xmlns:a16="http://schemas.microsoft.com/office/drawing/2014/main" id="{95B8A38E-635F-4ADE-81CF-1067D0FD5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9" y="-9525"/>
            <a:ext cx="12184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8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6072" y="6541820"/>
            <a:ext cx="12186000" cy="144000"/>
          </a:xfrm>
          <a:prstGeom prst="rect">
            <a:avLst/>
          </a:prstGeom>
          <a:solidFill>
            <a:srgbClr val="4D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38629"/>
          </a:xfrm>
          <a:prstGeom prst="rect">
            <a:avLst/>
          </a:prstGeom>
          <a:solidFill>
            <a:srgbClr val="2499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44384" y="0"/>
            <a:ext cx="11847616" cy="549275"/>
          </a:xfrm>
          <a:prstGeom prst="rect">
            <a:avLst/>
          </a:prstGeom>
          <a:solidFill>
            <a:srgbClr val="4D4C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385" y="44624"/>
            <a:ext cx="11008199" cy="5234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344" y="730019"/>
            <a:ext cx="11737304" cy="5795325"/>
          </a:xfrm>
        </p:spPr>
        <p:txBody>
          <a:bodyPr/>
          <a:lstStyle>
            <a:lvl1pPr marL="342900" indent="-342900" algn="l">
              <a:buSzPct val="120000"/>
              <a:buFont typeface="Wingdings" panose="05000000000000000000" pitchFamily="2" charset="2"/>
              <a:buChar char="§"/>
              <a:defRPr sz="3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源泉圓體 TTF Regular" panose="020B0500000000000000" pitchFamily="34" charset="-120"/>
              </a:defRPr>
            </a:lvl1pPr>
            <a:lvl2pPr marL="742950" indent="-285750" algn="l">
              <a:buSzPct val="110000"/>
              <a:buFont typeface="Wingdings" panose="05000000000000000000" pitchFamily="2" charset="2"/>
              <a:buChar char="§"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源泉圓體 TTF Regular" panose="020B0500000000000000" pitchFamily="34" charset="-120"/>
              </a:defRPr>
            </a:lvl2pPr>
            <a:lvl3pPr marL="1143000" indent="-228600" algn="l">
              <a:buFont typeface="Wingdings" panose="05000000000000000000" pitchFamily="2" charset="2"/>
              <a:buChar char="§"/>
              <a:defRPr sz="2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源泉圓體 TTF Regular" panose="020B0500000000000000" pitchFamily="34" charset="-120"/>
              </a:defRPr>
            </a:lvl3pPr>
            <a:lvl4pPr marL="1600200" indent="-228600" algn="l">
              <a:buFont typeface="Wingdings" panose="05000000000000000000" pitchFamily="2" charset="2"/>
              <a:buChar char="§"/>
              <a:defRPr sz="2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源泉圓體 TTF Regular" panose="020B0500000000000000" pitchFamily="34" charset="-120"/>
              </a:defRPr>
            </a:lvl4pPr>
            <a:lvl5pPr marL="2057400" indent="-228600" algn="l">
              <a:buFont typeface="Wingdings" panose="05000000000000000000" pitchFamily="2" charset="2"/>
              <a:buChar char="§"/>
              <a:defRPr sz="2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源泉圓體 TTF Regular" panose="020B0500000000000000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40616" y="6468897"/>
            <a:ext cx="576064" cy="273685"/>
          </a:xfrm>
          <a:prstGeom prst="rect">
            <a:avLst/>
          </a:prstGeom>
        </p:spPr>
        <p:txBody>
          <a:bodyPr/>
          <a:lstStyle>
            <a:lvl1pPr algn="r">
              <a:defRPr sz="1100" b="1">
                <a:solidFill>
                  <a:schemeClr val="bg1"/>
                </a:solidFill>
                <a:latin typeface="Inconsolata" panose="00000509000000000000" pitchFamily="49" charset="0"/>
                <a:ea typeface="微軟正黑體" pitchFamily="34" charset="-120"/>
              </a:defRPr>
            </a:lvl1pPr>
          </a:lstStyle>
          <a:p>
            <a:fld id="{B43E7080-FF46-41B6-85CB-519C65172F8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0272890" y="6317558"/>
            <a:ext cx="736740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b="1" dirty="0">
                <a:solidFill>
                  <a:srgbClr val="2399A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STI</a:t>
            </a:r>
            <a:endParaRPr lang="zh-CN" altLang="en-US" sz="2700" b="1" dirty="0">
              <a:solidFill>
                <a:srgbClr val="2399A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538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orient="horz" pos="4247">
          <p15:clr>
            <a:srgbClr val="FBAE40"/>
          </p15:clr>
        </p15:guide>
        <p15:guide id="3" pos="7469">
          <p15:clr>
            <a:srgbClr val="FBAE40"/>
          </p15:clr>
        </p15:guide>
        <p15:guide id="4" orient="horz" pos="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1_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6072" y="6541820"/>
            <a:ext cx="12185999" cy="144000"/>
          </a:xfrm>
          <a:prstGeom prst="rect">
            <a:avLst/>
          </a:prstGeom>
          <a:solidFill>
            <a:srgbClr val="4D4C52"/>
          </a:solidFill>
          <a:ln>
            <a:noFill/>
          </a:ln>
        </p:spPr>
        <p:txBody>
          <a:bodyPr spcFirstLastPara="1" wrap="square" lIns="102850" tIns="51425" rIns="102850" bIns="5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0" y="0"/>
            <a:ext cx="12192000" cy="638629"/>
          </a:xfrm>
          <a:prstGeom prst="rect">
            <a:avLst/>
          </a:prstGeom>
          <a:solidFill>
            <a:srgbClr val="2499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344384" y="0"/>
            <a:ext cx="11847616" cy="549275"/>
          </a:xfrm>
          <a:prstGeom prst="rect">
            <a:avLst/>
          </a:prstGeom>
          <a:solidFill>
            <a:srgbClr val="4D4C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44385" y="44624"/>
            <a:ext cx="11008199" cy="52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11640616" y="6468897"/>
            <a:ext cx="576064" cy="27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0" lvl="1" indent="0" algn="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0" lvl="2" indent="0" algn="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0" lvl="3" indent="0" algn="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0" lvl="4" indent="0" algn="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0" lvl="5" indent="0" algn="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0" lvl="6" indent="0" algn="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0" lvl="7" indent="0" algn="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0" lvl="8" indent="0" algn="r">
              <a:spcBef>
                <a:spcPts val="0"/>
              </a:spcBef>
              <a:buNone/>
              <a:defRPr sz="1100" b="1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23" name="Google Shape;23;p11"/>
          <p:cNvSpPr txBox="1"/>
          <p:nvPr/>
        </p:nvSpPr>
        <p:spPr>
          <a:xfrm>
            <a:off x="10272890" y="6317558"/>
            <a:ext cx="736740" cy="5193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2850" tIns="51425" rIns="102850" bIns="5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 b="1">
                <a:solidFill>
                  <a:srgbClr val="2399A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STI</a:t>
            </a:r>
            <a:endParaRPr sz="2700" b="1">
              <a:solidFill>
                <a:srgbClr val="2399A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55170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orient="horz" pos="4247">
          <p15:clr>
            <a:srgbClr val="FBAE40"/>
          </p15:clr>
        </p15:guide>
        <p15:guide id="3" pos="7469">
          <p15:clr>
            <a:srgbClr val="FBAE40"/>
          </p15:clr>
        </p15:guide>
        <p15:guide id="4" orient="horz" pos="7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="1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="1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 b="1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="1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="1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 b="1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5936" y="6571228"/>
            <a:ext cx="576064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A8AF3B78-F4F0-4E02-99CE-6C6672273D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0" y="-27384"/>
            <a:ext cx="12192000" cy="792088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TW" altLang="en-US" sz="24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199760" y="537796"/>
            <a:ext cx="1397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bg1"/>
                </a:solidFill>
              </a:rPr>
              <a:t>WWW.STI</a:t>
            </a:r>
            <a:r>
              <a:rPr lang="en-US" altLang="zh-TW" sz="1200" b="1" baseline="0" dirty="0">
                <a:solidFill>
                  <a:schemeClr val="bg1"/>
                </a:solidFill>
              </a:rPr>
              <a:t>.Com.TW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485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cs typeface="微軟正黑體" panose="020B0604030504040204" pitchFamily="34" charset="-120"/>
              </a:defRPr>
            </a:lvl1pPr>
          </a:lstStyle>
          <a:p>
            <a:fld id="{D6EB0754-5921-3E42-A340-81C96328D99F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9EDC17-F010-3945-9A5B-D2F7D5F5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759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55" r:id="rId2"/>
    <p:sldLayoutId id="2147483756" r:id="rId3"/>
    <p:sldLayoutId id="2147483757" r:id="rId4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 8">
            <a:extLst>
              <a:ext uri="{FF2B5EF4-FFF2-40B4-BE49-F238E27FC236}">
                <a16:creationId xmlns:a16="http://schemas.microsoft.com/office/drawing/2014/main" id="{4CE8C922-A079-41BA-A8C6-A21D30E6F8EC}"/>
              </a:ext>
            </a:extLst>
          </p:cNvPr>
          <p:cNvSpPr txBox="1"/>
          <p:nvPr/>
        </p:nvSpPr>
        <p:spPr>
          <a:xfrm>
            <a:off x="3590201" y="2743222"/>
            <a:ext cx="7878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系統介接說明</a:t>
            </a:r>
            <a:endParaRPr lang="zh-TW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130">
            <a:extLst>
              <a:ext uri="{FF2B5EF4-FFF2-40B4-BE49-F238E27FC236}">
                <a16:creationId xmlns:a16="http://schemas.microsoft.com/office/drawing/2014/main" id="{16D7A800-B35A-4A21-8FDB-A3F2BD38598E}"/>
              </a:ext>
            </a:extLst>
          </p:cNvPr>
          <p:cNvSpPr txBox="1">
            <a:spLocks/>
          </p:cNvSpPr>
          <p:nvPr/>
        </p:nvSpPr>
        <p:spPr>
          <a:xfrm>
            <a:off x="9463069" y="5794101"/>
            <a:ext cx="1764196" cy="4575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Jason.Lee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3" name="內容版面配置區 131">
            <a:extLst>
              <a:ext uri="{FF2B5EF4-FFF2-40B4-BE49-F238E27FC236}">
                <a16:creationId xmlns:a16="http://schemas.microsoft.com/office/drawing/2014/main" id="{5BF56570-0FF6-45D5-8E7B-068A659A6BEC}"/>
              </a:ext>
            </a:extLst>
          </p:cNvPr>
          <p:cNvSpPr txBox="1">
            <a:spLocks/>
          </p:cNvSpPr>
          <p:nvPr/>
        </p:nvSpPr>
        <p:spPr>
          <a:xfrm>
            <a:off x="9514689" y="6330216"/>
            <a:ext cx="2466625" cy="457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Inconsolata" panose="00000509000000000000" pitchFamily="49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2021/9/14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矩形: 剪去對角角落 4">
            <a:extLst>
              <a:ext uri="{FF2B5EF4-FFF2-40B4-BE49-F238E27FC236}">
                <a16:creationId xmlns:a16="http://schemas.microsoft.com/office/drawing/2014/main" id="{8D8CD3FE-9888-43C4-94E6-274D682C7B64}"/>
              </a:ext>
            </a:extLst>
          </p:cNvPr>
          <p:cNvSpPr/>
          <p:nvPr/>
        </p:nvSpPr>
        <p:spPr>
          <a:xfrm>
            <a:off x="3590201" y="4185329"/>
            <a:ext cx="6903248" cy="204263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486EB95-993B-44A3-A844-4E2C99B86404}"/>
              </a:ext>
            </a:extLst>
          </p:cNvPr>
          <p:cNvGrpSpPr/>
          <p:nvPr/>
        </p:nvGrpSpPr>
        <p:grpSpPr>
          <a:xfrm>
            <a:off x="3427257" y="2047887"/>
            <a:ext cx="378190" cy="484681"/>
            <a:chOff x="4545230" y="2006332"/>
            <a:chExt cx="876555" cy="1123377"/>
          </a:xfrm>
          <a:solidFill>
            <a:srgbClr val="4D4C52"/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9FF513F-C5D7-43AA-A0DC-0F8445B7E0DB}"/>
                </a:ext>
              </a:extLst>
            </p:cNvPr>
            <p:cNvSpPr/>
            <p:nvPr/>
          </p:nvSpPr>
          <p:spPr>
            <a:xfrm>
              <a:off x="4545230" y="2446695"/>
              <a:ext cx="539480" cy="683014"/>
            </a:xfrm>
            <a:custGeom>
              <a:avLst/>
              <a:gdLst/>
              <a:ahLst/>
              <a:cxnLst/>
              <a:rect l="l" t="t" r="r" b="b"/>
              <a:pathLst>
                <a:path w="511507" h="647598">
                  <a:moveTo>
                    <a:pt x="0" y="0"/>
                  </a:moveTo>
                  <a:lnTo>
                    <a:pt x="0" y="541631"/>
                  </a:lnTo>
                  <a:lnTo>
                    <a:pt x="511507" y="647598"/>
                  </a:lnTo>
                  <a:lnTo>
                    <a:pt x="511507" y="1601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DDBA031-8B6A-449F-AD11-ABC1B4379BEC}"/>
                </a:ext>
              </a:extLst>
            </p:cNvPr>
            <p:cNvSpPr/>
            <p:nvPr/>
          </p:nvSpPr>
          <p:spPr>
            <a:xfrm>
              <a:off x="4739569" y="2180044"/>
              <a:ext cx="280858" cy="366834"/>
            </a:xfrm>
            <a:custGeom>
              <a:avLst/>
              <a:gdLst/>
              <a:ahLst/>
              <a:cxnLst/>
              <a:rect l="l" t="t" r="r" b="b"/>
              <a:pathLst>
                <a:path w="266295" h="347813">
                  <a:moveTo>
                    <a:pt x="0" y="0"/>
                  </a:moveTo>
                  <a:lnTo>
                    <a:pt x="0" y="247276"/>
                  </a:lnTo>
                  <a:lnTo>
                    <a:pt x="266295" y="347814"/>
                  </a:lnTo>
                  <a:lnTo>
                    <a:pt x="266295" y="978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0000">
                  <a:schemeClr val="accent4">
                    <a:lumMod val="90000"/>
                    <a:lumOff val="10000"/>
                  </a:schemeClr>
                </a:gs>
              </a:gsLst>
              <a:lin ang="13500000" scaled="1"/>
            </a:gradFill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2D0E019-6E8F-465B-9B99-889338FCD6EA}"/>
                </a:ext>
              </a:extLst>
            </p:cNvPr>
            <p:cNvSpPr/>
            <p:nvPr/>
          </p:nvSpPr>
          <p:spPr>
            <a:xfrm>
              <a:off x="5132055" y="2630289"/>
              <a:ext cx="289730" cy="373710"/>
            </a:xfrm>
            <a:custGeom>
              <a:avLst/>
              <a:gdLst/>
              <a:ahLst/>
              <a:cxnLst/>
              <a:rect l="l" t="t" r="r" b="b"/>
              <a:pathLst>
                <a:path w="274707" h="354332">
                  <a:moveTo>
                    <a:pt x="0" y="0"/>
                  </a:moveTo>
                  <a:lnTo>
                    <a:pt x="0" y="294275"/>
                  </a:lnTo>
                  <a:lnTo>
                    <a:pt x="274707" y="354333"/>
                  </a:lnTo>
                  <a:lnTo>
                    <a:pt x="274707" y="9408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0000">
                  <a:schemeClr val="accent4">
                    <a:lumMod val="90000"/>
                    <a:lumOff val="10000"/>
                  </a:schemeClr>
                </a:gs>
              </a:gsLst>
              <a:lin ang="13500000" scaled="1"/>
            </a:gradFill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BFD36DD-1C8F-4AB1-91E2-A94D2670AC65}"/>
                </a:ext>
              </a:extLst>
            </p:cNvPr>
            <p:cNvSpPr/>
            <p:nvPr/>
          </p:nvSpPr>
          <p:spPr>
            <a:xfrm>
              <a:off x="5155635" y="2341628"/>
              <a:ext cx="144199" cy="205998"/>
            </a:xfrm>
            <a:custGeom>
              <a:avLst/>
              <a:gdLst/>
              <a:ahLst/>
              <a:cxnLst/>
              <a:rect l="l" t="t" r="r" b="b"/>
              <a:pathLst>
                <a:path w="136722" h="195317">
                  <a:moveTo>
                    <a:pt x="0" y="0"/>
                  </a:moveTo>
                  <a:lnTo>
                    <a:pt x="0" y="163570"/>
                  </a:lnTo>
                  <a:lnTo>
                    <a:pt x="136722" y="195317"/>
                  </a:lnTo>
                  <a:lnTo>
                    <a:pt x="136722" y="683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7635B0F-F900-413A-98D0-D3FE5E7AC67D}"/>
                </a:ext>
              </a:extLst>
            </p:cNvPr>
            <p:cNvSpPr/>
            <p:nvPr/>
          </p:nvSpPr>
          <p:spPr>
            <a:xfrm>
              <a:off x="4959103" y="2006332"/>
              <a:ext cx="130551" cy="180284"/>
            </a:xfrm>
            <a:custGeom>
              <a:avLst/>
              <a:gdLst/>
              <a:ahLst/>
              <a:cxnLst/>
              <a:rect l="l" t="t" r="r" b="b"/>
              <a:pathLst>
                <a:path w="123782" h="170936">
                  <a:moveTo>
                    <a:pt x="0" y="0"/>
                  </a:moveTo>
                  <a:lnTo>
                    <a:pt x="0" y="124312"/>
                  </a:lnTo>
                  <a:lnTo>
                    <a:pt x="123781" y="170936"/>
                  </a:lnTo>
                  <a:lnTo>
                    <a:pt x="123781" y="559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A697582A-FA95-4FC9-B136-3FA65C228FA0}"/>
                </a:ext>
              </a:extLst>
            </p:cNvPr>
            <p:cNvSpPr/>
            <p:nvPr/>
          </p:nvSpPr>
          <p:spPr>
            <a:xfrm>
              <a:off x="5157597" y="2158083"/>
              <a:ext cx="107357" cy="107357"/>
            </a:xfrm>
            <a:custGeom>
              <a:avLst/>
              <a:gdLst/>
              <a:ahLst/>
              <a:cxnLst/>
              <a:rect l="l" t="t" r="r" b="b"/>
              <a:pathLst>
                <a:path w="101790" h="101790">
                  <a:moveTo>
                    <a:pt x="0" y="0"/>
                  </a:moveTo>
                  <a:lnTo>
                    <a:pt x="0" y="101790"/>
                  </a:lnTo>
                  <a:lnTo>
                    <a:pt x="101789" y="101790"/>
                  </a:lnTo>
                  <a:lnTo>
                    <a:pt x="101789" y="271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60000">
                  <a:schemeClr val="accent4">
                    <a:lumMod val="90000"/>
                    <a:lumOff val="10000"/>
                  </a:schemeClr>
                </a:gs>
              </a:gsLst>
              <a:lin ang="13500000" scaled="1"/>
            </a:gradFill>
          </p:spPr>
        </p:sp>
      </p:grpSp>
      <p:sp>
        <p:nvSpPr>
          <p:cNvPr id="21" name="bar">
            <a:extLst>
              <a:ext uri="{FF2B5EF4-FFF2-40B4-BE49-F238E27FC236}">
                <a16:creationId xmlns:a16="http://schemas.microsoft.com/office/drawing/2014/main" id="{B45FE565-F7F9-4D1E-8EB6-73CC11439765}"/>
              </a:ext>
            </a:extLst>
          </p:cNvPr>
          <p:cNvSpPr/>
          <p:nvPr/>
        </p:nvSpPr>
        <p:spPr>
          <a:xfrm>
            <a:off x="3737782" y="2547219"/>
            <a:ext cx="4104000" cy="36000"/>
          </a:xfrm>
          <a:prstGeom prst="rect">
            <a:avLst/>
          </a:prstGeom>
          <a:gradFill>
            <a:gsLst>
              <a:gs pos="100000">
                <a:srgbClr val="364654">
                  <a:alpha val="0"/>
                </a:srgbClr>
              </a:gs>
              <a:gs pos="11000">
                <a:schemeClr val="accent1"/>
              </a:gs>
            </a:gsLst>
            <a:lin ang="0" scaled="0"/>
          </a:gradFill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85E33C-77F9-4470-8C6F-6B7BBA5A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47" y="2159692"/>
            <a:ext cx="4011516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4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CD793-EA8A-4086-9FB0-9D076AF9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 </a:t>
            </a:r>
            <a:r>
              <a:rPr lang="en-US" altLang="zh-TW" dirty="0"/>
              <a:t>– </a:t>
            </a:r>
            <a:r>
              <a:rPr lang="zh-TW" altLang="en-US" dirty="0"/>
              <a:t>貿易融資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69D6E6-3C77-4D85-8672-D7A6B80F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Google Shape;353;gd7c415d8bc_0_346">
            <a:extLst>
              <a:ext uri="{FF2B5EF4-FFF2-40B4-BE49-F238E27FC236}">
                <a16:creationId xmlns:a16="http://schemas.microsoft.com/office/drawing/2014/main" id="{D561B9A3-FC8F-4B12-A903-55AD139FFFD4}"/>
              </a:ext>
            </a:extLst>
          </p:cNvPr>
          <p:cNvSpPr/>
          <p:nvPr/>
        </p:nvSpPr>
        <p:spPr>
          <a:xfrm>
            <a:off x="2146380" y="1694184"/>
            <a:ext cx="13443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信用狀</a:t>
            </a:r>
            <a:endParaRPr sz="16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54;gd7c415d8bc_0_346">
            <a:extLst>
              <a:ext uri="{FF2B5EF4-FFF2-40B4-BE49-F238E27FC236}">
                <a16:creationId xmlns:a16="http://schemas.microsoft.com/office/drawing/2014/main" id="{00136F99-C8D6-4AFF-B15F-7D7FB2265D7B}"/>
              </a:ext>
            </a:extLst>
          </p:cNvPr>
          <p:cNvSpPr/>
          <p:nvPr/>
        </p:nvSpPr>
        <p:spPr>
          <a:xfrm>
            <a:off x="2146380" y="3937148"/>
            <a:ext cx="13443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latin typeface="Calibri"/>
                <a:ea typeface="Calibri"/>
                <a:cs typeface="Calibri"/>
                <a:sym typeface="Calibri"/>
              </a:rPr>
              <a:t>擔保狀</a:t>
            </a:r>
            <a:endParaRPr sz="16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55;gd7c415d8bc_0_346">
            <a:extLst>
              <a:ext uri="{FF2B5EF4-FFF2-40B4-BE49-F238E27FC236}">
                <a16:creationId xmlns:a16="http://schemas.microsoft.com/office/drawing/2014/main" id="{397C6037-6D1E-4E64-8AAC-E4E3F5EEE504}"/>
              </a:ext>
            </a:extLst>
          </p:cNvPr>
          <p:cNvSpPr/>
          <p:nvPr/>
        </p:nvSpPr>
        <p:spPr>
          <a:xfrm>
            <a:off x="2146381" y="2815666"/>
            <a:ext cx="13443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latin typeface="Calibri"/>
                <a:ea typeface="Calibri"/>
                <a:cs typeface="Calibri"/>
                <a:sym typeface="Calibri"/>
              </a:rPr>
              <a:t>提貨單</a:t>
            </a:r>
            <a:endParaRPr sz="16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9BEC4273-7710-4615-869E-59B1ACB9E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86" y="2649150"/>
            <a:ext cx="773447" cy="763471"/>
          </a:xfrm>
          <a:prstGeom prst="rect">
            <a:avLst/>
          </a:prstGeom>
        </p:spPr>
      </p:pic>
      <p:sp>
        <p:nvSpPr>
          <p:cNvPr id="46" name="綵帶 (向上) 31">
            <a:extLst>
              <a:ext uri="{FF2B5EF4-FFF2-40B4-BE49-F238E27FC236}">
                <a16:creationId xmlns:a16="http://schemas.microsoft.com/office/drawing/2014/main" id="{4C0C7B23-2043-4161-8C7D-AC8ED34BF6D9}"/>
              </a:ext>
            </a:extLst>
          </p:cNvPr>
          <p:cNvSpPr/>
          <p:nvPr/>
        </p:nvSpPr>
        <p:spPr>
          <a:xfrm>
            <a:off x="610208" y="3264439"/>
            <a:ext cx="1394943" cy="338169"/>
          </a:xfrm>
          <a:prstGeom prst="ribbon2">
            <a:avLst>
              <a:gd name="adj1" fmla="val 8339"/>
              <a:gd name="adj2" fmla="val 75000"/>
            </a:avLst>
          </a:prstGeom>
          <a:solidFill>
            <a:sysClr val="window" lastClr="FFFFFF"/>
          </a:solidFill>
          <a:ln w="1905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300" b="1" kern="0" noProof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新客戶</a:t>
            </a:r>
            <a:endParaRPr kumimoji="0" lang="zh-TW" altLang="en-US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向右箭號 44">
            <a:extLst>
              <a:ext uri="{FF2B5EF4-FFF2-40B4-BE49-F238E27FC236}">
                <a16:creationId xmlns:a16="http://schemas.microsoft.com/office/drawing/2014/main" id="{8AE12FFD-3516-4F0F-9FEC-D30A4B781D80}"/>
              </a:ext>
            </a:extLst>
          </p:cNvPr>
          <p:cNvSpPr/>
          <p:nvPr/>
        </p:nvSpPr>
        <p:spPr>
          <a:xfrm>
            <a:off x="3530976" y="3016059"/>
            <a:ext cx="930325" cy="30429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67211CE-22EF-4DA2-9FE0-7A8F7BFDB9D9}"/>
              </a:ext>
            </a:extLst>
          </p:cNvPr>
          <p:cNvGrpSpPr/>
          <p:nvPr/>
        </p:nvGrpSpPr>
        <p:grpSpPr>
          <a:xfrm>
            <a:off x="7629916" y="3168210"/>
            <a:ext cx="1832158" cy="1205214"/>
            <a:chOff x="11223665" y="-1942931"/>
            <a:chExt cx="1982551" cy="1304144"/>
          </a:xfrm>
        </p:grpSpPr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26D2A238-6E5A-4505-9F49-301EEF69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1" b="100000" l="0" r="92969"/>
                      </a14:imgEffect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69320" y="-1942931"/>
              <a:ext cx="777537" cy="777538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D75251C-4AD9-4777-AD21-6157158FAD6F}"/>
                </a:ext>
              </a:extLst>
            </p:cNvPr>
            <p:cNvSpPr/>
            <p:nvPr/>
          </p:nvSpPr>
          <p:spPr>
            <a:xfrm>
              <a:off x="11223665" y="-1204955"/>
              <a:ext cx="1982551" cy="566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Trade Fin Web Service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9F1A7B7C-97E9-49FB-9E57-E239F020D250}"/>
              </a:ext>
            </a:extLst>
          </p:cNvPr>
          <p:cNvGrpSpPr/>
          <p:nvPr/>
        </p:nvGrpSpPr>
        <p:grpSpPr>
          <a:xfrm>
            <a:off x="7953512" y="1943451"/>
            <a:ext cx="1041423" cy="1041422"/>
            <a:chOff x="6953231" y="1202181"/>
            <a:chExt cx="1126909" cy="1126908"/>
          </a:xfrm>
        </p:grpSpPr>
        <p:pic>
          <p:nvPicPr>
            <p:cNvPr id="53" name="圖片 52" descr="Category:Computer monitor &lt;strong&gt;icons&lt;/strong&gt; - Wikimedia Commons">
              <a:extLst>
                <a:ext uri="{FF2B5EF4-FFF2-40B4-BE49-F238E27FC236}">
                  <a16:creationId xmlns:a16="http://schemas.microsoft.com/office/drawing/2014/main" id="{63F45227-EF52-4D8D-A75F-C85692B0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31" y="1202181"/>
              <a:ext cx="1126909" cy="1126908"/>
            </a:xfrm>
            <a:prstGeom prst="rect">
              <a:avLst/>
            </a:prstGeom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1BA9A08-C1CE-4011-B9D4-C902BF6C5CAF}"/>
                </a:ext>
              </a:extLst>
            </p:cNvPr>
            <p:cNvSpPr txBox="1"/>
            <p:nvPr/>
          </p:nvSpPr>
          <p:spPr>
            <a:xfrm>
              <a:off x="7215557" y="1363666"/>
              <a:ext cx="643879" cy="632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網頁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5" name="圓角矩形 4">
            <a:extLst>
              <a:ext uri="{FF2B5EF4-FFF2-40B4-BE49-F238E27FC236}">
                <a16:creationId xmlns:a16="http://schemas.microsoft.com/office/drawing/2014/main" id="{B75A4629-E8EE-4164-91A1-F8BE7703AFAE}"/>
              </a:ext>
            </a:extLst>
          </p:cNvPr>
          <p:cNvSpPr/>
          <p:nvPr/>
        </p:nvSpPr>
        <p:spPr>
          <a:xfrm>
            <a:off x="7610805" y="1868742"/>
            <a:ext cx="1851270" cy="2614356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75B85D-43BF-4871-AD79-26547878DAB1}"/>
              </a:ext>
            </a:extLst>
          </p:cNvPr>
          <p:cNvSpPr/>
          <p:nvPr/>
        </p:nvSpPr>
        <p:spPr>
          <a:xfrm>
            <a:off x="7833473" y="13326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貿融偵測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9E39345-0810-42E2-803C-3D5C909C1F7B}"/>
              </a:ext>
            </a:extLst>
          </p:cNvPr>
          <p:cNvSpPr/>
          <p:nvPr/>
        </p:nvSpPr>
        <p:spPr>
          <a:xfrm>
            <a:off x="344385" y="760884"/>
            <a:ext cx="10731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JhengHeiRegular"/>
              </a:rPr>
              <a:t>為讓使用者針對</a:t>
            </a:r>
            <a:r>
              <a:rPr lang="zh-TW" altLang="en-US" dirty="0">
                <a:solidFill>
                  <a:srgbClr val="FF0000"/>
                </a:solidFill>
                <a:latin typeface="MicrosoftJhengHeiRegular"/>
              </a:rPr>
              <a:t>貿易融資</a:t>
            </a:r>
            <a:r>
              <a:rPr lang="zh-TW" altLang="en-US" dirty="0">
                <a:latin typeface="MicrosoftJhengHeiRegular"/>
              </a:rPr>
              <a:t>相關資訊進行檢核是否符合或是疑似禁制名單。</a:t>
            </a:r>
            <a:endParaRPr lang="zh-TW" altLang="en-US" dirty="0"/>
          </a:p>
        </p:txBody>
      </p:sp>
      <p:sp>
        <p:nvSpPr>
          <p:cNvPr id="58" name="向右箭號 44">
            <a:extLst>
              <a:ext uri="{FF2B5EF4-FFF2-40B4-BE49-F238E27FC236}">
                <a16:creationId xmlns:a16="http://schemas.microsoft.com/office/drawing/2014/main" id="{B7DB962F-CD57-4685-859A-38B466AAD8A5}"/>
              </a:ext>
            </a:extLst>
          </p:cNvPr>
          <p:cNvSpPr/>
          <p:nvPr/>
        </p:nvSpPr>
        <p:spPr>
          <a:xfrm>
            <a:off x="6408888" y="2985756"/>
            <a:ext cx="1082972" cy="2646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Google Shape;356;gd7c415d8bc_0_346">
            <a:extLst>
              <a:ext uri="{FF2B5EF4-FFF2-40B4-BE49-F238E27FC236}">
                <a16:creationId xmlns:a16="http://schemas.microsoft.com/office/drawing/2014/main" id="{00B5B70A-9820-4F7E-909C-0E628BCE79E9}"/>
              </a:ext>
            </a:extLst>
          </p:cNvPr>
          <p:cNvSpPr/>
          <p:nvPr/>
        </p:nvSpPr>
        <p:spPr>
          <a:xfrm>
            <a:off x="4521744" y="2756322"/>
            <a:ext cx="18267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latin typeface="Calibri"/>
                <a:ea typeface="Calibri"/>
                <a:cs typeface="Calibri"/>
              </a:rPr>
              <a:t>銀行</a:t>
            </a:r>
            <a:endParaRPr lang="en-US" altLang="zh-TW" sz="1600" b="1" dirty="0"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OCR</a:t>
            </a:r>
            <a:r>
              <a:rPr lang="zh-TW" altLang="en-US" sz="1600" b="1" dirty="0">
                <a:latin typeface="Calibri"/>
                <a:ea typeface="Calibri"/>
                <a:cs typeface="Calibri"/>
              </a:rPr>
              <a:t>掃描產出格式</a:t>
            </a:r>
            <a:endParaRPr lang="en-US" altLang="zh-TW" sz="16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6D4FD4C3-D108-4E3A-860B-2F3F37776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0105" y="5050092"/>
            <a:ext cx="1060238" cy="1061859"/>
          </a:xfrm>
          <a:prstGeom prst="rect">
            <a:avLst/>
          </a:prstGeom>
        </p:spPr>
      </p:pic>
      <p:sp>
        <p:nvSpPr>
          <p:cNvPr id="61" name="綵帶 (向上) 31">
            <a:extLst>
              <a:ext uri="{FF2B5EF4-FFF2-40B4-BE49-F238E27FC236}">
                <a16:creationId xmlns:a16="http://schemas.microsoft.com/office/drawing/2014/main" id="{F5AB7160-18AF-463B-BB73-405ADC4DD7C9}"/>
              </a:ext>
            </a:extLst>
          </p:cNvPr>
          <p:cNvSpPr/>
          <p:nvPr/>
        </p:nvSpPr>
        <p:spPr>
          <a:xfrm>
            <a:off x="7882753" y="6025109"/>
            <a:ext cx="1394943" cy="338169"/>
          </a:xfrm>
          <a:prstGeom prst="ribbon2">
            <a:avLst>
              <a:gd name="adj1" fmla="val 8339"/>
              <a:gd name="adj2" fmla="val 75000"/>
            </a:avLst>
          </a:prstGeom>
          <a:solidFill>
            <a:sysClr val="window" lastClr="FFFFFF"/>
          </a:solidFill>
          <a:ln w="1905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經辦、主管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3C3E07C-65C5-440F-B03A-D20C6D2B4B2F}"/>
              </a:ext>
            </a:extLst>
          </p:cNvPr>
          <p:cNvSpPr/>
          <p:nvPr/>
        </p:nvSpPr>
        <p:spPr>
          <a:xfrm>
            <a:off x="9532402" y="5447341"/>
            <a:ext cx="1253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裁定是否受理外匯交易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29209B9-6589-4B32-BA7E-62BAD0BC86D3}"/>
              </a:ext>
            </a:extLst>
          </p:cNvPr>
          <p:cNvSpPr/>
          <p:nvPr/>
        </p:nvSpPr>
        <p:spPr>
          <a:xfrm>
            <a:off x="5751730" y="4606071"/>
            <a:ext cx="198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若有偵測命中，經辦單位判斷是否為假警報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5" name="Google Shape;367;gd7c415d8bc_0_346">
            <a:extLst>
              <a:ext uri="{FF2B5EF4-FFF2-40B4-BE49-F238E27FC236}">
                <a16:creationId xmlns:a16="http://schemas.microsoft.com/office/drawing/2014/main" id="{021B0453-4E4C-4D03-9D80-51B817555106}"/>
              </a:ext>
            </a:extLst>
          </p:cNvPr>
          <p:cNvCxnSpPr>
            <a:cxnSpLocks/>
          </p:cNvCxnSpPr>
          <p:nvPr/>
        </p:nvCxnSpPr>
        <p:spPr>
          <a:xfrm flipV="1">
            <a:off x="8196238" y="4483098"/>
            <a:ext cx="0" cy="578634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8" name="Google Shape;367;gd7c415d8bc_0_346">
            <a:extLst>
              <a:ext uri="{FF2B5EF4-FFF2-40B4-BE49-F238E27FC236}">
                <a16:creationId xmlns:a16="http://schemas.microsoft.com/office/drawing/2014/main" id="{83E4D157-2965-4ED3-9423-3317EB402F95}"/>
              </a:ext>
            </a:extLst>
          </p:cNvPr>
          <p:cNvCxnSpPr>
            <a:cxnSpLocks/>
          </p:cNvCxnSpPr>
          <p:nvPr/>
        </p:nvCxnSpPr>
        <p:spPr>
          <a:xfrm>
            <a:off x="8852733" y="4530191"/>
            <a:ext cx="0" cy="519901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" name="向右箭號 44">
            <a:extLst>
              <a:ext uri="{FF2B5EF4-FFF2-40B4-BE49-F238E27FC236}">
                <a16:creationId xmlns:a16="http://schemas.microsoft.com/office/drawing/2014/main" id="{E51D22C2-4247-4F8E-AD3C-0B7E99C66FE9}"/>
              </a:ext>
            </a:extLst>
          </p:cNvPr>
          <p:cNvSpPr/>
          <p:nvPr/>
        </p:nvSpPr>
        <p:spPr>
          <a:xfrm>
            <a:off x="9641464" y="3016059"/>
            <a:ext cx="1082972" cy="2646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Google Shape;353;gd7c415d8bc_0_346">
            <a:extLst>
              <a:ext uri="{FF2B5EF4-FFF2-40B4-BE49-F238E27FC236}">
                <a16:creationId xmlns:a16="http://schemas.microsoft.com/office/drawing/2014/main" id="{159AADD9-BB6F-4583-A975-24390954EEAE}"/>
              </a:ext>
            </a:extLst>
          </p:cNvPr>
          <p:cNvSpPr/>
          <p:nvPr/>
        </p:nvSpPr>
        <p:spPr>
          <a:xfrm>
            <a:off x="10809635" y="2756322"/>
            <a:ext cx="13443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放行</a:t>
            </a:r>
            <a:endParaRPr lang="en-US" altLang="zh-TW" sz="16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信用狀</a:t>
            </a:r>
            <a:endParaRPr sz="16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B73487-F942-4DC0-90D0-ED6DF8263317}"/>
              </a:ext>
            </a:extLst>
          </p:cNvPr>
          <p:cNvSpPr/>
          <p:nvPr/>
        </p:nvSpPr>
        <p:spPr>
          <a:xfrm>
            <a:off x="5930433" y="2447619"/>
            <a:ext cx="198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</a:p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ETL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向右箭號 44">
            <a:extLst>
              <a:ext uri="{FF2B5EF4-FFF2-40B4-BE49-F238E27FC236}">
                <a16:creationId xmlns:a16="http://schemas.microsoft.com/office/drawing/2014/main" id="{537170F4-FE7A-45ED-A4AD-BCF6CF89AA9C}"/>
              </a:ext>
            </a:extLst>
          </p:cNvPr>
          <p:cNvSpPr/>
          <p:nvPr/>
        </p:nvSpPr>
        <p:spPr>
          <a:xfrm flipH="1">
            <a:off x="9641464" y="3358090"/>
            <a:ext cx="1082972" cy="267032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52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305DE-5BDD-45FD-A949-FCBAD8F2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26952-A11B-45F1-939E-FBBDC4D2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Dimension </a:t>
            </a:r>
            <a:r>
              <a:rPr lang="zh-TW" altLang="en-US" dirty="0"/>
              <a:t>設定表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969895-4AF9-45D3-ACDF-343077D18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308DAC-5B9D-451F-8D5F-DE7BD953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09" y="1385252"/>
            <a:ext cx="5010150" cy="3762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194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 –</a:t>
            </a:r>
            <a:r>
              <a:rPr lang="zh-TW" altLang="en-US" dirty="0"/>
              <a:t> 貿易融資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51384" y="801171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介接</a:t>
            </a:r>
            <a:r>
              <a:rPr lang="en-US" altLang="zh-TW" b="1" dirty="0">
                <a:ea typeface="微軟正黑體" panose="020B0604030504040204" pitchFamily="34" charset="-120"/>
              </a:rPr>
              <a:t>API</a:t>
            </a:r>
            <a:r>
              <a:rPr lang="zh-TW" altLang="en-US" b="1" dirty="0">
                <a:ea typeface="微軟正黑體" panose="020B0604030504040204" pitchFamily="34" charset="-120"/>
              </a:rPr>
              <a:t>清單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59139"/>
              </p:ext>
            </p:extLst>
          </p:nvPr>
        </p:nvGraphicFramePr>
        <p:xfrm>
          <a:off x="551384" y="1412775"/>
          <a:ext cx="10570706" cy="144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29">
                  <a:extLst>
                    <a:ext uri="{9D8B030D-6E8A-4147-A177-3AD203B41FA5}">
                      <a16:colId xmlns:a16="http://schemas.microsoft.com/office/drawing/2014/main" val="664958178"/>
                    </a:ext>
                  </a:extLst>
                </a:gridCol>
                <a:gridCol w="3047181">
                  <a:extLst>
                    <a:ext uri="{9D8B030D-6E8A-4147-A177-3AD203B41FA5}">
                      <a16:colId xmlns:a16="http://schemas.microsoft.com/office/drawing/2014/main" val="1969243429"/>
                    </a:ext>
                  </a:extLst>
                </a:gridCol>
                <a:gridCol w="2076115">
                  <a:extLst>
                    <a:ext uri="{9D8B030D-6E8A-4147-A177-3AD203B41FA5}">
                      <a16:colId xmlns:a16="http://schemas.microsoft.com/office/drawing/2014/main" val="2072286311"/>
                    </a:ext>
                  </a:extLst>
                </a:gridCol>
                <a:gridCol w="3195681">
                  <a:extLst>
                    <a:ext uri="{9D8B030D-6E8A-4147-A177-3AD203B41FA5}">
                      <a16:colId xmlns:a16="http://schemas.microsoft.com/office/drawing/2014/main" val="3814706725"/>
                    </a:ext>
                  </a:extLst>
                </a:gridCol>
              </a:tblGrid>
              <a:tr h="544001"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API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說明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資料格式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Return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079117890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TradeFin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Enquire Scanning Progress</a:t>
                      </a:r>
                      <a:endParaRPr lang="zh-TW" altLang="en-US" sz="1800" dirty="0">
                        <a:latin typeface="+mn-lt"/>
                        <a:ea typeface="源泉圓體 TTF Regular" panose="020B050000000000000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貿融資訊狀態查詢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JSON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ACK code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4635058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E160B6-6B1D-4BD6-A81B-DC588EE4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25960"/>
              </p:ext>
            </p:extLst>
          </p:nvPr>
        </p:nvGraphicFramePr>
        <p:xfrm>
          <a:off x="563131" y="3822263"/>
          <a:ext cx="10570706" cy="23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29">
                  <a:extLst>
                    <a:ext uri="{9D8B030D-6E8A-4147-A177-3AD203B41FA5}">
                      <a16:colId xmlns:a16="http://schemas.microsoft.com/office/drawing/2014/main" val="664958178"/>
                    </a:ext>
                  </a:extLst>
                </a:gridCol>
                <a:gridCol w="3047181">
                  <a:extLst>
                    <a:ext uri="{9D8B030D-6E8A-4147-A177-3AD203B41FA5}">
                      <a16:colId xmlns:a16="http://schemas.microsoft.com/office/drawing/2014/main" val="1969243429"/>
                    </a:ext>
                  </a:extLst>
                </a:gridCol>
                <a:gridCol w="2076115">
                  <a:extLst>
                    <a:ext uri="{9D8B030D-6E8A-4147-A177-3AD203B41FA5}">
                      <a16:colId xmlns:a16="http://schemas.microsoft.com/office/drawing/2014/main" val="2072286311"/>
                    </a:ext>
                  </a:extLst>
                </a:gridCol>
                <a:gridCol w="3195681">
                  <a:extLst>
                    <a:ext uri="{9D8B030D-6E8A-4147-A177-3AD203B41FA5}">
                      <a16:colId xmlns:a16="http://schemas.microsoft.com/office/drawing/2014/main" val="3814706725"/>
                    </a:ext>
                  </a:extLst>
                </a:gridCol>
              </a:tblGrid>
              <a:tr h="544001"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API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說明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資料格式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Return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079117890"/>
                  </a:ext>
                </a:extLst>
              </a:tr>
              <a:tr h="665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 err="1">
                          <a:latin typeface="+mn-lt"/>
                          <a:ea typeface="源泉圓體 TTF Regular" panose="020B0500000000000000"/>
                        </a:rPr>
                        <a:t>TradeFin</a:t>
                      </a:r>
                      <a:r>
                        <a:rPr lang="en-US" altLang="zh-TW" sz="1800" dirty="0">
                          <a:latin typeface="+mn-lt"/>
                          <a:ea typeface="源泉圓體 TTF Regular" panose="020B0500000000000000"/>
                        </a:rPr>
                        <a:t> detection result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貿融偵測回饋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JSON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ACK</a:t>
                      </a: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code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3704537336"/>
                  </a:ext>
                </a:extLst>
              </a:tr>
              <a:tr h="665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 err="1">
                          <a:latin typeface="+mn-lt"/>
                          <a:ea typeface="源泉圓體 TTF Regular" panose="020B0500000000000000"/>
                        </a:rPr>
                        <a:t>TradeFin</a:t>
                      </a:r>
                      <a:r>
                        <a:rPr lang="en-US" altLang="zh-TW" sz="1800" dirty="0">
                          <a:latin typeface="+mn-lt"/>
                          <a:ea typeface="源泉圓體 TTF Regular" panose="020B0500000000000000"/>
                        </a:rPr>
                        <a:t> Reviewed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源泉圓體 TTF Regular" panose="020B0500000000000000"/>
                        </a:rPr>
                        <a:t>result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貿融案件結案回饋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JSON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ACK</a:t>
                      </a: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code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36837864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C7EA41A-487C-402C-98C8-F69A876BC29A}"/>
              </a:ext>
            </a:extLst>
          </p:cNvPr>
          <p:cNvSpPr txBox="1"/>
          <p:nvPr/>
        </p:nvSpPr>
        <p:spPr>
          <a:xfrm>
            <a:off x="551384" y="3205797"/>
            <a:ext cx="2086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ea typeface="微軟正黑體" panose="020B0604030504040204" pitchFamily="34" charset="-120"/>
              </a:rPr>
              <a:t>TradeFin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a typeface="微軟正黑體" panose="020B0604030504040204" pitchFamily="34" charset="-12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74396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CD793-EA8A-4086-9FB0-9D076AF9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 </a:t>
            </a:r>
            <a:r>
              <a:rPr lang="en-US" altLang="zh-TW" dirty="0"/>
              <a:t>– </a:t>
            </a:r>
            <a:r>
              <a:rPr lang="zh-TW" altLang="en-US" dirty="0"/>
              <a:t>貿易融資</a:t>
            </a:r>
            <a:r>
              <a:rPr lang="en-US" altLang="zh-TW" dirty="0"/>
              <a:t>/</a:t>
            </a:r>
            <a:r>
              <a:rPr lang="zh-TW" altLang="en-US" dirty="0"/>
              <a:t>國內匯款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69D6E6-3C77-4D85-8672-D7A6B80F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7" name="Google Shape;355;gd7c415d8bc_0_346">
            <a:extLst>
              <a:ext uri="{FF2B5EF4-FFF2-40B4-BE49-F238E27FC236}">
                <a16:creationId xmlns:a16="http://schemas.microsoft.com/office/drawing/2014/main" id="{397C6037-6D1E-4E64-8AAC-E4E3F5EEE504}"/>
              </a:ext>
            </a:extLst>
          </p:cNvPr>
          <p:cNvSpPr/>
          <p:nvPr/>
        </p:nvSpPr>
        <p:spPr>
          <a:xfrm>
            <a:off x="2146381" y="2815666"/>
            <a:ext cx="13443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latin typeface="Calibri"/>
                <a:ea typeface="Calibri"/>
                <a:cs typeface="Calibri"/>
                <a:sym typeface="Calibri"/>
              </a:rPr>
              <a:t>國內匯款</a:t>
            </a:r>
            <a:endParaRPr sz="16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9BEC4273-7710-4615-869E-59B1ACB9E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86" y="2649150"/>
            <a:ext cx="773447" cy="763471"/>
          </a:xfrm>
          <a:prstGeom prst="rect">
            <a:avLst/>
          </a:prstGeom>
        </p:spPr>
      </p:pic>
      <p:sp>
        <p:nvSpPr>
          <p:cNvPr id="46" name="綵帶 (向上) 31">
            <a:extLst>
              <a:ext uri="{FF2B5EF4-FFF2-40B4-BE49-F238E27FC236}">
                <a16:creationId xmlns:a16="http://schemas.microsoft.com/office/drawing/2014/main" id="{4C0C7B23-2043-4161-8C7D-AC8ED34BF6D9}"/>
              </a:ext>
            </a:extLst>
          </p:cNvPr>
          <p:cNvSpPr/>
          <p:nvPr/>
        </p:nvSpPr>
        <p:spPr>
          <a:xfrm>
            <a:off x="610208" y="3264439"/>
            <a:ext cx="1394943" cy="338169"/>
          </a:xfrm>
          <a:prstGeom prst="ribbon2">
            <a:avLst>
              <a:gd name="adj1" fmla="val 8339"/>
              <a:gd name="adj2" fmla="val 75000"/>
            </a:avLst>
          </a:prstGeom>
          <a:solidFill>
            <a:sysClr val="window" lastClr="FFFFFF"/>
          </a:solidFill>
          <a:ln w="1905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300" b="1" kern="0" noProof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新客戶</a:t>
            </a:r>
            <a:endParaRPr kumimoji="0" lang="zh-TW" altLang="en-US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向右箭號 44">
            <a:extLst>
              <a:ext uri="{FF2B5EF4-FFF2-40B4-BE49-F238E27FC236}">
                <a16:creationId xmlns:a16="http://schemas.microsoft.com/office/drawing/2014/main" id="{8AE12FFD-3516-4F0F-9FEC-D30A4B781D80}"/>
              </a:ext>
            </a:extLst>
          </p:cNvPr>
          <p:cNvSpPr/>
          <p:nvPr/>
        </p:nvSpPr>
        <p:spPr>
          <a:xfrm>
            <a:off x="3530976" y="3016059"/>
            <a:ext cx="930325" cy="30429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67211CE-22EF-4DA2-9FE0-7A8F7BFDB9D9}"/>
              </a:ext>
            </a:extLst>
          </p:cNvPr>
          <p:cNvGrpSpPr/>
          <p:nvPr/>
        </p:nvGrpSpPr>
        <p:grpSpPr>
          <a:xfrm>
            <a:off x="7629916" y="3168210"/>
            <a:ext cx="1832158" cy="1205213"/>
            <a:chOff x="11223665" y="-1942931"/>
            <a:chExt cx="1982551" cy="1304143"/>
          </a:xfrm>
        </p:grpSpPr>
        <p:pic>
          <p:nvPicPr>
            <p:cNvPr id="50" name="圖片 49">
              <a:extLst>
                <a:ext uri="{FF2B5EF4-FFF2-40B4-BE49-F238E27FC236}">
                  <a16:creationId xmlns:a16="http://schemas.microsoft.com/office/drawing/2014/main" id="{26D2A238-6E5A-4505-9F49-301EEF69E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1" b="100000" l="0" r="92969"/>
                      </a14:imgEffect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69320" y="-1942931"/>
              <a:ext cx="777537" cy="777538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D75251C-4AD9-4777-AD21-6157158FAD6F}"/>
                </a:ext>
              </a:extLst>
            </p:cNvPr>
            <p:cNvSpPr/>
            <p:nvPr/>
          </p:nvSpPr>
          <p:spPr>
            <a:xfrm>
              <a:off x="11223665" y="-1204956"/>
              <a:ext cx="1982551" cy="566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Domestic wire Web Service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9F1A7B7C-97E9-49FB-9E57-E239F020D250}"/>
              </a:ext>
            </a:extLst>
          </p:cNvPr>
          <p:cNvGrpSpPr/>
          <p:nvPr/>
        </p:nvGrpSpPr>
        <p:grpSpPr>
          <a:xfrm>
            <a:off x="7953512" y="1943451"/>
            <a:ext cx="1041423" cy="1041422"/>
            <a:chOff x="6953231" y="1202181"/>
            <a:chExt cx="1126909" cy="1126908"/>
          </a:xfrm>
        </p:grpSpPr>
        <p:pic>
          <p:nvPicPr>
            <p:cNvPr id="53" name="圖片 52" descr="Category:Computer monitor &lt;strong&gt;icons&lt;/strong&gt; - Wikimedia Commons">
              <a:extLst>
                <a:ext uri="{FF2B5EF4-FFF2-40B4-BE49-F238E27FC236}">
                  <a16:creationId xmlns:a16="http://schemas.microsoft.com/office/drawing/2014/main" id="{63F45227-EF52-4D8D-A75F-C85692B0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31" y="1202181"/>
              <a:ext cx="1126909" cy="1126908"/>
            </a:xfrm>
            <a:prstGeom prst="rect">
              <a:avLst/>
            </a:prstGeom>
          </p:spPr>
        </p:pic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51BA9A08-C1CE-4011-B9D4-C902BF6C5CAF}"/>
                </a:ext>
              </a:extLst>
            </p:cNvPr>
            <p:cNvSpPr txBox="1"/>
            <p:nvPr/>
          </p:nvSpPr>
          <p:spPr>
            <a:xfrm>
              <a:off x="7215557" y="1363666"/>
              <a:ext cx="643879" cy="632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網頁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5" name="圓角矩形 4">
            <a:extLst>
              <a:ext uri="{FF2B5EF4-FFF2-40B4-BE49-F238E27FC236}">
                <a16:creationId xmlns:a16="http://schemas.microsoft.com/office/drawing/2014/main" id="{B75A4629-E8EE-4164-91A1-F8BE7703AFAE}"/>
              </a:ext>
            </a:extLst>
          </p:cNvPr>
          <p:cNvSpPr/>
          <p:nvPr/>
        </p:nvSpPr>
        <p:spPr>
          <a:xfrm>
            <a:off x="7610805" y="1868742"/>
            <a:ext cx="1851270" cy="2614356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75B85D-43BF-4871-AD79-26547878DAB1}"/>
              </a:ext>
            </a:extLst>
          </p:cNvPr>
          <p:cNvSpPr/>
          <p:nvPr/>
        </p:nvSpPr>
        <p:spPr>
          <a:xfrm>
            <a:off x="7833473" y="13326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匯款偵測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9E39345-0810-42E2-803C-3D5C909C1F7B}"/>
              </a:ext>
            </a:extLst>
          </p:cNvPr>
          <p:cNvSpPr/>
          <p:nvPr/>
        </p:nvSpPr>
        <p:spPr>
          <a:xfrm>
            <a:off x="344385" y="760884"/>
            <a:ext cx="10731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MicrosoftJhengHeiRegular"/>
              </a:rPr>
              <a:t>為讓使用者針對</a:t>
            </a:r>
            <a:r>
              <a:rPr lang="zh-TW" altLang="en-US" dirty="0">
                <a:solidFill>
                  <a:srgbClr val="FF0000"/>
                </a:solidFill>
                <a:latin typeface="MicrosoftJhengHeiRegular"/>
              </a:rPr>
              <a:t>國內匯款</a:t>
            </a:r>
            <a:r>
              <a:rPr lang="zh-TW" altLang="en-US" dirty="0">
                <a:latin typeface="MicrosoftJhengHeiRegular"/>
              </a:rPr>
              <a:t>相關資訊進行檢核是否符合或是疑似禁制名單。</a:t>
            </a:r>
            <a:endParaRPr lang="zh-TW" altLang="en-US" dirty="0"/>
          </a:p>
        </p:txBody>
      </p:sp>
      <p:sp>
        <p:nvSpPr>
          <p:cNvPr id="58" name="向右箭號 44">
            <a:extLst>
              <a:ext uri="{FF2B5EF4-FFF2-40B4-BE49-F238E27FC236}">
                <a16:creationId xmlns:a16="http://schemas.microsoft.com/office/drawing/2014/main" id="{B7DB962F-CD57-4685-859A-38B466AAD8A5}"/>
              </a:ext>
            </a:extLst>
          </p:cNvPr>
          <p:cNvSpPr/>
          <p:nvPr/>
        </p:nvSpPr>
        <p:spPr>
          <a:xfrm>
            <a:off x="6408888" y="2985756"/>
            <a:ext cx="1082972" cy="2646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Google Shape;356;gd7c415d8bc_0_346">
            <a:extLst>
              <a:ext uri="{FF2B5EF4-FFF2-40B4-BE49-F238E27FC236}">
                <a16:creationId xmlns:a16="http://schemas.microsoft.com/office/drawing/2014/main" id="{00B5B70A-9820-4F7E-909C-0E628BCE79E9}"/>
              </a:ext>
            </a:extLst>
          </p:cNvPr>
          <p:cNvSpPr/>
          <p:nvPr/>
        </p:nvSpPr>
        <p:spPr>
          <a:xfrm>
            <a:off x="4521744" y="2756322"/>
            <a:ext cx="18267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latin typeface="Calibri"/>
                <a:ea typeface="Calibri"/>
                <a:cs typeface="Calibri"/>
              </a:rPr>
              <a:t>掃描產出格式</a:t>
            </a:r>
            <a:endParaRPr lang="en-US" altLang="zh-TW" sz="16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6D4FD4C3-D108-4E3A-860B-2F3F37776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0105" y="5050092"/>
            <a:ext cx="1060238" cy="1061859"/>
          </a:xfrm>
          <a:prstGeom prst="rect">
            <a:avLst/>
          </a:prstGeom>
        </p:spPr>
      </p:pic>
      <p:sp>
        <p:nvSpPr>
          <p:cNvPr id="61" name="綵帶 (向上) 31">
            <a:extLst>
              <a:ext uri="{FF2B5EF4-FFF2-40B4-BE49-F238E27FC236}">
                <a16:creationId xmlns:a16="http://schemas.microsoft.com/office/drawing/2014/main" id="{F5AB7160-18AF-463B-BB73-405ADC4DD7C9}"/>
              </a:ext>
            </a:extLst>
          </p:cNvPr>
          <p:cNvSpPr/>
          <p:nvPr/>
        </p:nvSpPr>
        <p:spPr>
          <a:xfrm>
            <a:off x="7882753" y="6025109"/>
            <a:ext cx="1394943" cy="338169"/>
          </a:xfrm>
          <a:prstGeom prst="ribbon2">
            <a:avLst>
              <a:gd name="adj1" fmla="val 8339"/>
              <a:gd name="adj2" fmla="val 75000"/>
            </a:avLst>
          </a:prstGeom>
          <a:solidFill>
            <a:sysClr val="window" lastClr="FFFFFF"/>
          </a:solidFill>
          <a:ln w="1905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經辦、主管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3C3E07C-65C5-440F-B03A-D20C6D2B4B2F}"/>
              </a:ext>
            </a:extLst>
          </p:cNvPr>
          <p:cNvSpPr/>
          <p:nvPr/>
        </p:nvSpPr>
        <p:spPr>
          <a:xfrm>
            <a:off x="9532402" y="5447341"/>
            <a:ext cx="1253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裁定是否受理外匯交易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29209B9-6589-4B32-BA7E-62BAD0BC86D3}"/>
              </a:ext>
            </a:extLst>
          </p:cNvPr>
          <p:cNvSpPr/>
          <p:nvPr/>
        </p:nvSpPr>
        <p:spPr>
          <a:xfrm>
            <a:off x="5751730" y="4606071"/>
            <a:ext cx="198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若有偵測命中，經辦單位判斷是否為假警報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5" name="Google Shape;367;gd7c415d8bc_0_346">
            <a:extLst>
              <a:ext uri="{FF2B5EF4-FFF2-40B4-BE49-F238E27FC236}">
                <a16:creationId xmlns:a16="http://schemas.microsoft.com/office/drawing/2014/main" id="{021B0453-4E4C-4D03-9D80-51B817555106}"/>
              </a:ext>
            </a:extLst>
          </p:cNvPr>
          <p:cNvCxnSpPr>
            <a:cxnSpLocks/>
          </p:cNvCxnSpPr>
          <p:nvPr/>
        </p:nvCxnSpPr>
        <p:spPr>
          <a:xfrm flipV="1">
            <a:off x="8196238" y="4483098"/>
            <a:ext cx="0" cy="578634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8" name="Google Shape;367;gd7c415d8bc_0_346">
            <a:extLst>
              <a:ext uri="{FF2B5EF4-FFF2-40B4-BE49-F238E27FC236}">
                <a16:creationId xmlns:a16="http://schemas.microsoft.com/office/drawing/2014/main" id="{83E4D157-2965-4ED3-9423-3317EB402F95}"/>
              </a:ext>
            </a:extLst>
          </p:cNvPr>
          <p:cNvCxnSpPr>
            <a:cxnSpLocks/>
          </p:cNvCxnSpPr>
          <p:nvPr/>
        </p:nvCxnSpPr>
        <p:spPr>
          <a:xfrm>
            <a:off x="8852733" y="4530191"/>
            <a:ext cx="0" cy="519901"/>
          </a:xfrm>
          <a:prstGeom prst="straightConnector1">
            <a:avLst/>
          </a:prstGeom>
          <a:noFill/>
          <a:ln w="7620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60004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 </a:t>
            </a:r>
            <a:r>
              <a:rPr lang="en-US" altLang="zh-TW" dirty="0"/>
              <a:t>– </a:t>
            </a:r>
            <a:r>
              <a:rPr lang="zh-TW" altLang="en-US" dirty="0"/>
              <a:t>貿易融資</a:t>
            </a:r>
            <a:r>
              <a:rPr lang="en-US" altLang="zh-TW" dirty="0"/>
              <a:t>/</a:t>
            </a:r>
            <a:r>
              <a:rPr lang="zh-TW" altLang="en-US" dirty="0"/>
              <a:t>國內匯款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51384" y="801171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介接</a:t>
            </a:r>
            <a:r>
              <a:rPr lang="en-US" altLang="zh-TW" b="1" dirty="0">
                <a:ea typeface="微軟正黑體" panose="020B0604030504040204" pitchFamily="34" charset="-120"/>
              </a:rPr>
              <a:t>API</a:t>
            </a:r>
            <a:r>
              <a:rPr lang="zh-TW" altLang="en-US" b="1" dirty="0">
                <a:ea typeface="微軟正黑體" panose="020B0604030504040204" pitchFamily="34" charset="-120"/>
              </a:rPr>
              <a:t>清單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9387"/>
              </p:ext>
            </p:extLst>
          </p:nvPr>
        </p:nvGraphicFramePr>
        <p:xfrm>
          <a:off x="551384" y="1412775"/>
          <a:ext cx="10570706" cy="139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29">
                  <a:extLst>
                    <a:ext uri="{9D8B030D-6E8A-4147-A177-3AD203B41FA5}">
                      <a16:colId xmlns:a16="http://schemas.microsoft.com/office/drawing/2014/main" val="664958178"/>
                    </a:ext>
                  </a:extLst>
                </a:gridCol>
                <a:gridCol w="3047181">
                  <a:extLst>
                    <a:ext uri="{9D8B030D-6E8A-4147-A177-3AD203B41FA5}">
                      <a16:colId xmlns:a16="http://schemas.microsoft.com/office/drawing/2014/main" val="1969243429"/>
                    </a:ext>
                  </a:extLst>
                </a:gridCol>
                <a:gridCol w="2076115">
                  <a:extLst>
                    <a:ext uri="{9D8B030D-6E8A-4147-A177-3AD203B41FA5}">
                      <a16:colId xmlns:a16="http://schemas.microsoft.com/office/drawing/2014/main" val="2072286311"/>
                    </a:ext>
                  </a:extLst>
                </a:gridCol>
                <a:gridCol w="3195681">
                  <a:extLst>
                    <a:ext uri="{9D8B030D-6E8A-4147-A177-3AD203B41FA5}">
                      <a16:colId xmlns:a16="http://schemas.microsoft.com/office/drawing/2014/main" val="3814706725"/>
                    </a:ext>
                  </a:extLst>
                </a:gridCol>
              </a:tblGrid>
              <a:tr h="544001"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API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說明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資料格式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備註</a:t>
                      </a: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079117890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700" dirty="0">
                          <a:latin typeface="+mn-lt"/>
                          <a:ea typeface="源泉圓體 TTF Regular" panose="020B0500000000000000"/>
                        </a:rPr>
                        <a:t>Domestic wire Web Service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700" dirty="0">
                          <a:latin typeface="+mn-lt"/>
                          <a:ea typeface="微軟正黑體" panose="020B0604030504040204" pitchFamily="34" charset="-120"/>
                        </a:rPr>
                        <a:t>國內匯款發送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dirty="0">
                          <a:latin typeface="+mn-lt"/>
                          <a:ea typeface="微軟正黑體" panose="020B0604030504040204" pitchFamily="34" charset="-120"/>
                        </a:rPr>
                        <a:t>XML</a:t>
                      </a:r>
                      <a:endParaRPr lang="zh-TW" altLang="en-US" sz="17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+mn-lt"/>
                          <a:ea typeface="微軟正黑體" panose="020B0604030504040204" pitchFamily="34" charset="-120"/>
                        </a:rPr>
                        <a:t>是否命中起案、</a:t>
                      </a:r>
                      <a:r>
                        <a:rPr lang="en-US" altLang="zh-TW" sz="1600" dirty="0">
                          <a:latin typeface="+mn-lt"/>
                          <a:ea typeface="微軟正黑體" panose="020B0604030504040204" pitchFamily="34" charset="-120"/>
                        </a:rPr>
                        <a:t>RC</a:t>
                      </a:r>
                      <a:r>
                        <a:rPr lang="zh-TW" altLang="en-US" sz="1600">
                          <a:latin typeface="+mn-lt"/>
                          <a:ea typeface="微軟正黑體" panose="020B0604030504040204" pitchFamily="34" charset="-120"/>
                        </a:rPr>
                        <a:t>分數</a:t>
                      </a: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46350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25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D7C65-B189-4CDF-8F94-91ADF560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- NMCHK</a:t>
            </a:r>
            <a:r>
              <a:rPr lang="zh-TW" altLang="en-US" dirty="0"/>
              <a:t>測試</a:t>
            </a:r>
            <a:r>
              <a:rPr lang="en-US" altLang="zh-TW" dirty="0"/>
              <a:t>(xml)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3D052A-5444-493F-80C7-FEDB37CB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Microsoft .NET</a:t>
            </a:r>
            <a:r>
              <a:rPr lang="zh-TW" altLang="en-US" dirty="0"/>
              <a:t>工具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B125D4-EEAF-4A7C-9265-A98384199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CAF0BB-C443-4E3E-A4C5-B3D4070E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921" y="1361187"/>
            <a:ext cx="5456158" cy="50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D7C65-B189-4CDF-8F94-91ADF560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- NMCHK</a:t>
            </a:r>
            <a:r>
              <a:rPr lang="zh-TW" altLang="en-US" dirty="0"/>
              <a:t>測試</a:t>
            </a:r>
            <a:r>
              <a:rPr lang="en-US" altLang="zh-TW" dirty="0"/>
              <a:t>(xml)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3D052A-5444-493F-80C7-FEDB37CB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log</a:t>
            </a:r>
            <a:r>
              <a:rPr lang="zh-TW" altLang="en-US" dirty="0"/>
              <a:t>，預設為</a:t>
            </a:r>
            <a:r>
              <a:rPr lang="en-US" altLang="zh-TW" dirty="0"/>
              <a:t>C:\logs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B125D4-EEAF-4A7C-9265-A98384199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1FF12B-8790-4482-9706-E79DFC52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832330"/>
            <a:ext cx="11220450" cy="3201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120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D7C65-B189-4CDF-8F94-91ADF560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- SWIFT</a:t>
            </a:r>
            <a:r>
              <a:rPr lang="zh-TW" altLang="en-US" dirty="0"/>
              <a:t>測試</a:t>
            </a:r>
            <a:r>
              <a:rPr lang="en-US" altLang="zh-TW" dirty="0"/>
              <a:t>(xml)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3D052A-5444-493F-80C7-FEDB37CB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Microsoft .NET</a:t>
            </a:r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B125D4-EEAF-4A7C-9265-A98384199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D8E0F1-A27A-4474-9D63-BC3A6F8B0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6" b="28868"/>
          <a:stretch/>
        </p:blipFill>
        <p:spPr>
          <a:xfrm>
            <a:off x="2778274" y="1489644"/>
            <a:ext cx="6635452" cy="477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192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D7C65-B189-4CDF-8F94-91ADF560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- SWIFT</a:t>
            </a:r>
            <a:r>
              <a:rPr lang="zh-TW" altLang="en-US" dirty="0"/>
              <a:t>測試</a:t>
            </a:r>
            <a:r>
              <a:rPr lang="en-US" altLang="zh-TW" dirty="0"/>
              <a:t>(xml)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3D052A-5444-493F-80C7-FEDB37CB9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log</a:t>
            </a:r>
            <a:r>
              <a:rPr lang="zh-TW" altLang="en-US" dirty="0"/>
              <a:t>，預設為</a:t>
            </a:r>
            <a:r>
              <a:rPr lang="en-US" altLang="zh-TW" dirty="0"/>
              <a:t>C:\logs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B125D4-EEAF-4A7C-9265-A98384199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4C8EE9B-796F-41BC-808D-3CA7EFF8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600592"/>
            <a:ext cx="11649075" cy="1704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16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88849-2523-4EA1-8CA2-8BA24A3B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貿融測試</a:t>
            </a:r>
            <a:r>
              <a:rPr lang="en-US" altLang="zh-TW" dirty="0"/>
              <a:t>(json)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09CEA3-E32A-4177-B819-6A67E778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網址如下</a:t>
            </a:r>
            <a:endParaRPr lang="en-US" altLang="zh-TW" dirty="0"/>
          </a:p>
          <a:p>
            <a:pPr lvl="1"/>
            <a:r>
              <a:rPr lang="en-US" altLang="zh-TW" dirty="0"/>
              <a:t>/api/tradeFinWebService/GetValues</a:t>
            </a:r>
            <a:endParaRPr lang="zh-TW" altLang="zh-TW" dirty="0"/>
          </a:p>
          <a:p>
            <a:pPr lvl="1"/>
            <a:r>
              <a:rPr lang="en-US" altLang="zh-TW" dirty="0"/>
              <a:t>/api/tradeFinWebService/ExecuteTradeFin</a:t>
            </a:r>
            <a:endParaRPr lang="zh-TW" altLang="zh-TW" dirty="0"/>
          </a:p>
          <a:p>
            <a:pPr lvl="1"/>
            <a:r>
              <a:rPr lang="en-US" altLang="zh-TW" dirty="0"/>
              <a:t>/api/tradeFinWebService/CheckTradeFinStatus</a:t>
            </a:r>
            <a:endParaRPr lang="zh-TW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1C8DFF-F420-4725-9BD3-72172C7B0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08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系統回顧</a:t>
            </a:r>
            <a:endParaRPr lang="en-US" altLang="zh-TW" dirty="0"/>
          </a:p>
          <a:p>
            <a:r>
              <a:rPr lang="zh-TW" altLang="en-US" dirty="0"/>
              <a:t>業務流程</a:t>
            </a:r>
            <a:r>
              <a:rPr lang="en-US" altLang="zh-TW" dirty="0"/>
              <a:t> – </a:t>
            </a:r>
            <a:r>
              <a:rPr lang="zh-TW" altLang="en-US" dirty="0"/>
              <a:t>開戶作業</a:t>
            </a:r>
            <a:endParaRPr lang="en-US" altLang="zh-TW" dirty="0"/>
          </a:p>
          <a:p>
            <a:r>
              <a:rPr lang="zh-TW" altLang="en-US" dirty="0"/>
              <a:t>業務流程</a:t>
            </a:r>
            <a:r>
              <a:rPr lang="en-US" altLang="zh-TW" dirty="0"/>
              <a:t> – </a:t>
            </a:r>
            <a:r>
              <a:rPr lang="zh-TW" altLang="en-US" dirty="0"/>
              <a:t>舊戶建立新業務</a:t>
            </a:r>
            <a:endParaRPr lang="en-US" altLang="zh-TW" dirty="0"/>
          </a:p>
          <a:p>
            <a:r>
              <a:rPr lang="zh-TW" altLang="en-US" dirty="0"/>
              <a:t>業務流程 </a:t>
            </a:r>
            <a:r>
              <a:rPr lang="en-US" altLang="zh-TW" dirty="0"/>
              <a:t>– </a:t>
            </a:r>
            <a:r>
              <a:rPr lang="zh-TW" altLang="en-US" dirty="0"/>
              <a:t>電文交易</a:t>
            </a:r>
            <a:endParaRPr lang="en-US" altLang="zh-TW" dirty="0"/>
          </a:p>
          <a:p>
            <a:r>
              <a:rPr lang="zh-TW" altLang="en-US" dirty="0"/>
              <a:t>業務流程 </a:t>
            </a:r>
            <a:r>
              <a:rPr lang="en-US" altLang="zh-TW" dirty="0"/>
              <a:t>– </a:t>
            </a:r>
            <a:r>
              <a:rPr lang="zh-TW" altLang="en-US" dirty="0"/>
              <a:t>貿易融資</a:t>
            </a:r>
            <a:r>
              <a:rPr lang="en-US" altLang="zh-TW" dirty="0"/>
              <a:t>/</a:t>
            </a:r>
            <a:r>
              <a:rPr lang="zh-TW" altLang="en-US" dirty="0"/>
              <a:t>國內匯款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76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88849-2523-4EA1-8CA2-8BA24A3B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貿融測試</a:t>
            </a:r>
            <a:r>
              <a:rPr lang="en-US" altLang="zh-TW" dirty="0"/>
              <a:t>(json)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09CEA3-E32A-4177-B819-6A67E778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Fiddler</a:t>
            </a:r>
            <a:r>
              <a:rPr lang="zh-TW" altLang="en-US" dirty="0"/>
              <a:t>測試 </a:t>
            </a:r>
            <a:r>
              <a:rPr lang="en-US" altLang="zh-TW" dirty="0"/>
              <a:t>(POST)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1C8DFF-F420-4725-9BD3-72172C7B0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DB50C5-49CC-43AA-B6E5-51C64019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06" y="1404524"/>
            <a:ext cx="8208579" cy="44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9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2C605-E7AA-4D2B-A34B-D96379A9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貿融測試</a:t>
            </a:r>
            <a:r>
              <a:rPr lang="en-US" altLang="zh-TW" dirty="0"/>
              <a:t>(json)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04586-80D0-48EE-9E4A-25567B0D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Postman</a:t>
            </a:r>
            <a:r>
              <a:rPr lang="zh-TW" altLang="en-US" dirty="0"/>
              <a:t>測試 </a:t>
            </a:r>
            <a:r>
              <a:rPr lang="en-US" altLang="zh-TW" dirty="0"/>
              <a:t>(GET)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CFC789-2323-459A-BBC1-EFC388A87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65B33A-C54B-4359-BDE7-F4E48BCE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22" y="1215696"/>
            <a:ext cx="9270124" cy="50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9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78822-3FDF-4E78-88BF-BB357FD3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A980B-C250-4900-A5D4-B2CC0C8D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現行規劃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archive</a:t>
            </a:r>
            <a:r>
              <a:rPr lang="zh-TW" altLang="en-US" dirty="0"/>
              <a:t>出來的資料存放至同一</a:t>
            </a:r>
            <a:r>
              <a:rPr lang="en-US" altLang="zh-TW" dirty="0"/>
              <a:t>instance</a:t>
            </a:r>
            <a:r>
              <a:rPr lang="zh-TW" altLang="en-US" dirty="0"/>
              <a:t>下</a:t>
            </a:r>
            <a:endParaRPr lang="en-US" altLang="zh-TW" dirty="0"/>
          </a:p>
          <a:p>
            <a:pPr lvl="1"/>
            <a:r>
              <a:rPr lang="zh-TW" altLang="en-US" dirty="0"/>
              <a:t>可設定保留幾月內資料</a:t>
            </a:r>
            <a:endParaRPr lang="en-US" altLang="zh-TW" dirty="0"/>
          </a:p>
          <a:p>
            <a:pPr lvl="1"/>
            <a:r>
              <a:rPr lang="zh-TW" altLang="en-US" dirty="0"/>
              <a:t>可設定</a:t>
            </a:r>
            <a:r>
              <a:rPr lang="en-US" altLang="zh-TW" dirty="0"/>
              <a:t>DB</a:t>
            </a:r>
            <a:r>
              <a:rPr lang="zh-TW" altLang="en-US" dirty="0"/>
              <a:t>名字</a:t>
            </a:r>
            <a:endParaRPr lang="en-US" altLang="zh-TW" dirty="0"/>
          </a:p>
          <a:p>
            <a:pPr lvl="1"/>
            <a:r>
              <a:rPr lang="zh-TW" altLang="en-US" dirty="0"/>
              <a:t>可在網頁上查詢到資料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33E652-C9E6-4E51-8C35-5FE600E6E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81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F7295B-BA8E-4AB2-AB4A-A0FA734F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Archive</a:t>
            </a:r>
            <a:r>
              <a:rPr lang="zh-TW" altLang="en-US" dirty="0"/>
              <a:t>步驟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2A47A8-58A6-420A-92E5-A9E94775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C4B0299B-E367-4578-8BEE-5E775AF6FD08}"/>
              </a:ext>
            </a:extLst>
          </p:cNvPr>
          <p:cNvSpPr>
            <a:spLocks/>
          </p:cNvSpPr>
          <p:nvPr/>
        </p:nvSpPr>
        <p:spPr bwMode="auto">
          <a:xfrm>
            <a:off x="2753826" y="2454276"/>
            <a:ext cx="641559" cy="480244"/>
          </a:xfrm>
          <a:custGeom>
            <a:avLst/>
            <a:gdLst>
              <a:gd name="T0" fmla="*/ 248 w 259"/>
              <a:gd name="T1" fmla="*/ 130 h 219"/>
              <a:gd name="T2" fmla="*/ 248 w 259"/>
              <a:gd name="T3" fmla="*/ 88 h 219"/>
              <a:gd name="T4" fmla="*/ 171 w 259"/>
              <a:gd name="T5" fmla="*/ 11 h 219"/>
              <a:gd name="T6" fmla="*/ 150 w 259"/>
              <a:gd name="T7" fmla="*/ 20 h 219"/>
              <a:gd name="T8" fmla="*/ 150 w 259"/>
              <a:gd name="T9" fmla="*/ 20 h 219"/>
              <a:gd name="T10" fmla="*/ 120 w 259"/>
              <a:gd name="T11" fmla="*/ 50 h 219"/>
              <a:gd name="T12" fmla="*/ 30 w 259"/>
              <a:gd name="T13" fmla="*/ 50 h 219"/>
              <a:gd name="T14" fmla="*/ 0 w 259"/>
              <a:gd name="T15" fmla="*/ 80 h 219"/>
              <a:gd name="T16" fmla="*/ 0 w 259"/>
              <a:gd name="T17" fmla="*/ 139 h 219"/>
              <a:gd name="T18" fmla="*/ 30 w 259"/>
              <a:gd name="T19" fmla="*/ 169 h 219"/>
              <a:gd name="T20" fmla="*/ 120 w 259"/>
              <a:gd name="T21" fmla="*/ 169 h 219"/>
              <a:gd name="T22" fmla="*/ 150 w 259"/>
              <a:gd name="T23" fmla="*/ 199 h 219"/>
              <a:gd name="T24" fmla="*/ 150 w 259"/>
              <a:gd name="T25" fmla="*/ 199 h 219"/>
              <a:gd name="T26" fmla="*/ 171 w 259"/>
              <a:gd name="T27" fmla="*/ 208 h 219"/>
              <a:gd name="T28" fmla="*/ 248 w 259"/>
              <a:gd name="T29" fmla="*/ 13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9" h="219">
                <a:moveTo>
                  <a:pt x="248" y="130"/>
                </a:moveTo>
                <a:cubicBezTo>
                  <a:pt x="259" y="119"/>
                  <a:pt x="259" y="100"/>
                  <a:pt x="248" y="88"/>
                </a:cubicBezTo>
                <a:cubicBezTo>
                  <a:pt x="171" y="11"/>
                  <a:pt x="171" y="11"/>
                  <a:pt x="171" y="11"/>
                </a:cubicBezTo>
                <a:cubicBezTo>
                  <a:pt x="159" y="0"/>
                  <a:pt x="150" y="3"/>
                  <a:pt x="150" y="20"/>
                </a:cubicBezTo>
                <a:cubicBezTo>
                  <a:pt x="150" y="20"/>
                  <a:pt x="150" y="20"/>
                  <a:pt x="150" y="20"/>
                </a:cubicBezTo>
                <a:cubicBezTo>
                  <a:pt x="150" y="36"/>
                  <a:pt x="136" y="50"/>
                  <a:pt x="12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14" y="50"/>
                  <a:pt x="0" y="63"/>
                  <a:pt x="0" y="80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56"/>
                  <a:pt x="14" y="169"/>
                  <a:pt x="30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36" y="169"/>
                  <a:pt x="150" y="182"/>
                  <a:pt x="150" y="199"/>
                </a:cubicBezTo>
                <a:cubicBezTo>
                  <a:pt x="150" y="199"/>
                  <a:pt x="150" y="199"/>
                  <a:pt x="150" y="199"/>
                </a:cubicBezTo>
                <a:cubicBezTo>
                  <a:pt x="150" y="215"/>
                  <a:pt x="159" y="219"/>
                  <a:pt x="171" y="208"/>
                </a:cubicBezTo>
                <a:lnTo>
                  <a:pt x="248" y="13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>
            <a:outerShdw blurRad="88900" dist="25400" dir="21000000" sx="102000" sy="102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" name="圆角矩形 112">
            <a:extLst>
              <a:ext uri="{FF2B5EF4-FFF2-40B4-BE49-F238E27FC236}">
                <a16:creationId xmlns:a16="http://schemas.microsoft.com/office/drawing/2014/main" id="{DA3BCBD6-B97F-4829-9AAB-8319A0C4F98E}"/>
              </a:ext>
            </a:extLst>
          </p:cNvPr>
          <p:cNvSpPr/>
          <p:nvPr/>
        </p:nvSpPr>
        <p:spPr>
          <a:xfrm>
            <a:off x="3484364" y="2245509"/>
            <a:ext cx="2160000" cy="932467"/>
          </a:xfrm>
          <a:prstGeom prst="roundRect">
            <a:avLst/>
          </a:prstGeom>
          <a:solidFill>
            <a:srgbClr val="00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B0604020202020204" pitchFamily="2" charset="-122"/>
              <a:cs typeface="+mn-cs"/>
            </a:endParaRPr>
          </a:p>
        </p:txBody>
      </p:sp>
      <p:sp>
        <p:nvSpPr>
          <p:cNvPr id="8" name="TextBox 7179">
            <a:extLst>
              <a:ext uri="{FF2B5EF4-FFF2-40B4-BE49-F238E27FC236}">
                <a16:creationId xmlns:a16="http://schemas.microsoft.com/office/drawing/2014/main" id="{974D254C-29FE-4709-A555-70E155DEBD64}"/>
              </a:ext>
            </a:extLst>
          </p:cNvPr>
          <p:cNvSpPr txBox="1"/>
          <p:nvPr/>
        </p:nvSpPr>
        <p:spPr>
          <a:xfrm>
            <a:off x="3475028" y="2413337"/>
            <a:ext cx="215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確認須設定保留多少月份資料</a:t>
            </a:r>
          </a:p>
        </p:txBody>
      </p:sp>
      <p:sp>
        <p:nvSpPr>
          <p:cNvPr id="18" name="圆角矩形 114">
            <a:extLst>
              <a:ext uri="{FF2B5EF4-FFF2-40B4-BE49-F238E27FC236}">
                <a16:creationId xmlns:a16="http://schemas.microsoft.com/office/drawing/2014/main" id="{EA718BEE-C2BC-45C0-8C7F-1BAF86202280}"/>
              </a:ext>
            </a:extLst>
          </p:cNvPr>
          <p:cNvSpPr/>
          <p:nvPr/>
        </p:nvSpPr>
        <p:spPr>
          <a:xfrm>
            <a:off x="6387846" y="2252283"/>
            <a:ext cx="2160000" cy="932467"/>
          </a:xfrm>
          <a:prstGeom prst="roundRect">
            <a:avLst/>
          </a:prstGeom>
          <a:solidFill>
            <a:srgbClr val="00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B0604020202020204" pitchFamily="2" charset="-122"/>
              <a:cs typeface="+mn-cs"/>
            </a:endParaRPr>
          </a:p>
        </p:txBody>
      </p:sp>
      <p:sp>
        <p:nvSpPr>
          <p:cNvPr id="19" name="TextBox 7179">
            <a:extLst>
              <a:ext uri="{FF2B5EF4-FFF2-40B4-BE49-F238E27FC236}">
                <a16:creationId xmlns:a16="http://schemas.microsoft.com/office/drawing/2014/main" id="{2E4E5D30-B5CE-4E92-B020-627CC0275517}"/>
              </a:ext>
            </a:extLst>
          </p:cNvPr>
          <p:cNvSpPr txBox="1"/>
          <p:nvPr/>
        </p:nvSpPr>
        <p:spPr>
          <a:xfrm>
            <a:off x="6352769" y="2518461"/>
            <a:ext cx="2167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執行語法</a:t>
            </a:r>
          </a:p>
        </p:txBody>
      </p:sp>
      <p:sp>
        <p:nvSpPr>
          <p:cNvPr id="30" name="圆角矩形 116">
            <a:extLst>
              <a:ext uri="{FF2B5EF4-FFF2-40B4-BE49-F238E27FC236}">
                <a16:creationId xmlns:a16="http://schemas.microsoft.com/office/drawing/2014/main" id="{E166C2D4-0434-4CE5-899F-498528D23600}"/>
              </a:ext>
            </a:extLst>
          </p:cNvPr>
          <p:cNvSpPr/>
          <p:nvPr/>
        </p:nvSpPr>
        <p:spPr>
          <a:xfrm>
            <a:off x="9348169" y="2245509"/>
            <a:ext cx="2160000" cy="932467"/>
          </a:xfrm>
          <a:prstGeom prst="roundRect">
            <a:avLst/>
          </a:prstGeom>
          <a:solidFill>
            <a:srgbClr val="00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B0604020202020204" pitchFamily="2" charset="-122"/>
              <a:cs typeface="+mn-cs"/>
            </a:endParaRPr>
          </a:p>
        </p:txBody>
      </p:sp>
      <p:sp>
        <p:nvSpPr>
          <p:cNvPr id="31" name="TextBox 7179">
            <a:extLst>
              <a:ext uri="{FF2B5EF4-FFF2-40B4-BE49-F238E27FC236}">
                <a16:creationId xmlns:a16="http://schemas.microsoft.com/office/drawing/2014/main" id="{D96F6518-0CD3-412F-8A0A-F1981601AD0D}"/>
              </a:ext>
            </a:extLst>
          </p:cNvPr>
          <p:cNvSpPr txBox="1"/>
          <p:nvPr/>
        </p:nvSpPr>
        <p:spPr>
          <a:xfrm>
            <a:off x="9349264" y="2426514"/>
            <a:ext cx="215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頁面上查看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archive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rPr>
              <a:t>結果</a:t>
            </a: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DDA7BCD3-0161-4675-B9EF-FED1EC40FFB7}"/>
              </a:ext>
            </a:extLst>
          </p:cNvPr>
          <p:cNvSpPr>
            <a:spLocks/>
          </p:cNvSpPr>
          <p:nvPr/>
        </p:nvSpPr>
        <p:spPr bwMode="auto">
          <a:xfrm>
            <a:off x="5709560" y="2459290"/>
            <a:ext cx="641559" cy="480244"/>
          </a:xfrm>
          <a:custGeom>
            <a:avLst/>
            <a:gdLst>
              <a:gd name="T0" fmla="*/ 248 w 259"/>
              <a:gd name="T1" fmla="*/ 130 h 219"/>
              <a:gd name="T2" fmla="*/ 248 w 259"/>
              <a:gd name="T3" fmla="*/ 88 h 219"/>
              <a:gd name="T4" fmla="*/ 171 w 259"/>
              <a:gd name="T5" fmla="*/ 11 h 219"/>
              <a:gd name="T6" fmla="*/ 150 w 259"/>
              <a:gd name="T7" fmla="*/ 20 h 219"/>
              <a:gd name="T8" fmla="*/ 150 w 259"/>
              <a:gd name="T9" fmla="*/ 20 h 219"/>
              <a:gd name="T10" fmla="*/ 120 w 259"/>
              <a:gd name="T11" fmla="*/ 50 h 219"/>
              <a:gd name="T12" fmla="*/ 30 w 259"/>
              <a:gd name="T13" fmla="*/ 50 h 219"/>
              <a:gd name="T14" fmla="*/ 0 w 259"/>
              <a:gd name="T15" fmla="*/ 80 h 219"/>
              <a:gd name="T16" fmla="*/ 0 w 259"/>
              <a:gd name="T17" fmla="*/ 139 h 219"/>
              <a:gd name="T18" fmla="*/ 30 w 259"/>
              <a:gd name="T19" fmla="*/ 169 h 219"/>
              <a:gd name="T20" fmla="*/ 120 w 259"/>
              <a:gd name="T21" fmla="*/ 169 h 219"/>
              <a:gd name="T22" fmla="*/ 150 w 259"/>
              <a:gd name="T23" fmla="*/ 199 h 219"/>
              <a:gd name="T24" fmla="*/ 150 w 259"/>
              <a:gd name="T25" fmla="*/ 199 h 219"/>
              <a:gd name="T26" fmla="*/ 171 w 259"/>
              <a:gd name="T27" fmla="*/ 208 h 219"/>
              <a:gd name="T28" fmla="*/ 248 w 259"/>
              <a:gd name="T29" fmla="*/ 13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9" h="219">
                <a:moveTo>
                  <a:pt x="248" y="130"/>
                </a:moveTo>
                <a:cubicBezTo>
                  <a:pt x="259" y="119"/>
                  <a:pt x="259" y="100"/>
                  <a:pt x="248" y="88"/>
                </a:cubicBezTo>
                <a:cubicBezTo>
                  <a:pt x="171" y="11"/>
                  <a:pt x="171" y="11"/>
                  <a:pt x="171" y="11"/>
                </a:cubicBezTo>
                <a:cubicBezTo>
                  <a:pt x="159" y="0"/>
                  <a:pt x="150" y="3"/>
                  <a:pt x="150" y="20"/>
                </a:cubicBezTo>
                <a:cubicBezTo>
                  <a:pt x="150" y="20"/>
                  <a:pt x="150" y="20"/>
                  <a:pt x="150" y="20"/>
                </a:cubicBezTo>
                <a:cubicBezTo>
                  <a:pt x="150" y="36"/>
                  <a:pt x="136" y="50"/>
                  <a:pt x="12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14" y="50"/>
                  <a:pt x="0" y="63"/>
                  <a:pt x="0" y="80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56"/>
                  <a:pt x="14" y="169"/>
                  <a:pt x="30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36" y="169"/>
                  <a:pt x="150" y="182"/>
                  <a:pt x="150" y="199"/>
                </a:cubicBezTo>
                <a:cubicBezTo>
                  <a:pt x="150" y="199"/>
                  <a:pt x="150" y="199"/>
                  <a:pt x="150" y="199"/>
                </a:cubicBezTo>
                <a:cubicBezTo>
                  <a:pt x="150" y="215"/>
                  <a:pt x="159" y="219"/>
                  <a:pt x="171" y="208"/>
                </a:cubicBezTo>
                <a:lnTo>
                  <a:pt x="248" y="13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>
            <a:outerShdw blurRad="88900" dist="25400" dir="21000000" sx="102000" sy="102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FAD0D87-D47A-4456-B391-04B421D0122F}"/>
              </a:ext>
            </a:extLst>
          </p:cNvPr>
          <p:cNvGrpSpPr/>
          <p:nvPr/>
        </p:nvGrpSpPr>
        <p:grpSpPr>
          <a:xfrm>
            <a:off x="510806" y="2251018"/>
            <a:ext cx="2160000" cy="932467"/>
            <a:chOff x="911424" y="3541545"/>
            <a:chExt cx="2160000" cy="932467"/>
          </a:xfrm>
        </p:grpSpPr>
        <p:sp>
          <p:nvSpPr>
            <p:cNvPr id="40" name="圆角矩形 81">
              <a:extLst>
                <a:ext uri="{FF2B5EF4-FFF2-40B4-BE49-F238E27FC236}">
                  <a16:creationId xmlns:a16="http://schemas.microsoft.com/office/drawing/2014/main" id="{09C8C075-3403-4BCB-BC90-8A296D2D8073}"/>
                </a:ext>
              </a:extLst>
            </p:cNvPr>
            <p:cNvSpPr/>
            <p:nvPr/>
          </p:nvSpPr>
          <p:spPr>
            <a:xfrm>
              <a:off x="911424" y="3541545"/>
              <a:ext cx="2160000" cy="932467"/>
            </a:xfrm>
            <a:prstGeom prst="roundRect">
              <a:avLst/>
            </a:prstGeom>
            <a:solidFill>
              <a:srgbClr val="009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B0604020202020204" pitchFamily="2" charset="-122"/>
                <a:cs typeface="+mn-cs"/>
              </a:endParaRPr>
            </a:p>
          </p:txBody>
        </p:sp>
        <p:sp>
          <p:nvSpPr>
            <p:cNvPr id="41" name="TextBox 7179">
              <a:extLst>
                <a:ext uri="{FF2B5EF4-FFF2-40B4-BE49-F238E27FC236}">
                  <a16:creationId xmlns:a16="http://schemas.microsoft.com/office/drawing/2014/main" id="{F93F4035-272F-4EE5-86BE-AECC39EB1AC9}"/>
                </a:ext>
              </a:extLst>
            </p:cNvPr>
            <p:cNvSpPr txBox="1"/>
            <p:nvPr/>
          </p:nvSpPr>
          <p:spPr>
            <a:xfrm>
              <a:off x="923316" y="3653835"/>
              <a:ext cx="21481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00000"/>
                </a:lnSpc>
              </a:pPr>
              <a:r>
                <a:rPr lang="zh-TW" altLang="en-US" sz="2000" dirty="0">
                  <a:solidFill>
                    <a:schemeClr val="bg1">
                      <a:lumMod val="95000"/>
                    </a:schemeClr>
                  </a:solidFill>
                  <a:latin typeface="源泉圓體 TTF Medium" panose="020B0600000000000000" pitchFamily="34" charset="-120"/>
                  <a:ea typeface="源泉圓體 TTF Medium" panose="020B0600000000000000" pitchFamily="34" charset="-120"/>
                </a:rPr>
                <a:t>手動建立</a:t>
              </a:r>
              <a:endParaRPr lang="en-US" altLang="zh-TW" sz="2000" dirty="0">
                <a:solidFill>
                  <a:schemeClr val="bg1">
                    <a:lumMod val="95000"/>
                  </a:schemeClr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endParaRPr>
            </a:p>
            <a:p>
              <a:pPr lvl="0" algn="ctr">
                <a:lnSpc>
                  <a:spcPct val="100000"/>
                </a:lnSpc>
              </a:pPr>
              <a:r>
                <a:rPr lang="en-US" altLang="zh-TW" sz="2000" dirty="0">
                  <a:solidFill>
                    <a:schemeClr val="bg1">
                      <a:lumMod val="95000"/>
                    </a:schemeClr>
                  </a:solidFill>
                  <a:latin typeface="源泉圓體 TTF Medium" panose="020B0600000000000000" pitchFamily="34" charset="-120"/>
                  <a:ea typeface="源泉圓體 TTF Medium" panose="020B0600000000000000" pitchFamily="34" charset="-120"/>
                </a:rPr>
                <a:t>DB</a:t>
              </a:r>
              <a:endParaRPr lang="zh-TW" altLang="en-US" sz="2000" dirty="0">
                <a:solidFill>
                  <a:schemeClr val="bg1">
                    <a:lumMod val="95000"/>
                  </a:schemeClr>
                </a:solidFill>
                <a:latin typeface="源泉圓體 TTF Medium" panose="020B0600000000000000" pitchFamily="34" charset="-120"/>
                <a:ea typeface="源泉圓體 TTF Medium" panose="020B0600000000000000" pitchFamily="34" charset="-120"/>
              </a:endParaRPr>
            </a:p>
          </p:txBody>
        </p:sp>
      </p:grpSp>
      <p:sp>
        <p:nvSpPr>
          <p:cNvPr id="43" name="Freeform 13">
            <a:extLst>
              <a:ext uri="{FF2B5EF4-FFF2-40B4-BE49-F238E27FC236}">
                <a16:creationId xmlns:a16="http://schemas.microsoft.com/office/drawing/2014/main" id="{3B5A1E17-4C95-459A-85E1-7E594F8FE236}"/>
              </a:ext>
            </a:extLst>
          </p:cNvPr>
          <p:cNvSpPr>
            <a:spLocks/>
          </p:cNvSpPr>
          <p:nvPr/>
        </p:nvSpPr>
        <p:spPr bwMode="auto">
          <a:xfrm>
            <a:off x="8613222" y="2451069"/>
            <a:ext cx="641559" cy="480244"/>
          </a:xfrm>
          <a:custGeom>
            <a:avLst/>
            <a:gdLst>
              <a:gd name="T0" fmla="*/ 248 w 259"/>
              <a:gd name="T1" fmla="*/ 130 h 219"/>
              <a:gd name="T2" fmla="*/ 248 w 259"/>
              <a:gd name="T3" fmla="*/ 88 h 219"/>
              <a:gd name="T4" fmla="*/ 171 w 259"/>
              <a:gd name="T5" fmla="*/ 11 h 219"/>
              <a:gd name="T6" fmla="*/ 150 w 259"/>
              <a:gd name="T7" fmla="*/ 20 h 219"/>
              <a:gd name="T8" fmla="*/ 150 w 259"/>
              <a:gd name="T9" fmla="*/ 20 h 219"/>
              <a:gd name="T10" fmla="*/ 120 w 259"/>
              <a:gd name="T11" fmla="*/ 50 h 219"/>
              <a:gd name="T12" fmla="*/ 30 w 259"/>
              <a:gd name="T13" fmla="*/ 50 h 219"/>
              <a:gd name="T14" fmla="*/ 0 w 259"/>
              <a:gd name="T15" fmla="*/ 80 h 219"/>
              <a:gd name="T16" fmla="*/ 0 w 259"/>
              <a:gd name="T17" fmla="*/ 139 h 219"/>
              <a:gd name="T18" fmla="*/ 30 w 259"/>
              <a:gd name="T19" fmla="*/ 169 h 219"/>
              <a:gd name="T20" fmla="*/ 120 w 259"/>
              <a:gd name="T21" fmla="*/ 169 h 219"/>
              <a:gd name="T22" fmla="*/ 150 w 259"/>
              <a:gd name="T23" fmla="*/ 199 h 219"/>
              <a:gd name="T24" fmla="*/ 150 w 259"/>
              <a:gd name="T25" fmla="*/ 199 h 219"/>
              <a:gd name="T26" fmla="*/ 171 w 259"/>
              <a:gd name="T27" fmla="*/ 208 h 219"/>
              <a:gd name="T28" fmla="*/ 248 w 259"/>
              <a:gd name="T29" fmla="*/ 13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9" h="219">
                <a:moveTo>
                  <a:pt x="248" y="130"/>
                </a:moveTo>
                <a:cubicBezTo>
                  <a:pt x="259" y="119"/>
                  <a:pt x="259" y="100"/>
                  <a:pt x="248" y="88"/>
                </a:cubicBezTo>
                <a:cubicBezTo>
                  <a:pt x="171" y="11"/>
                  <a:pt x="171" y="11"/>
                  <a:pt x="171" y="11"/>
                </a:cubicBezTo>
                <a:cubicBezTo>
                  <a:pt x="159" y="0"/>
                  <a:pt x="150" y="3"/>
                  <a:pt x="150" y="20"/>
                </a:cubicBezTo>
                <a:cubicBezTo>
                  <a:pt x="150" y="20"/>
                  <a:pt x="150" y="20"/>
                  <a:pt x="150" y="20"/>
                </a:cubicBezTo>
                <a:cubicBezTo>
                  <a:pt x="150" y="36"/>
                  <a:pt x="136" y="50"/>
                  <a:pt x="12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14" y="50"/>
                  <a:pt x="0" y="63"/>
                  <a:pt x="0" y="80"/>
                </a:cubicBezTo>
                <a:cubicBezTo>
                  <a:pt x="0" y="139"/>
                  <a:pt x="0" y="139"/>
                  <a:pt x="0" y="139"/>
                </a:cubicBezTo>
                <a:cubicBezTo>
                  <a:pt x="0" y="156"/>
                  <a:pt x="14" y="169"/>
                  <a:pt x="30" y="169"/>
                </a:cubicBezTo>
                <a:cubicBezTo>
                  <a:pt x="120" y="169"/>
                  <a:pt x="120" y="169"/>
                  <a:pt x="120" y="169"/>
                </a:cubicBezTo>
                <a:cubicBezTo>
                  <a:pt x="136" y="169"/>
                  <a:pt x="150" y="182"/>
                  <a:pt x="150" y="199"/>
                </a:cubicBezTo>
                <a:cubicBezTo>
                  <a:pt x="150" y="199"/>
                  <a:pt x="150" y="199"/>
                  <a:pt x="150" y="199"/>
                </a:cubicBezTo>
                <a:cubicBezTo>
                  <a:pt x="150" y="215"/>
                  <a:pt x="159" y="219"/>
                  <a:pt x="171" y="208"/>
                </a:cubicBezTo>
                <a:lnTo>
                  <a:pt x="248" y="13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ffectLst>
            <a:outerShdw blurRad="88900" dist="25400" dir="21000000" sx="102000" sy="102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92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77807-6D95-4D62-B79D-C6B32FC4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Archive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畫面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1894C-487A-4691-86D0-6D7C81500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網頁呈現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408CC2-A671-48A6-B353-7A68CEC16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54E9803-CD75-412F-9DC8-2709412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9" y="1330615"/>
            <a:ext cx="10610850" cy="434961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1D9A45-9E0A-4B37-AEEC-9C99F9DAAFA2}"/>
              </a:ext>
            </a:extLst>
          </p:cNvPr>
          <p:cNvSpPr/>
          <p:nvPr/>
        </p:nvSpPr>
        <p:spPr>
          <a:xfrm>
            <a:off x="4324350" y="3771900"/>
            <a:ext cx="3028950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097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B3A45-C372-4646-A621-9ED129A3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Archive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畫面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8C695-1B0B-4ED5-9E40-A6B50A50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報表呈現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76652A-E920-4598-8ED7-1F554F4C5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7E2989-53D0-40C8-A533-47D3A51A0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46" y="1408755"/>
            <a:ext cx="11087100" cy="40404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452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6395E-5D49-463B-9A1B-49EDB22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Archive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畫面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A550BC-62DC-473E-A01B-D5963047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報表呈現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12A666-896A-4371-92D2-3FE95F1E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C9F310-3EE2-4B66-9E9A-9126543D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711988"/>
            <a:ext cx="6353176" cy="567987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513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1568608" y="-27383"/>
            <a:ext cx="623392" cy="288032"/>
          </a:xfrm>
        </p:spPr>
        <p:txBody>
          <a:bodyPr/>
          <a:lstStyle/>
          <a:p>
            <a:pPr algn="r"/>
            <a:fld id="{B43E7080-FF46-41B6-85CB-519C65172F80}" type="slidenum">
              <a:rPr lang="zh-TW" altLang="en-US" smtClean="0">
                <a:solidFill>
                  <a:schemeClr val="bg1"/>
                </a:solidFill>
              </a:rPr>
              <a:pPr algn="r"/>
              <a:t>27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46773" y="9873"/>
            <a:ext cx="11008199" cy="523431"/>
          </a:xfrm>
        </p:spPr>
        <p:txBody>
          <a:bodyPr/>
          <a:lstStyle/>
          <a:p>
            <a:r>
              <a:rPr lang="en-US" sz="3200" dirty="0"/>
              <a:t>Questions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213420" y="980728"/>
            <a:ext cx="11711230" cy="53131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</a:pPr>
            <a:endParaRPr lang="zh-CN" altLang="en-US" sz="252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0" name="Group"/>
          <p:cNvGrpSpPr/>
          <p:nvPr/>
        </p:nvGrpSpPr>
        <p:grpSpPr>
          <a:xfrm>
            <a:off x="4349803" y="1547119"/>
            <a:ext cx="2970333" cy="4349263"/>
            <a:chOff x="-1" y="0"/>
            <a:chExt cx="1685315" cy="2467698"/>
          </a:xfrm>
        </p:grpSpPr>
        <p:pic>
          <p:nvPicPr>
            <p:cNvPr id="1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788" y="213882"/>
              <a:ext cx="127743" cy="1499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952" y="183302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785" y="44322"/>
              <a:ext cx="58277" cy="68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554436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065" y="1654037"/>
              <a:ext cx="75643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41" y="554436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957" y="554436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90" y="319987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432" y="319987"/>
              <a:ext cx="179842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449" y="319987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961" y="86833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902" y="0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553" y="86833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373" y="0"/>
              <a:ext cx="179844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947" y="17366"/>
              <a:ext cx="162477" cy="1907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331" y="0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781" y="133295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4739" y="133295"/>
              <a:ext cx="162476" cy="1907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721" y="269003"/>
              <a:ext cx="93010" cy="1091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148" y="337354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7089" y="337354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2106" y="337354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273" y="554436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2213" y="554436"/>
              <a:ext cx="179844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231" y="554436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881" y="775861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822" y="775861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839" y="775861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411" y="992943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351" y="992943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69" y="992943"/>
              <a:ext cx="179842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860" y="1202099"/>
              <a:ext cx="179844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803" y="1202099"/>
              <a:ext cx="179842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19" y="1202099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679" y="1429909"/>
              <a:ext cx="179842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621" y="1429909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271" y="1516741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945" y="2018387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87" y="2018387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904" y="2018387"/>
              <a:ext cx="179844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799" y="2253534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742" y="2253534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758" y="2253534"/>
              <a:ext cx="179844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552" y="213882"/>
              <a:ext cx="127743" cy="1499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864" y="8727"/>
              <a:ext cx="58277" cy="68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153" y="220452"/>
              <a:ext cx="58277" cy="684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726" y="209758"/>
              <a:ext cx="75643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7089" y="217432"/>
              <a:ext cx="110376" cy="1295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015" y="1099297"/>
              <a:ext cx="93010" cy="1091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689" y="1167366"/>
              <a:ext cx="93010" cy="109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223" y="1288931"/>
              <a:ext cx="75643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798" y="1396533"/>
              <a:ext cx="75643" cy="887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898" y="1654037"/>
              <a:ext cx="75643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419" y="1654037"/>
              <a:ext cx="75643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194" y="79056"/>
              <a:ext cx="40910" cy="48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741" y="340961"/>
              <a:ext cx="58277" cy="68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563" y="443441"/>
              <a:ext cx="58278" cy="68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4403" y="670717"/>
              <a:ext cx="40911" cy="48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453" y="2159207"/>
              <a:ext cx="58277" cy="68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052" y="2015550"/>
              <a:ext cx="40910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369" y="2252310"/>
              <a:ext cx="40910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504" y="2418428"/>
              <a:ext cx="40911" cy="48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611" y="2419674"/>
              <a:ext cx="40910" cy="48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798" y="2029727"/>
              <a:ext cx="40911" cy="48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882" y="1423564"/>
              <a:ext cx="75645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6556" y="1008938"/>
              <a:ext cx="40910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29" y="511005"/>
              <a:ext cx="40911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587" y="504360"/>
              <a:ext cx="40910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987" y="2186776"/>
              <a:ext cx="40910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" name="Freeform 6"/>
          <p:cNvSpPr>
            <a:spLocks noChangeArrowheads="1"/>
          </p:cNvSpPr>
          <p:nvPr/>
        </p:nvSpPr>
        <p:spPr bwMode="auto">
          <a:xfrm>
            <a:off x="134867" y="806077"/>
            <a:ext cx="82551" cy="468313"/>
          </a:xfrm>
          <a:custGeom>
            <a:avLst/>
            <a:gdLst>
              <a:gd name="T0" fmla="*/ 0 w 102"/>
              <a:gd name="T1" fmla="*/ 0 h 474"/>
              <a:gd name="T2" fmla="*/ 102 w 102"/>
              <a:gd name="T3" fmla="*/ 108 h 474"/>
              <a:gd name="T4" fmla="*/ 102 w 102"/>
              <a:gd name="T5" fmla="*/ 474 h 474"/>
              <a:gd name="T6" fmla="*/ 0 w 102"/>
              <a:gd name="T7" fmla="*/ 366 h 474"/>
              <a:gd name="T8" fmla="*/ 0 w 102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484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83" name="Freeform 12"/>
          <p:cNvSpPr>
            <a:spLocks noChangeArrowheads="1"/>
          </p:cNvSpPr>
          <p:nvPr/>
        </p:nvSpPr>
        <p:spPr bwMode="auto">
          <a:xfrm>
            <a:off x="134864" y="806075"/>
            <a:ext cx="2144712" cy="361951"/>
          </a:xfrm>
          <a:custGeom>
            <a:avLst/>
            <a:gdLst>
              <a:gd name="T0" fmla="*/ 0 w 2649"/>
              <a:gd name="T1" fmla="*/ 0 h 366"/>
              <a:gd name="T2" fmla="*/ 2649 w 2649"/>
              <a:gd name="T3" fmla="*/ 0 h 366"/>
              <a:gd name="T4" fmla="*/ 2502 w 2649"/>
              <a:gd name="T5" fmla="*/ 186 h 366"/>
              <a:gd name="T6" fmla="*/ 2649 w 2649"/>
              <a:gd name="T7" fmla="*/ 366 h 366"/>
              <a:gd name="T8" fmla="*/ 0 w 2649"/>
              <a:gd name="T9" fmla="*/ 366 h 366"/>
              <a:gd name="T10" fmla="*/ 0 w 2649"/>
              <a:gd name="T11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9" h="366">
                <a:moveTo>
                  <a:pt x="0" y="0"/>
                </a:moveTo>
                <a:lnTo>
                  <a:pt x="2649" y="0"/>
                </a:lnTo>
                <a:lnTo>
                  <a:pt x="2502" y="186"/>
                </a:lnTo>
                <a:lnTo>
                  <a:pt x="2649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484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84" name="TextBox 14"/>
          <p:cNvSpPr txBox="1">
            <a:spLocks noChangeArrowheads="1"/>
          </p:cNvSpPr>
          <p:nvPr/>
        </p:nvSpPr>
        <p:spPr bwMode="auto">
          <a:xfrm>
            <a:off x="350764" y="780673"/>
            <a:ext cx="827454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8" rIns="91432" bIns="4571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＆</a:t>
            </a:r>
            <a:r>
              <a:rPr lang="en-US" altLang="zh-TW" sz="2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CN" altLang="en-US" sz="20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868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系統回顧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4" y="738216"/>
            <a:ext cx="9428605" cy="548283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5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385" y="44624"/>
            <a:ext cx="11008199" cy="523431"/>
          </a:xfrm>
        </p:spPr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 – </a:t>
            </a:r>
            <a:r>
              <a:rPr lang="zh-TW" altLang="en-US" dirty="0"/>
              <a:t>開戶作業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>
                <a:latin typeface="微軟正黑體" panose="020B0604030504040204" pitchFamily="34" charset="-120"/>
              </a:rPr>
              <a:pPr/>
              <a:t>4</a:t>
            </a:fld>
            <a:endParaRPr lang="zh-TW" altLang="en-US" dirty="0">
              <a:latin typeface="微軟正黑體" panose="020B0604030504040204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285087" y="2595323"/>
            <a:ext cx="1832158" cy="1045667"/>
            <a:chOff x="11223665" y="-1942931"/>
            <a:chExt cx="1982551" cy="113150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1" b="100000" l="0" r="92969"/>
                      </a14:imgEffect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69320" y="-1942931"/>
              <a:ext cx="777537" cy="777538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1223665" y="-1144472"/>
              <a:ext cx="1982551" cy="333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CIP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Web Service</a:t>
              </a:r>
            </a:p>
          </p:txBody>
        </p:sp>
      </p:grpSp>
      <p:pic>
        <p:nvPicPr>
          <p:cNvPr id="57" name="圖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068" y="1916734"/>
            <a:ext cx="1242209" cy="951312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8924531" y="2886151"/>
            <a:ext cx="1389284" cy="48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CIP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客戶風險評級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01" y="2104575"/>
            <a:ext cx="773447" cy="763471"/>
          </a:xfrm>
          <a:prstGeom prst="rect">
            <a:avLst/>
          </a:prstGeom>
        </p:spPr>
      </p:pic>
      <p:sp>
        <p:nvSpPr>
          <p:cNvPr id="32" name="綵帶 (向上) 31"/>
          <p:cNvSpPr/>
          <p:nvPr/>
        </p:nvSpPr>
        <p:spPr>
          <a:xfrm>
            <a:off x="533523" y="2719864"/>
            <a:ext cx="1394943" cy="338169"/>
          </a:xfrm>
          <a:prstGeom prst="ribbon2">
            <a:avLst>
              <a:gd name="adj1" fmla="val 8339"/>
              <a:gd name="adj2" fmla="val 75000"/>
            </a:avLst>
          </a:prstGeom>
          <a:solidFill>
            <a:sysClr val="window" lastClr="FFFFFF"/>
          </a:solidFill>
          <a:ln w="1905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300" b="1" kern="0" noProof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新客戶</a:t>
            </a:r>
            <a:endParaRPr kumimoji="0" lang="zh-TW" altLang="en-US" sz="1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向右箭號 34"/>
          <p:cNvSpPr/>
          <p:nvPr/>
        </p:nvSpPr>
        <p:spPr>
          <a:xfrm>
            <a:off x="2689352" y="2439987"/>
            <a:ext cx="0" cy="21610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向右箭號 44"/>
          <p:cNvSpPr/>
          <p:nvPr/>
        </p:nvSpPr>
        <p:spPr>
          <a:xfrm>
            <a:off x="1951483" y="2458960"/>
            <a:ext cx="1082972" cy="2646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6608683" y="1370565"/>
            <a:ext cx="1041423" cy="1041422"/>
            <a:chOff x="6953231" y="1202181"/>
            <a:chExt cx="1126909" cy="1126908"/>
          </a:xfrm>
        </p:grpSpPr>
        <p:pic>
          <p:nvPicPr>
            <p:cNvPr id="40" name="圖片 39" descr="Category:Computer monitor &lt;strong&gt;icons&lt;/strong&gt; - Wikimedia Common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31" y="1202181"/>
              <a:ext cx="1126909" cy="1126908"/>
            </a:xfrm>
            <a:prstGeom prst="rect">
              <a:avLst/>
            </a:prstGeom>
          </p:spPr>
        </p:pic>
        <p:sp>
          <p:nvSpPr>
            <p:cNvPr id="22" name="文字方塊 21"/>
            <p:cNvSpPr txBox="1"/>
            <p:nvPr/>
          </p:nvSpPr>
          <p:spPr>
            <a:xfrm>
              <a:off x="7215557" y="1363666"/>
              <a:ext cx="643879" cy="632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網頁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試算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9" name="向右箭號 48"/>
          <p:cNvSpPr/>
          <p:nvPr/>
        </p:nvSpPr>
        <p:spPr>
          <a:xfrm>
            <a:off x="5400841" y="1766673"/>
            <a:ext cx="715950" cy="33790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上彎箭號 27"/>
          <p:cNvSpPr/>
          <p:nvPr/>
        </p:nvSpPr>
        <p:spPr>
          <a:xfrm rot="5400000">
            <a:off x="4994285" y="2302155"/>
            <a:ext cx="1508027" cy="686269"/>
          </a:xfrm>
          <a:prstGeom prst="bentUpArrow">
            <a:avLst>
              <a:gd name="adj1" fmla="val 19692"/>
              <a:gd name="adj2" fmla="val 19692"/>
              <a:gd name="adj3" fmla="val 1829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265976" y="1295856"/>
            <a:ext cx="1851270" cy="2446265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12340" y="81232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風險評級試算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F06D37B6-043B-45B3-B86B-E63795CC313B}"/>
              </a:ext>
            </a:extLst>
          </p:cNvPr>
          <p:cNvGrpSpPr/>
          <p:nvPr/>
        </p:nvGrpSpPr>
        <p:grpSpPr>
          <a:xfrm>
            <a:off x="3231798" y="2641412"/>
            <a:ext cx="1832158" cy="1205215"/>
            <a:chOff x="11223665" y="-1942931"/>
            <a:chExt cx="1982551" cy="1304144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EF677108-4AFF-46CF-8DD5-1F53D600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1" b="100000" l="0" r="92969"/>
                      </a14:imgEffect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69320" y="-1942931"/>
              <a:ext cx="777537" cy="777538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417A82-D4B4-44F4-949B-A9B744F4B5EF}"/>
                </a:ext>
              </a:extLst>
            </p:cNvPr>
            <p:cNvSpPr/>
            <p:nvPr/>
          </p:nvSpPr>
          <p:spPr>
            <a:xfrm>
              <a:off x="11223665" y="-1204955"/>
              <a:ext cx="1982551" cy="566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Name Check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Web Service</a:t>
              </a: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2AF0AD4-1F99-43EB-848C-B4771BDD086C}"/>
              </a:ext>
            </a:extLst>
          </p:cNvPr>
          <p:cNvGrpSpPr/>
          <p:nvPr/>
        </p:nvGrpSpPr>
        <p:grpSpPr>
          <a:xfrm>
            <a:off x="3555394" y="1416655"/>
            <a:ext cx="1041423" cy="1041422"/>
            <a:chOff x="6953231" y="1202181"/>
            <a:chExt cx="1126909" cy="1126908"/>
          </a:xfrm>
        </p:grpSpPr>
        <p:pic>
          <p:nvPicPr>
            <p:cNvPr id="48" name="圖片 47" descr="Category:Computer monitor &lt;strong&gt;icons&lt;/strong&gt; - Wikimedia Commons">
              <a:extLst>
                <a:ext uri="{FF2B5EF4-FFF2-40B4-BE49-F238E27FC236}">
                  <a16:creationId xmlns:a16="http://schemas.microsoft.com/office/drawing/2014/main" id="{68FC489A-B876-4011-B9BB-2CF3E210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31" y="1202181"/>
              <a:ext cx="1126909" cy="1126908"/>
            </a:xfrm>
            <a:prstGeom prst="rect">
              <a:avLst/>
            </a:prstGeom>
          </p:spPr>
        </p:pic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2B827B8-40A5-489E-9144-FE973099489F}"/>
                </a:ext>
              </a:extLst>
            </p:cNvPr>
            <p:cNvSpPr txBox="1"/>
            <p:nvPr/>
          </p:nvSpPr>
          <p:spPr>
            <a:xfrm>
              <a:off x="7215557" y="1363666"/>
              <a:ext cx="643879" cy="632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網頁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1" name="圓角矩形 4">
            <a:extLst>
              <a:ext uri="{FF2B5EF4-FFF2-40B4-BE49-F238E27FC236}">
                <a16:creationId xmlns:a16="http://schemas.microsoft.com/office/drawing/2014/main" id="{A80648FE-08DD-40A3-9F0C-3EA10CE34BFB}"/>
              </a:ext>
            </a:extLst>
          </p:cNvPr>
          <p:cNvSpPr/>
          <p:nvPr/>
        </p:nvSpPr>
        <p:spPr>
          <a:xfrm>
            <a:off x="3212687" y="1341946"/>
            <a:ext cx="1851270" cy="2446265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1F3CE46-03C2-435A-A8AB-2946D176970A}"/>
              </a:ext>
            </a:extLst>
          </p:cNvPr>
          <p:cNvSpPr/>
          <p:nvPr/>
        </p:nvSpPr>
        <p:spPr>
          <a:xfrm>
            <a:off x="3164767" y="83419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姓名檢核偵測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1D4519-F35D-419A-A9B2-111ECE051D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6224" y="4544874"/>
            <a:ext cx="1060238" cy="1061859"/>
          </a:xfrm>
          <a:prstGeom prst="rect">
            <a:avLst/>
          </a:prstGeom>
        </p:spPr>
      </p:pic>
      <p:sp>
        <p:nvSpPr>
          <p:cNvPr id="53" name="綵帶 (向上) 31">
            <a:extLst>
              <a:ext uri="{FF2B5EF4-FFF2-40B4-BE49-F238E27FC236}">
                <a16:creationId xmlns:a16="http://schemas.microsoft.com/office/drawing/2014/main" id="{EB731C7E-6FEA-4DBE-A755-871D65F68FC2}"/>
              </a:ext>
            </a:extLst>
          </p:cNvPr>
          <p:cNvSpPr/>
          <p:nvPr/>
        </p:nvSpPr>
        <p:spPr>
          <a:xfrm>
            <a:off x="8918872" y="5519891"/>
            <a:ext cx="1394943" cy="338169"/>
          </a:xfrm>
          <a:prstGeom prst="ribbon2">
            <a:avLst>
              <a:gd name="adj1" fmla="val 8339"/>
              <a:gd name="adj2" fmla="val 75000"/>
            </a:avLst>
          </a:prstGeom>
          <a:solidFill>
            <a:sysClr val="window" lastClr="FFFFFF"/>
          </a:solidFill>
          <a:ln w="1905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經辦、主管</a:t>
            </a:r>
          </a:p>
        </p:txBody>
      </p:sp>
      <p:sp>
        <p:nvSpPr>
          <p:cNvPr id="55" name="向右箭號 44">
            <a:extLst>
              <a:ext uri="{FF2B5EF4-FFF2-40B4-BE49-F238E27FC236}">
                <a16:creationId xmlns:a16="http://schemas.microsoft.com/office/drawing/2014/main" id="{CC8711F5-5A80-4D9E-B4A0-7DDBA51C2881}"/>
              </a:ext>
            </a:extLst>
          </p:cNvPr>
          <p:cNvSpPr/>
          <p:nvPr/>
        </p:nvSpPr>
        <p:spPr>
          <a:xfrm rot="5400000">
            <a:off x="9074856" y="3871551"/>
            <a:ext cx="1082972" cy="2646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上彎箭號 27">
            <a:extLst>
              <a:ext uri="{FF2B5EF4-FFF2-40B4-BE49-F238E27FC236}">
                <a16:creationId xmlns:a16="http://schemas.microsoft.com/office/drawing/2014/main" id="{4D92A558-2240-4076-804A-24CDECB18A20}"/>
              </a:ext>
            </a:extLst>
          </p:cNvPr>
          <p:cNvSpPr/>
          <p:nvPr/>
        </p:nvSpPr>
        <p:spPr>
          <a:xfrm rot="5400000">
            <a:off x="5550727" y="2461744"/>
            <a:ext cx="1815662" cy="4771810"/>
          </a:xfrm>
          <a:prstGeom prst="bentUpArrow">
            <a:avLst>
              <a:gd name="adj1" fmla="val 8756"/>
              <a:gd name="adj2" fmla="val 10518"/>
              <a:gd name="adj3" fmla="val 1482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452876-A23D-449E-A7FA-4745DE5EF6EA}"/>
              </a:ext>
            </a:extLst>
          </p:cNvPr>
          <p:cNvSpPr/>
          <p:nvPr/>
        </p:nvSpPr>
        <p:spPr>
          <a:xfrm>
            <a:off x="5040647" y="5700114"/>
            <a:ext cx="198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若有偵測命中，經辦單位判斷是否為假警報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向右箭號 44">
            <a:extLst>
              <a:ext uri="{FF2B5EF4-FFF2-40B4-BE49-F238E27FC236}">
                <a16:creationId xmlns:a16="http://schemas.microsoft.com/office/drawing/2014/main" id="{C8D69CDD-4BBC-444F-8DCD-F4E196C21847}"/>
              </a:ext>
            </a:extLst>
          </p:cNvPr>
          <p:cNvSpPr/>
          <p:nvPr/>
        </p:nvSpPr>
        <p:spPr>
          <a:xfrm>
            <a:off x="8327120" y="2461497"/>
            <a:ext cx="670947" cy="3223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B2E7110-89E0-48BF-B6B2-E0EB6EB8B237}"/>
              </a:ext>
            </a:extLst>
          </p:cNvPr>
          <p:cNvSpPr/>
          <p:nvPr/>
        </p:nvSpPr>
        <p:spPr>
          <a:xfrm>
            <a:off x="9748663" y="3736309"/>
            <a:ext cx="1253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回饋風險結果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349E4E9-5A2D-476B-B886-744C387B30F9}"/>
              </a:ext>
            </a:extLst>
          </p:cNvPr>
          <p:cNvSpPr/>
          <p:nvPr/>
        </p:nvSpPr>
        <p:spPr>
          <a:xfrm>
            <a:off x="10375595" y="4942123"/>
            <a:ext cx="1253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裁定是否受理開戶或建立業務關係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15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 – </a:t>
            </a:r>
            <a:r>
              <a:rPr lang="zh-TW" altLang="en-US" dirty="0"/>
              <a:t>開戶作業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51384" y="801171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介接</a:t>
            </a:r>
            <a:r>
              <a:rPr lang="en-US" altLang="zh-TW" b="1" dirty="0">
                <a:ea typeface="微軟正黑體" panose="020B0604030504040204" pitchFamily="34" charset="-120"/>
              </a:rPr>
              <a:t>API</a:t>
            </a:r>
            <a:r>
              <a:rPr lang="zh-TW" altLang="en-US" b="1" dirty="0">
                <a:ea typeface="微軟正黑體" panose="020B0604030504040204" pitchFamily="34" charset="-120"/>
              </a:rPr>
              <a:t>清單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63990"/>
              </p:ext>
            </p:extLst>
          </p:nvPr>
        </p:nvGraphicFramePr>
        <p:xfrm>
          <a:off x="551384" y="1412775"/>
          <a:ext cx="10570706" cy="3023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334">
                  <a:extLst>
                    <a:ext uri="{9D8B030D-6E8A-4147-A177-3AD203B41FA5}">
                      <a16:colId xmlns:a16="http://schemas.microsoft.com/office/drawing/2014/main" val="664958178"/>
                    </a:ext>
                  </a:extLst>
                </a:gridCol>
                <a:gridCol w="2730576">
                  <a:extLst>
                    <a:ext uri="{9D8B030D-6E8A-4147-A177-3AD203B41FA5}">
                      <a16:colId xmlns:a16="http://schemas.microsoft.com/office/drawing/2014/main" val="1969243429"/>
                    </a:ext>
                  </a:extLst>
                </a:gridCol>
                <a:gridCol w="2076115">
                  <a:extLst>
                    <a:ext uri="{9D8B030D-6E8A-4147-A177-3AD203B41FA5}">
                      <a16:colId xmlns:a16="http://schemas.microsoft.com/office/drawing/2014/main" val="2072286311"/>
                    </a:ext>
                  </a:extLst>
                </a:gridCol>
                <a:gridCol w="3195681">
                  <a:extLst>
                    <a:ext uri="{9D8B030D-6E8A-4147-A177-3AD203B41FA5}">
                      <a16:colId xmlns:a16="http://schemas.microsoft.com/office/drawing/2014/main" val="3814706725"/>
                    </a:ext>
                  </a:extLst>
                </a:gridCol>
              </a:tblGrid>
              <a:tr h="544001"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+mn-lt"/>
                          <a:ea typeface="源泉圓體 TTF Regular" panose="020B0500000000000000"/>
                          <a:cs typeface="+mn-cs"/>
                        </a:rPr>
                        <a:t>API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+mn-lt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說明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資料格式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Return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079117890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源泉圓體 TTF Regular" panose="020B0500000000000000"/>
                          <a:cs typeface="+mn-cs"/>
                        </a:rPr>
                        <a:t>Name Check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源泉圓體 TTF Regular" panose="020B0500000000000000"/>
                          <a:cs typeface="+mn-cs"/>
                        </a:rPr>
                        <a:t>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源泉圓體 TTF Regular" panose="020B0500000000000000"/>
                          <a:cs typeface="+mn-cs"/>
                        </a:rPr>
                        <a:t>Web Service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姓名查詢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XML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是否命中起案、</a:t>
                      </a: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RC</a:t>
                      </a: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分數</a:t>
                      </a: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3704537336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源泉圓體 TTF Regular" panose="020B0500000000000000"/>
                        </a:rPr>
                        <a:t>NMCHK Feedback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源泉圓體 TTF Regular" panose="020B0500000000000000"/>
                        </a:rPr>
                        <a:t>Web Service</a:t>
                      </a:r>
                      <a:endParaRPr lang="zh-TW" altLang="en-US" sz="1800" dirty="0">
                        <a:latin typeface="+mn-lt"/>
                        <a:ea typeface="源泉圓體 TTF Regular" panose="020B050000000000000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查詢案件狀態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XML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案件狀態、案件審查結果</a:t>
                      </a: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463505830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源泉圓體 TTF Regular" panose="020B0500000000000000"/>
                        </a:rPr>
                        <a:t>CIP Web Service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未開戶風險查詢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JSON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風險分數、風險等級</a:t>
                      </a: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3768900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58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385" y="44624"/>
            <a:ext cx="11008199" cy="523431"/>
          </a:xfrm>
        </p:spPr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 – </a:t>
            </a:r>
            <a:r>
              <a:rPr lang="zh-TW" altLang="en-US" dirty="0"/>
              <a:t>舊戶建立新業務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>
                <a:latin typeface="微軟正黑體" panose="020B0604030504040204" pitchFamily="34" charset="-120"/>
              </a:rPr>
              <a:pPr/>
              <a:t>6</a:t>
            </a:fld>
            <a:endParaRPr lang="zh-TW" altLang="en-US" dirty="0">
              <a:latin typeface="微軟正黑體" panose="020B0604030504040204" pitchFamily="34" charset="-12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6227712" y="4794450"/>
            <a:ext cx="1832158" cy="1045667"/>
            <a:chOff x="11223665" y="-1942931"/>
            <a:chExt cx="1982551" cy="113150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1" b="100000" l="0" r="92969"/>
                      </a14:imgEffect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69320" y="-1942931"/>
              <a:ext cx="777537" cy="777538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1223665" y="-1144472"/>
              <a:ext cx="1982551" cy="3330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RMD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Web Service</a:t>
              </a:r>
            </a:p>
          </p:txBody>
        </p:sp>
      </p:grpSp>
      <p:pic>
        <p:nvPicPr>
          <p:cNvPr id="57" name="圖片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231" y="4665959"/>
            <a:ext cx="1242209" cy="951312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8940694" y="5635376"/>
            <a:ext cx="1389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變更客戶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979B144-6B1D-4EED-8A57-A58A009DE517}"/>
              </a:ext>
            </a:extLst>
          </p:cNvPr>
          <p:cNvGrpSpPr/>
          <p:nvPr/>
        </p:nvGrpSpPr>
        <p:grpSpPr>
          <a:xfrm>
            <a:off x="626064" y="788525"/>
            <a:ext cx="1394943" cy="953458"/>
            <a:chOff x="533523" y="2104575"/>
            <a:chExt cx="1394943" cy="953458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01" y="2104575"/>
              <a:ext cx="773447" cy="763471"/>
            </a:xfrm>
            <a:prstGeom prst="rect">
              <a:avLst/>
            </a:prstGeom>
          </p:spPr>
        </p:pic>
        <p:sp>
          <p:nvSpPr>
            <p:cNvPr id="32" name="綵帶 (向上) 31"/>
            <p:cNvSpPr/>
            <p:nvPr/>
          </p:nvSpPr>
          <p:spPr>
            <a:xfrm>
              <a:off x="533523" y="2719864"/>
              <a:ext cx="1394943" cy="338169"/>
            </a:xfrm>
            <a:prstGeom prst="ribbon2">
              <a:avLst>
                <a:gd name="adj1" fmla="val 8339"/>
                <a:gd name="adj2" fmla="val 75000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B2B2B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300" b="1" kern="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舊有</a:t>
              </a:r>
              <a:r>
                <a:rPr lang="zh-TW" altLang="en-US" sz="1300" b="1" kern="0" noProof="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客戶</a:t>
              </a:r>
              <a:endParaRPr kumimoji="0" lang="zh-TW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向右箭號 34"/>
          <p:cNvSpPr/>
          <p:nvPr/>
        </p:nvSpPr>
        <p:spPr>
          <a:xfrm>
            <a:off x="2871706" y="3112447"/>
            <a:ext cx="0" cy="216103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向右箭號 44"/>
          <p:cNvSpPr/>
          <p:nvPr/>
        </p:nvSpPr>
        <p:spPr>
          <a:xfrm>
            <a:off x="2145823" y="2830463"/>
            <a:ext cx="1082972" cy="30858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208601" y="4522762"/>
            <a:ext cx="1851270" cy="1530614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54965" y="389961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風險評級變更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F06D37B6-043B-45B3-B86B-E63795CC313B}"/>
              </a:ext>
            </a:extLst>
          </p:cNvPr>
          <p:cNvGrpSpPr/>
          <p:nvPr/>
        </p:nvGrpSpPr>
        <p:grpSpPr>
          <a:xfrm>
            <a:off x="3414152" y="2608086"/>
            <a:ext cx="1832158" cy="1205213"/>
            <a:chOff x="11223665" y="-1942931"/>
            <a:chExt cx="1982551" cy="1304143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EF677108-4AFF-46CF-8DD5-1F53D600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1" b="100000" l="0" r="92969"/>
                      </a14:imgEffect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69320" y="-1942931"/>
              <a:ext cx="777537" cy="777538"/>
            </a:xfrm>
            <a:prstGeom prst="rect">
              <a:avLst/>
            </a:prstGeom>
          </p:spPr>
        </p:pic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417A82-D4B4-44F4-949B-A9B744F4B5EF}"/>
                </a:ext>
              </a:extLst>
            </p:cNvPr>
            <p:cNvSpPr/>
            <p:nvPr/>
          </p:nvSpPr>
          <p:spPr>
            <a:xfrm>
              <a:off x="11223665" y="-1204956"/>
              <a:ext cx="1982551" cy="566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Risk Profile</a:t>
              </a:r>
            </a:p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Web Service</a:t>
              </a:r>
            </a:p>
          </p:txBody>
        </p:sp>
      </p:grpSp>
      <p:sp>
        <p:nvSpPr>
          <p:cNvPr id="51" name="圓角矩形 4">
            <a:extLst>
              <a:ext uri="{FF2B5EF4-FFF2-40B4-BE49-F238E27FC236}">
                <a16:creationId xmlns:a16="http://schemas.microsoft.com/office/drawing/2014/main" id="{A80648FE-08DD-40A3-9F0C-3EA10CE34BFB}"/>
              </a:ext>
            </a:extLst>
          </p:cNvPr>
          <p:cNvSpPr/>
          <p:nvPr/>
        </p:nvSpPr>
        <p:spPr>
          <a:xfrm>
            <a:off x="3395041" y="2336800"/>
            <a:ext cx="1851270" cy="1670231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1F3CE46-03C2-435A-A8AB-2946D176970A}"/>
              </a:ext>
            </a:extLst>
          </p:cNvPr>
          <p:cNvSpPr/>
          <p:nvPr/>
        </p:nvSpPr>
        <p:spPr>
          <a:xfrm>
            <a:off x="3347121" y="150665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風險評級查詢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F8C2A9-9E35-4CD2-9C96-B662DE643DED}"/>
              </a:ext>
            </a:extLst>
          </p:cNvPr>
          <p:cNvGrpSpPr/>
          <p:nvPr/>
        </p:nvGrpSpPr>
        <p:grpSpPr>
          <a:xfrm>
            <a:off x="652434" y="2607327"/>
            <a:ext cx="1394943" cy="1313186"/>
            <a:chOff x="8918872" y="4544874"/>
            <a:chExt cx="1394943" cy="131318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01D4519-F35D-419A-A9B2-111ECE05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86224" y="4544874"/>
              <a:ext cx="1060238" cy="1061859"/>
            </a:xfrm>
            <a:prstGeom prst="rect">
              <a:avLst/>
            </a:prstGeom>
          </p:spPr>
        </p:pic>
        <p:sp>
          <p:nvSpPr>
            <p:cNvPr id="53" name="綵帶 (向上) 31">
              <a:extLst>
                <a:ext uri="{FF2B5EF4-FFF2-40B4-BE49-F238E27FC236}">
                  <a16:creationId xmlns:a16="http://schemas.microsoft.com/office/drawing/2014/main" id="{EB731C7E-6FEA-4DBE-A755-871D65F68FC2}"/>
                </a:ext>
              </a:extLst>
            </p:cNvPr>
            <p:cNvSpPr/>
            <p:nvPr/>
          </p:nvSpPr>
          <p:spPr>
            <a:xfrm>
              <a:off x="8918872" y="5519891"/>
              <a:ext cx="1394943" cy="338169"/>
            </a:xfrm>
            <a:prstGeom prst="ribbon2">
              <a:avLst>
                <a:gd name="adj1" fmla="val 8339"/>
                <a:gd name="adj2" fmla="val 75000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B2B2B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經辦、主管</a:t>
              </a:r>
            </a:p>
          </p:txBody>
        </p:sp>
      </p:grpSp>
      <p:sp>
        <p:nvSpPr>
          <p:cNvPr id="59" name="上彎箭號 27">
            <a:extLst>
              <a:ext uri="{FF2B5EF4-FFF2-40B4-BE49-F238E27FC236}">
                <a16:creationId xmlns:a16="http://schemas.microsoft.com/office/drawing/2014/main" id="{4D92A558-2240-4076-804A-24CDECB18A20}"/>
              </a:ext>
            </a:extLst>
          </p:cNvPr>
          <p:cNvSpPr/>
          <p:nvPr/>
        </p:nvSpPr>
        <p:spPr>
          <a:xfrm rot="5400000">
            <a:off x="2944319" y="2598522"/>
            <a:ext cx="1582980" cy="4454521"/>
          </a:xfrm>
          <a:prstGeom prst="bentUpArrow">
            <a:avLst>
              <a:gd name="adj1" fmla="val 8756"/>
              <a:gd name="adj2" fmla="val 10518"/>
              <a:gd name="adj3" fmla="val 1482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452876-A23D-449E-A7FA-4745DE5EF6EA}"/>
              </a:ext>
            </a:extLst>
          </p:cNvPr>
          <p:cNvSpPr/>
          <p:nvPr/>
        </p:nvSpPr>
        <p:spPr>
          <a:xfrm>
            <a:off x="2021007" y="4785318"/>
            <a:ext cx="2589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若有經辦單位判斷可建立新業務，則即時更新風險狀態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向右箭號 44">
            <a:extLst>
              <a:ext uri="{FF2B5EF4-FFF2-40B4-BE49-F238E27FC236}">
                <a16:creationId xmlns:a16="http://schemas.microsoft.com/office/drawing/2014/main" id="{C8D69CDD-4BBC-444F-8DCD-F4E196C21847}"/>
              </a:ext>
            </a:extLst>
          </p:cNvPr>
          <p:cNvSpPr/>
          <p:nvPr/>
        </p:nvSpPr>
        <p:spPr>
          <a:xfrm>
            <a:off x="8246937" y="5226446"/>
            <a:ext cx="670947" cy="3223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B2E7110-89E0-48BF-B6B2-E0EB6EB8B237}"/>
              </a:ext>
            </a:extLst>
          </p:cNvPr>
          <p:cNvSpPr/>
          <p:nvPr/>
        </p:nvSpPr>
        <p:spPr>
          <a:xfrm>
            <a:off x="2244774" y="5964216"/>
            <a:ext cx="1253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回饋風險結果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向右箭號 44">
            <a:extLst>
              <a:ext uri="{FF2B5EF4-FFF2-40B4-BE49-F238E27FC236}">
                <a16:creationId xmlns:a16="http://schemas.microsoft.com/office/drawing/2014/main" id="{0B571FDF-FB4F-4D8A-8851-FBEAECAEA23B}"/>
              </a:ext>
            </a:extLst>
          </p:cNvPr>
          <p:cNvSpPr/>
          <p:nvPr/>
        </p:nvSpPr>
        <p:spPr>
          <a:xfrm rot="5400000">
            <a:off x="985242" y="2059269"/>
            <a:ext cx="729325" cy="31728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向右箭號 44">
            <a:extLst>
              <a:ext uri="{FF2B5EF4-FFF2-40B4-BE49-F238E27FC236}">
                <a16:creationId xmlns:a16="http://schemas.microsoft.com/office/drawing/2014/main" id="{E779780F-B775-43FC-BF27-89FC60E8B496}"/>
              </a:ext>
            </a:extLst>
          </p:cNvPr>
          <p:cNvSpPr/>
          <p:nvPr/>
        </p:nvSpPr>
        <p:spPr>
          <a:xfrm flipH="1">
            <a:off x="2123093" y="3385057"/>
            <a:ext cx="1082971" cy="308584"/>
          </a:xfrm>
          <a:prstGeom prst="right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上彎箭號 27">
            <a:extLst>
              <a:ext uri="{FF2B5EF4-FFF2-40B4-BE49-F238E27FC236}">
                <a16:creationId xmlns:a16="http://schemas.microsoft.com/office/drawing/2014/main" id="{4D3F1933-E558-4C52-A8AF-51B807AF5486}"/>
              </a:ext>
            </a:extLst>
          </p:cNvPr>
          <p:cNvSpPr/>
          <p:nvPr/>
        </p:nvSpPr>
        <p:spPr>
          <a:xfrm rot="10800000" flipV="1">
            <a:off x="875825" y="4034292"/>
            <a:ext cx="5087243" cy="1897302"/>
          </a:xfrm>
          <a:prstGeom prst="bentUpArrow">
            <a:avLst>
              <a:gd name="adj1" fmla="val 6610"/>
              <a:gd name="adj2" fmla="val 8842"/>
              <a:gd name="adj3" fmla="val 1350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948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 –</a:t>
            </a:r>
            <a:r>
              <a:rPr lang="zh-TW" altLang="en-US" dirty="0"/>
              <a:t>舊戶建立新業務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51384" y="801171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介接</a:t>
            </a:r>
            <a:r>
              <a:rPr lang="en-US" altLang="zh-TW" b="1" dirty="0">
                <a:ea typeface="微軟正黑體" panose="020B0604030504040204" pitchFamily="34" charset="-120"/>
              </a:rPr>
              <a:t>API</a:t>
            </a:r>
            <a:r>
              <a:rPr lang="zh-TW" altLang="en-US" b="1" dirty="0">
                <a:ea typeface="微軟正黑體" panose="020B0604030504040204" pitchFamily="34" charset="-120"/>
              </a:rPr>
              <a:t>清單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33952"/>
              </p:ext>
            </p:extLst>
          </p:nvPr>
        </p:nvGraphicFramePr>
        <p:xfrm>
          <a:off x="551384" y="1412775"/>
          <a:ext cx="10570706" cy="232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334">
                  <a:extLst>
                    <a:ext uri="{9D8B030D-6E8A-4147-A177-3AD203B41FA5}">
                      <a16:colId xmlns:a16="http://schemas.microsoft.com/office/drawing/2014/main" val="664958178"/>
                    </a:ext>
                  </a:extLst>
                </a:gridCol>
                <a:gridCol w="2730576">
                  <a:extLst>
                    <a:ext uri="{9D8B030D-6E8A-4147-A177-3AD203B41FA5}">
                      <a16:colId xmlns:a16="http://schemas.microsoft.com/office/drawing/2014/main" val="1969243429"/>
                    </a:ext>
                  </a:extLst>
                </a:gridCol>
                <a:gridCol w="2076115">
                  <a:extLst>
                    <a:ext uri="{9D8B030D-6E8A-4147-A177-3AD203B41FA5}">
                      <a16:colId xmlns:a16="http://schemas.microsoft.com/office/drawing/2014/main" val="2072286311"/>
                    </a:ext>
                  </a:extLst>
                </a:gridCol>
                <a:gridCol w="3195681">
                  <a:extLst>
                    <a:ext uri="{9D8B030D-6E8A-4147-A177-3AD203B41FA5}">
                      <a16:colId xmlns:a16="http://schemas.microsoft.com/office/drawing/2014/main" val="3814706725"/>
                    </a:ext>
                  </a:extLst>
                </a:gridCol>
              </a:tblGrid>
              <a:tr h="544001"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API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說明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資料格式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Return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079117890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Risk Profile</a:t>
                      </a:r>
                    </a:p>
                    <a:p>
                      <a:pPr marL="0" marR="0" lvl="0" indent="0" algn="ctr" defTabSz="91433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 Service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風險評級查詢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JSON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風險分數、風險等級</a:t>
                      </a: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3704537336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源泉圓體 TTF Regular" panose="020B0500000000000000"/>
                        </a:rPr>
                        <a:t>RMD Web Service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風險評級變更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若有需求</a:t>
                      </a: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JSON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風險分數、風險等級</a:t>
                      </a: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46350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69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7c415d8bc_0_346"/>
          <p:cNvSpPr txBox="1">
            <a:spLocks noGrp="1"/>
          </p:cNvSpPr>
          <p:nvPr>
            <p:ph type="title"/>
          </p:nvPr>
        </p:nvSpPr>
        <p:spPr>
          <a:xfrm>
            <a:off x="344385" y="44624"/>
            <a:ext cx="110082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zh-TW" altLang="en-US" sz="3600" dirty="0"/>
              <a:t>業務流程</a:t>
            </a:r>
            <a:r>
              <a:rPr lang="en-US" altLang="zh-TW" sz="3600" dirty="0"/>
              <a:t> – </a:t>
            </a:r>
            <a:r>
              <a:rPr lang="zh-TW" altLang="en-US" sz="3600" dirty="0"/>
              <a:t>電文掃描</a:t>
            </a:r>
            <a:endParaRPr lang="zh-TW" sz="3600" dirty="0">
              <a:solidFill>
                <a:schemeClr val="bg1"/>
              </a:solidFill>
            </a:endParaRPr>
          </a:p>
        </p:txBody>
      </p:sp>
      <p:sp>
        <p:nvSpPr>
          <p:cNvPr id="349" name="Google Shape;349;gd7c415d8bc_0_346"/>
          <p:cNvSpPr txBox="1">
            <a:spLocks noGrp="1"/>
          </p:cNvSpPr>
          <p:nvPr>
            <p:ph type="sldNum" idx="12"/>
          </p:nvPr>
        </p:nvSpPr>
        <p:spPr>
          <a:xfrm>
            <a:off x="11640616" y="6468897"/>
            <a:ext cx="5760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353" name="Google Shape;353;gd7c415d8bc_0_346"/>
          <p:cNvSpPr/>
          <p:nvPr/>
        </p:nvSpPr>
        <p:spPr>
          <a:xfrm>
            <a:off x="1289655" y="2058746"/>
            <a:ext cx="13443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交易系統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d7c415d8bc_0_346"/>
          <p:cNvSpPr/>
          <p:nvPr/>
        </p:nvSpPr>
        <p:spPr>
          <a:xfrm>
            <a:off x="1289655" y="4301710"/>
            <a:ext cx="13443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交易系統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d7c415d8bc_0_346"/>
          <p:cNvSpPr/>
          <p:nvPr/>
        </p:nvSpPr>
        <p:spPr>
          <a:xfrm>
            <a:off x="1289656" y="3180228"/>
            <a:ext cx="13443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交易系統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d7c415d8bc_0_346"/>
          <p:cNvSpPr/>
          <p:nvPr/>
        </p:nvSpPr>
        <p:spPr>
          <a:xfrm>
            <a:off x="4608561" y="3180224"/>
            <a:ext cx="18267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latin typeface="Calibri"/>
                <a:ea typeface="Calibri"/>
                <a:cs typeface="Calibri"/>
              </a:rPr>
              <a:t>銀行</a:t>
            </a:r>
            <a:endParaRPr lang="en-US" altLang="zh-TW" sz="1600" b="1" dirty="0"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latin typeface="Calibri"/>
                <a:ea typeface="Calibri"/>
                <a:cs typeface="Calibri"/>
              </a:rPr>
              <a:t>電文中介系</a:t>
            </a:r>
            <a:r>
              <a:rPr lang="zh-TW" altLang="en-US" sz="1600" b="1" dirty="0">
                <a:latin typeface="Calibri"/>
                <a:ea typeface="Calibri"/>
                <a:cs typeface="Calibri"/>
              </a:rPr>
              <a:t>統</a:t>
            </a:r>
            <a:endParaRPr lang="zh-TW" altLang="en-US" sz="16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7" name="Google Shape;357;gd7c415d8bc_0_346"/>
          <p:cNvSpPr/>
          <p:nvPr/>
        </p:nvSpPr>
        <p:spPr>
          <a:xfrm>
            <a:off x="8409860" y="3180224"/>
            <a:ext cx="1826700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SAA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(ALLIANCE Access)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gd7c415d8bc_0_346"/>
          <p:cNvCxnSpPr/>
          <p:nvPr/>
        </p:nvCxnSpPr>
        <p:spPr>
          <a:xfrm>
            <a:off x="2628145" y="2335447"/>
            <a:ext cx="1974600" cy="127263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0" name="Google Shape;360;gd7c415d8bc_0_346"/>
          <p:cNvCxnSpPr/>
          <p:nvPr/>
        </p:nvCxnSpPr>
        <p:spPr>
          <a:xfrm flipV="1">
            <a:off x="2633961" y="3613796"/>
            <a:ext cx="1980416" cy="128550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1" name="Google Shape;361;gd7c415d8bc_0_346"/>
          <p:cNvCxnSpPr>
            <a:cxnSpLocks/>
          </p:cNvCxnSpPr>
          <p:nvPr/>
        </p:nvCxnSpPr>
        <p:spPr>
          <a:xfrm flipV="1">
            <a:off x="2633956" y="3614628"/>
            <a:ext cx="1974605" cy="4"/>
          </a:xfrm>
          <a:prstGeom prst="straightConnector1">
            <a:avLst/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2" name="Google Shape;362;gd7c415d8bc_0_346"/>
          <p:cNvCxnSpPr/>
          <p:nvPr/>
        </p:nvCxnSpPr>
        <p:spPr>
          <a:xfrm flipH="1">
            <a:off x="2645540" y="3494128"/>
            <a:ext cx="19746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4" name="Google Shape;364;gd7c415d8bc_0_346"/>
          <p:cNvCxnSpPr/>
          <p:nvPr/>
        </p:nvCxnSpPr>
        <p:spPr>
          <a:xfrm flipH="1" flipV="1">
            <a:off x="2639725" y="2523024"/>
            <a:ext cx="751336" cy="1141286"/>
          </a:xfrm>
          <a:prstGeom prst="bentConnector3">
            <a:avLst>
              <a:gd name="adj1" fmla="val -1323"/>
            </a:avLst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5" name="Google Shape;365;gd7c415d8bc_0_346"/>
          <p:cNvCxnSpPr/>
          <p:nvPr/>
        </p:nvCxnSpPr>
        <p:spPr>
          <a:xfrm>
            <a:off x="6435256" y="3614628"/>
            <a:ext cx="1974600" cy="0"/>
          </a:xfrm>
          <a:prstGeom prst="straightConnector1">
            <a:avLst/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6" name="Google Shape;366;gd7c415d8bc_0_346"/>
          <p:cNvCxnSpPr/>
          <p:nvPr/>
        </p:nvCxnSpPr>
        <p:spPr>
          <a:xfrm flipH="1">
            <a:off x="6435256" y="3494128"/>
            <a:ext cx="19746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7" name="Google Shape;367;gd7c415d8bc_0_346"/>
          <p:cNvCxnSpPr/>
          <p:nvPr/>
        </p:nvCxnSpPr>
        <p:spPr>
          <a:xfrm rot="10800000">
            <a:off x="5275411" y="4052249"/>
            <a:ext cx="0" cy="618000"/>
          </a:xfrm>
          <a:prstGeom prst="straightConnector1">
            <a:avLst/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8" name="Google Shape;368;gd7c415d8bc_0_346"/>
          <p:cNvCxnSpPr/>
          <p:nvPr/>
        </p:nvCxnSpPr>
        <p:spPr>
          <a:xfrm>
            <a:off x="5731186" y="4052249"/>
            <a:ext cx="0" cy="618000"/>
          </a:xfrm>
          <a:prstGeom prst="straightConnector1">
            <a:avLst/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9" name="Google Shape;369;gd7c415d8bc_0_346"/>
          <p:cNvCxnSpPr/>
          <p:nvPr/>
        </p:nvCxnSpPr>
        <p:spPr>
          <a:xfrm>
            <a:off x="8154465" y="1258934"/>
            <a:ext cx="1344300" cy="0"/>
          </a:xfrm>
          <a:prstGeom prst="straightConnector1">
            <a:avLst/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0" name="Google Shape;370;gd7c415d8bc_0_346"/>
          <p:cNvCxnSpPr/>
          <p:nvPr/>
        </p:nvCxnSpPr>
        <p:spPr>
          <a:xfrm flipH="1">
            <a:off x="8154465" y="883597"/>
            <a:ext cx="13443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1" name="Google Shape;371;gd7c415d8bc_0_346"/>
          <p:cNvSpPr txBox="1"/>
          <p:nvPr/>
        </p:nvSpPr>
        <p:spPr>
          <a:xfrm>
            <a:off x="9666016" y="668359"/>
            <a:ext cx="197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SWIFT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2" name="Google Shape;372;gd7c415d8bc_0_346"/>
          <p:cNvSpPr txBox="1"/>
          <p:nvPr/>
        </p:nvSpPr>
        <p:spPr>
          <a:xfrm>
            <a:off x="9666016" y="1030534"/>
            <a:ext cx="1974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Outgoing SWIFT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gd7c415d8bc_0_346"/>
          <p:cNvSpPr/>
          <p:nvPr/>
        </p:nvSpPr>
        <p:spPr>
          <a:xfrm>
            <a:off x="10181425" y="1496523"/>
            <a:ext cx="1826712" cy="1121364"/>
          </a:xfrm>
          <a:prstGeom prst="cloud">
            <a:avLst/>
          </a:prstGeom>
          <a:solidFill>
            <a:srgbClr val="E6B8AF"/>
          </a:solidFill>
          <a:ln w="19050" cap="flat" cmpd="sng">
            <a:solidFill>
              <a:srgbClr val="3646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 dirty="0">
                <a:latin typeface="Calibri"/>
                <a:ea typeface="Calibri"/>
                <a:cs typeface="Calibri"/>
                <a:sym typeface="Calibri"/>
              </a:rPr>
              <a:t>SWIFT NET</a:t>
            </a:r>
            <a:endParaRPr sz="17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gd7c415d8bc_0_346"/>
          <p:cNvCxnSpPr>
            <a:cxnSpLocks/>
          </p:cNvCxnSpPr>
          <p:nvPr/>
        </p:nvCxnSpPr>
        <p:spPr>
          <a:xfrm flipH="1">
            <a:off x="9962885" y="2669823"/>
            <a:ext cx="607404" cy="437653"/>
          </a:xfrm>
          <a:prstGeom prst="straightConnector1">
            <a:avLst/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5" name="Google Shape;375;gd7c415d8bc_0_346"/>
          <p:cNvCxnSpPr>
            <a:cxnSpLocks/>
          </p:cNvCxnSpPr>
          <p:nvPr/>
        </p:nvCxnSpPr>
        <p:spPr>
          <a:xfrm flipV="1">
            <a:off x="9627779" y="2586167"/>
            <a:ext cx="638808" cy="521309"/>
          </a:xfrm>
          <a:prstGeom prst="straightConnector1">
            <a:avLst/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" name="Google Shape;364;gd7c415d8bc_0_346">
            <a:extLst>
              <a:ext uri="{FF2B5EF4-FFF2-40B4-BE49-F238E27FC236}">
                <a16:creationId xmlns:a16="http://schemas.microsoft.com/office/drawing/2014/main" id="{63C8B856-8698-457E-840D-FA8B1E1FD467}"/>
              </a:ext>
            </a:extLst>
          </p:cNvPr>
          <p:cNvCxnSpPr>
            <a:cxnSpLocks/>
          </p:cNvCxnSpPr>
          <p:nvPr/>
        </p:nvCxnSpPr>
        <p:spPr>
          <a:xfrm flipH="1">
            <a:off x="2645540" y="3257135"/>
            <a:ext cx="739704" cy="1482085"/>
          </a:xfrm>
          <a:prstGeom prst="bentConnector3">
            <a:avLst>
              <a:gd name="adj1" fmla="val -1323"/>
            </a:avLst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8" name="Google Shape;372;gd7c415d8bc_0_346">
            <a:extLst>
              <a:ext uri="{FF2B5EF4-FFF2-40B4-BE49-F238E27FC236}">
                <a16:creationId xmlns:a16="http://schemas.microsoft.com/office/drawing/2014/main" id="{99E2820E-1423-416A-B8C3-F383439F9F09}"/>
              </a:ext>
            </a:extLst>
          </p:cNvPr>
          <p:cNvSpPr txBox="1"/>
          <p:nvPr/>
        </p:nvSpPr>
        <p:spPr>
          <a:xfrm>
            <a:off x="153337" y="3029871"/>
            <a:ext cx="758713" cy="1169521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Dot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Calibri"/>
                <a:ea typeface="Verdana"/>
                <a:cs typeface="Calibri"/>
                <a:sym typeface="Calibri"/>
              </a:rPr>
              <a:t>臨櫃</a:t>
            </a:r>
            <a:endParaRPr lang="en-US" altLang="zh-TW" sz="1600" b="1" dirty="0">
              <a:solidFill>
                <a:schemeClr val="dk1"/>
              </a:solidFill>
              <a:latin typeface="Calibri"/>
              <a:ea typeface="Verdana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600" b="1" dirty="0">
              <a:solidFill>
                <a:schemeClr val="dk1"/>
              </a:solidFill>
              <a:latin typeface="Calibri"/>
              <a:ea typeface="Verdana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600" b="1" dirty="0">
              <a:solidFill>
                <a:schemeClr val="dk1"/>
              </a:solidFill>
              <a:latin typeface="Calibri"/>
              <a:ea typeface="Verdana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Calibri"/>
                <a:ea typeface="Verdana"/>
                <a:cs typeface="Calibri"/>
                <a:sym typeface="Calibri"/>
              </a:rPr>
              <a:t>網銀</a:t>
            </a:r>
            <a:endParaRPr lang="en-US" altLang="zh-TW" sz="1600" b="1" dirty="0">
              <a:solidFill>
                <a:schemeClr val="dk1"/>
              </a:solidFill>
              <a:latin typeface="Calibri"/>
              <a:ea typeface="Verdana"/>
              <a:cs typeface="Calibri"/>
              <a:sym typeface="Calibri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D89EC3B1-4C08-419E-B030-880B30596443}"/>
              </a:ext>
            </a:extLst>
          </p:cNvPr>
          <p:cNvGrpSpPr/>
          <p:nvPr/>
        </p:nvGrpSpPr>
        <p:grpSpPr>
          <a:xfrm>
            <a:off x="4620140" y="4811063"/>
            <a:ext cx="1832158" cy="1205214"/>
            <a:chOff x="11223665" y="-1942931"/>
            <a:chExt cx="1982551" cy="1304144"/>
          </a:xfrm>
        </p:grpSpPr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79A758D5-D64B-48A6-8EAF-AC5D2253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91" b="100000" l="0" r="92969"/>
                      </a14:imgEffect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69320" y="-1942931"/>
              <a:ext cx="777537" cy="777538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0F593F-14C1-43D9-A245-3A99B7483E84}"/>
                </a:ext>
              </a:extLst>
            </p:cNvPr>
            <p:cNvSpPr/>
            <p:nvPr/>
          </p:nvSpPr>
          <p:spPr>
            <a:xfrm>
              <a:off x="11223665" y="-1204955"/>
              <a:ext cx="1982551" cy="566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SWIFT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Web Service</a:t>
              </a:r>
            </a:p>
          </p:txBody>
        </p:sp>
      </p:grpSp>
      <p:pic>
        <p:nvPicPr>
          <p:cNvPr id="32" name="圖片 31">
            <a:extLst>
              <a:ext uri="{FF2B5EF4-FFF2-40B4-BE49-F238E27FC236}">
                <a16:creationId xmlns:a16="http://schemas.microsoft.com/office/drawing/2014/main" id="{C128FF9B-E4F0-45E8-B6BE-42BA5A406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0115" y="4765607"/>
            <a:ext cx="1060238" cy="1061859"/>
          </a:xfrm>
          <a:prstGeom prst="rect">
            <a:avLst/>
          </a:prstGeom>
        </p:spPr>
      </p:pic>
      <p:sp>
        <p:nvSpPr>
          <p:cNvPr id="33" name="綵帶 (向上) 31">
            <a:extLst>
              <a:ext uri="{FF2B5EF4-FFF2-40B4-BE49-F238E27FC236}">
                <a16:creationId xmlns:a16="http://schemas.microsoft.com/office/drawing/2014/main" id="{94521D1F-9349-469E-8208-98B5291A23F8}"/>
              </a:ext>
            </a:extLst>
          </p:cNvPr>
          <p:cNvSpPr/>
          <p:nvPr/>
        </p:nvSpPr>
        <p:spPr>
          <a:xfrm>
            <a:off x="8982763" y="5740624"/>
            <a:ext cx="1394943" cy="338169"/>
          </a:xfrm>
          <a:prstGeom prst="ribbon2">
            <a:avLst>
              <a:gd name="adj1" fmla="val 8339"/>
              <a:gd name="adj2" fmla="val 75000"/>
            </a:avLst>
          </a:prstGeom>
          <a:solidFill>
            <a:sysClr val="window" lastClr="FFFFFF"/>
          </a:solidFill>
          <a:ln w="1905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經辦、主管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A2B8A22-6FA7-47D3-99A3-10CCB66FCCBC}"/>
              </a:ext>
            </a:extLst>
          </p:cNvPr>
          <p:cNvSpPr/>
          <p:nvPr/>
        </p:nvSpPr>
        <p:spPr>
          <a:xfrm>
            <a:off x="10426716" y="5155843"/>
            <a:ext cx="1253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裁定是否受理外匯交易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向右箭號 44">
            <a:extLst>
              <a:ext uri="{FF2B5EF4-FFF2-40B4-BE49-F238E27FC236}">
                <a16:creationId xmlns:a16="http://schemas.microsoft.com/office/drawing/2014/main" id="{33026C76-DA91-4E3D-B971-9AD5C5A0C800}"/>
              </a:ext>
            </a:extLst>
          </p:cNvPr>
          <p:cNvSpPr/>
          <p:nvPr/>
        </p:nvSpPr>
        <p:spPr>
          <a:xfrm>
            <a:off x="6701197" y="5402968"/>
            <a:ext cx="2281566" cy="26464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4C08A1E-A181-45F9-BE08-8AF8FF4FB899}"/>
              </a:ext>
            </a:extLst>
          </p:cNvPr>
          <p:cNvSpPr/>
          <p:nvPr/>
        </p:nvSpPr>
        <p:spPr>
          <a:xfrm>
            <a:off x="6810967" y="4848672"/>
            <a:ext cx="198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若有偵測命中，經辦單位判斷是否為假警報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2" name="Google Shape;367;gd7c415d8bc_0_346">
            <a:extLst>
              <a:ext uri="{FF2B5EF4-FFF2-40B4-BE49-F238E27FC236}">
                <a16:creationId xmlns:a16="http://schemas.microsoft.com/office/drawing/2014/main" id="{A4DCB983-BE3C-486F-998F-C0718BD23953}"/>
              </a:ext>
            </a:extLst>
          </p:cNvPr>
          <p:cNvCxnSpPr>
            <a:cxnSpLocks/>
          </p:cNvCxnSpPr>
          <p:nvPr/>
        </p:nvCxnSpPr>
        <p:spPr>
          <a:xfrm flipH="1">
            <a:off x="6718234" y="5903808"/>
            <a:ext cx="2108381" cy="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" name="圓角矩形 4">
            <a:extLst>
              <a:ext uri="{FF2B5EF4-FFF2-40B4-BE49-F238E27FC236}">
                <a16:creationId xmlns:a16="http://schemas.microsoft.com/office/drawing/2014/main" id="{BCBD6C81-BC48-44EB-A074-647FD0C61319}"/>
              </a:ext>
            </a:extLst>
          </p:cNvPr>
          <p:cNvSpPr/>
          <p:nvPr/>
        </p:nvSpPr>
        <p:spPr>
          <a:xfrm>
            <a:off x="4748296" y="4647297"/>
            <a:ext cx="1530839" cy="1431496"/>
          </a:xfrm>
          <a:prstGeom prst="round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BC788BC-1270-4080-BF3A-9B473F3A887F}"/>
              </a:ext>
            </a:extLst>
          </p:cNvPr>
          <p:cNvSpPr/>
          <p:nvPr/>
        </p:nvSpPr>
        <p:spPr>
          <a:xfrm>
            <a:off x="4828333" y="609813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電文偵測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 – </a:t>
            </a:r>
            <a:r>
              <a:rPr lang="zh-TW" altLang="en-US" dirty="0"/>
              <a:t>電文掃描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51384" y="801171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ea typeface="微軟正黑體" panose="020B0604030504040204" pitchFamily="34" charset="-120"/>
              </a:rPr>
              <a:t>介接</a:t>
            </a:r>
            <a:r>
              <a:rPr lang="en-US" altLang="zh-TW" b="1" dirty="0">
                <a:ea typeface="微軟正黑體" panose="020B0604030504040204" pitchFamily="34" charset="-120"/>
              </a:rPr>
              <a:t>API</a:t>
            </a:r>
            <a:r>
              <a:rPr lang="zh-TW" altLang="en-US" b="1" dirty="0">
                <a:ea typeface="微軟正黑體" panose="020B0604030504040204" pitchFamily="34" charset="-120"/>
              </a:rPr>
              <a:t>清單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19632"/>
              </p:ext>
            </p:extLst>
          </p:nvPr>
        </p:nvGraphicFramePr>
        <p:xfrm>
          <a:off x="551384" y="1412775"/>
          <a:ext cx="10570706" cy="2338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29">
                  <a:extLst>
                    <a:ext uri="{9D8B030D-6E8A-4147-A177-3AD203B41FA5}">
                      <a16:colId xmlns:a16="http://schemas.microsoft.com/office/drawing/2014/main" val="664958178"/>
                    </a:ext>
                  </a:extLst>
                </a:gridCol>
                <a:gridCol w="3047181">
                  <a:extLst>
                    <a:ext uri="{9D8B030D-6E8A-4147-A177-3AD203B41FA5}">
                      <a16:colId xmlns:a16="http://schemas.microsoft.com/office/drawing/2014/main" val="1969243429"/>
                    </a:ext>
                  </a:extLst>
                </a:gridCol>
                <a:gridCol w="2076115">
                  <a:extLst>
                    <a:ext uri="{9D8B030D-6E8A-4147-A177-3AD203B41FA5}">
                      <a16:colId xmlns:a16="http://schemas.microsoft.com/office/drawing/2014/main" val="2072286311"/>
                    </a:ext>
                  </a:extLst>
                </a:gridCol>
                <a:gridCol w="3195681">
                  <a:extLst>
                    <a:ext uri="{9D8B030D-6E8A-4147-A177-3AD203B41FA5}">
                      <a16:colId xmlns:a16="http://schemas.microsoft.com/office/drawing/2014/main" val="3814706725"/>
                    </a:ext>
                  </a:extLst>
                </a:gridCol>
              </a:tblGrid>
              <a:tr h="544001"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API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說明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資料格式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Return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079117890"/>
                  </a:ext>
                </a:extLst>
              </a:tr>
              <a:tr h="665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源泉圓體 TTF Regular" panose="020B0500000000000000"/>
                        </a:rPr>
                        <a:t>SWIFT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源泉圓體 TTF Regular" panose="020B0500000000000000"/>
                        </a:rPr>
                        <a:t>Web Service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電文偵測發送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XML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ACK</a:t>
                      </a: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code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3704537336"/>
                  </a:ext>
                </a:extLst>
              </a:tr>
              <a:tr h="684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SWIFT message scanning progress</a:t>
                      </a:r>
                      <a:endParaRPr lang="zh-TW" altLang="en-US" sz="1800" dirty="0">
                        <a:latin typeface="+mn-lt"/>
                        <a:ea typeface="源泉圓體 TTF Regular" panose="020B050000000000000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電文偵測狀態查詢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XML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ACK code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46350583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E160B6-6B1D-4BD6-A81B-DC588EE4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08145"/>
              </p:ext>
            </p:extLst>
          </p:nvPr>
        </p:nvGraphicFramePr>
        <p:xfrm>
          <a:off x="563131" y="4724588"/>
          <a:ext cx="10570706" cy="144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729">
                  <a:extLst>
                    <a:ext uri="{9D8B030D-6E8A-4147-A177-3AD203B41FA5}">
                      <a16:colId xmlns:a16="http://schemas.microsoft.com/office/drawing/2014/main" val="664958178"/>
                    </a:ext>
                  </a:extLst>
                </a:gridCol>
                <a:gridCol w="3047181">
                  <a:extLst>
                    <a:ext uri="{9D8B030D-6E8A-4147-A177-3AD203B41FA5}">
                      <a16:colId xmlns:a16="http://schemas.microsoft.com/office/drawing/2014/main" val="1969243429"/>
                    </a:ext>
                  </a:extLst>
                </a:gridCol>
                <a:gridCol w="2076115">
                  <a:extLst>
                    <a:ext uri="{9D8B030D-6E8A-4147-A177-3AD203B41FA5}">
                      <a16:colId xmlns:a16="http://schemas.microsoft.com/office/drawing/2014/main" val="2072286311"/>
                    </a:ext>
                  </a:extLst>
                </a:gridCol>
                <a:gridCol w="3195681">
                  <a:extLst>
                    <a:ext uri="{9D8B030D-6E8A-4147-A177-3AD203B41FA5}">
                      <a16:colId xmlns:a16="http://schemas.microsoft.com/office/drawing/2014/main" val="3814706725"/>
                    </a:ext>
                  </a:extLst>
                </a:gridCol>
              </a:tblGrid>
              <a:tr h="544001"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API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說明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zh-TW" altLang="en-US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資料格式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en-US" altLang="zh-TW" sz="1700" b="1" kern="1200" dirty="0">
                          <a:solidFill>
                            <a:schemeClr val="lt1"/>
                          </a:solidFill>
                          <a:latin typeface="源泉圓體 TTF Regular"/>
                          <a:ea typeface="源泉圓體 TTF Regular" panose="020B0500000000000000"/>
                          <a:cs typeface="+mn-cs"/>
                        </a:rPr>
                        <a:t>Return</a:t>
                      </a:r>
                      <a:endParaRPr lang="zh-TW" altLang="en-US" sz="1700" b="1" kern="1200" dirty="0">
                        <a:solidFill>
                          <a:schemeClr val="lt1"/>
                        </a:solidFill>
                        <a:latin typeface="源泉圓體 TTF Regular"/>
                        <a:ea typeface="源泉圓體 TTF Regular" panose="020B0500000000000000"/>
                        <a:cs typeface="+mn-cs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1079117890"/>
                  </a:ext>
                </a:extLst>
              </a:tr>
              <a:tr h="665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源泉圓體 TTF Regular" panose="020B0500000000000000"/>
                        </a:rPr>
                        <a:t>Processor returns the detection result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審查電文結果回饋</a:t>
                      </a: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XML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ACK</a:t>
                      </a:r>
                      <a:r>
                        <a:rPr lang="zh-TW" altLang="en-US" sz="1800" dirty="0"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800" dirty="0">
                          <a:latin typeface="+mn-lt"/>
                          <a:ea typeface="微軟正黑體" panose="020B0604030504040204" pitchFamily="34" charset="-120"/>
                        </a:rPr>
                        <a:t>code</a:t>
                      </a:r>
                      <a:endParaRPr lang="zh-TW" altLang="en-US" sz="18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16854" marR="116854" marT="58429" marB="58429" anchor="ctr"/>
                </a:tc>
                <a:extLst>
                  <a:ext uri="{0D108BD9-81ED-4DB2-BD59-A6C34878D82A}">
                    <a16:rowId xmlns:a16="http://schemas.microsoft.com/office/drawing/2014/main" val="370453733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1C7EA41A-487C-402C-98C8-F69A876BC29A}"/>
              </a:ext>
            </a:extLst>
          </p:cNvPr>
          <p:cNvSpPr txBox="1"/>
          <p:nvPr/>
        </p:nvSpPr>
        <p:spPr>
          <a:xfrm>
            <a:off x="551384" y="4134377"/>
            <a:ext cx="179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ea typeface="微軟正黑體" panose="020B0604030504040204" pitchFamily="34" charset="-120"/>
              </a:rPr>
              <a:t>SWIFT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a typeface="微軟正黑體" panose="020B0604030504040204" pitchFamily="34" charset="-12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48247904"/>
      </p:ext>
    </p:extLst>
  </p:cSld>
  <p:clrMapOvr>
    <a:masterClrMapping/>
  </p:clrMapOvr>
</p:sld>
</file>

<file path=ppt/theme/theme1.xml><?xml version="1.0" encoding="utf-8"?>
<a:theme xmlns:a="http://schemas.openxmlformats.org/drawingml/2006/main" name="淺色版">
  <a:themeElements>
    <a:clrScheme name="sis 6">
      <a:dk1>
        <a:srgbClr val="000000"/>
      </a:dk1>
      <a:lt1>
        <a:srgbClr val="FFFFFF"/>
      </a:lt1>
      <a:dk2>
        <a:srgbClr val="636363"/>
      </a:dk2>
      <a:lt2>
        <a:srgbClr val="E7E6E6"/>
      </a:lt2>
      <a:accent1>
        <a:srgbClr val="4CBCBC"/>
      </a:accent1>
      <a:accent2>
        <a:srgbClr val="009090"/>
      </a:accent2>
      <a:accent3>
        <a:srgbClr val="006261"/>
      </a:accent3>
      <a:accent4>
        <a:srgbClr val="004F53"/>
      </a:accent4>
      <a:accent5>
        <a:srgbClr val="FFCC1A"/>
      </a:accent5>
      <a:accent6>
        <a:srgbClr val="F34724"/>
      </a:accent6>
      <a:hlink>
        <a:srgbClr val="4CBCBC"/>
      </a:hlink>
      <a:folHlink>
        <a:srgbClr val="006261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範本.pptx" id="{888850A5-0CE3-40A0-820A-2BDD13EEC2A7}" vid="{88BDEBEB-DCA1-408C-A6E4-E6B71236ECF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SAR_Training</Template>
  <TotalTime>7573</TotalTime>
  <Words>1346</Words>
  <Application>Microsoft Office PowerPoint</Application>
  <PresentationFormat>寬螢幕</PresentationFormat>
  <Paragraphs>278</Paragraphs>
  <Slides>27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MicrosoftJhengHeiRegular</vt:lpstr>
      <vt:lpstr>微軟正黑體</vt:lpstr>
      <vt:lpstr>微軟正黑體</vt:lpstr>
      <vt:lpstr>源泉圓體 TTF Medium</vt:lpstr>
      <vt:lpstr>源泉圓體 TTF Regular</vt:lpstr>
      <vt:lpstr>Arial</vt:lpstr>
      <vt:lpstr>Calibri</vt:lpstr>
      <vt:lpstr>Calibri Light</vt:lpstr>
      <vt:lpstr>Inconsolata</vt:lpstr>
      <vt:lpstr>Verdana</vt:lpstr>
      <vt:lpstr>Wingdings</vt:lpstr>
      <vt:lpstr>淺色版</vt:lpstr>
      <vt:lpstr>PowerPoint 簡報</vt:lpstr>
      <vt:lpstr>Agenda</vt:lpstr>
      <vt:lpstr>系統回顧</vt:lpstr>
      <vt:lpstr>業務流程 – 開戶作業</vt:lpstr>
      <vt:lpstr>業務流程 – 開戶作業 </vt:lpstr>
      <vt:lpstr>業務流程 – 舊戶建立新業務</vt:lpstr>
      <vt:lpstr>業務流程 –舊戶建立新業務</vt:lpstr>
      <vt:lpstr>業務流程 – 電文掃描</vt:lpstr>
      <vt:lpstr>業務流程 – 電文掃描</vt:lpstr>
      <vt:lpstr>業務流程 – 貿易融資</vt:lpstr>
      <vt:lpstr>PowerPoint 簡報</vt:lpstr>
      <vt:lpstr>業務流程 – 貿易融資</vt:lpstr>
      <vt:lpstr>業務流程 – 貿易融資/國內匯款</vt:lpstr>
      <vt:lpstr>業務流程 – 貿易融資/國內匯款</vt:lpstr>
      <vt:lpstr>API - NMCHK測試(xml)</vt:lpstr>
      <vt:lpstr>API - NMCHK測試(xml)</vt:lpstr>
      <vt:lpstr>API - SWIFT測試(xml)</vt:lpstr>
      <vt:lpstr>API - SWIFT測試(xml)</vt:lpstr>
      <vt:lpstr>API - 貿融測試(json)</vt:lpstr>
      <vt:lpstr>API - 貿融測試(json)</vt:lpstr>
      <vt:lpstr>API - 貿融測試(json)</vt:lpstr>
      <vt:lpstr>Archive</vt:lpstr>
      <vt:lpstr>Archive步驟</vt:lpstr>
      <vt:lpstr>Archive – 畫面</vt:lpstr>
      <vt:lpstr>Archive – 畫面</vt:lpstr>
      <vt:lpstr>Archive – 畫面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</dc:creator>
  <cp:lastModifiedBy>Jason</cp:lastModifiedBy>
  <cp:revision>184</cp:revision>
  <cp:lastPrinted>2020-07-28T03:02:50Z</cp:lastPrinted>
  <dcterms:created xsi:type="dcterms:W3CDTF">2021-06-08T01:49:35Z</dcterms:created>
  <dcterms:modified xsi:type="dcterms:W3CDTF">2021-09-14T15:16:33Z</dcterms:modified>
</cp:coreProperties>
</file>