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1"/>
  </p:notesMasterIdLst>
  <p:handoutMasterIdLst>
    <p:handoutMasterId r:id="rId72"/>
  </p:handoutMasterIdLst>
  <p:sldIdLst>
    <p:sldId id="257" r:id="rId2"/>
    <p:sldId id="399" r:id="rId3"/>
    <p:sldId id="400" r:id="rId4"/>
    <p:sldId id="406" r:id="rId5"/>
    <p:sldId id="481" r:id="rId6"/>
    <p:sldId id="482" r:id="rId7"/>
    <p:sldId id="408" r:id="rId8"/>
    <p:sldId id="401" r:id="rId9"/>
    <p:sldId id="414" r:id="rId10"/>
    <p:sldId id="476" r:id="rId11"/>
    <p:sldId id="477" r:id="rId12"/>
    <p:sldId id="479" r:id="rId13"/>
    <p:sldId id="416" r:id="rId14"/>
    <p:sldId id="478" r:id="rId15"/>
    <p:sldId id="480" r:id="rId16"/>
    <p:sldId id="419" r:id="rId17"/>
    <p:sldId id="420" r:id="rId18"/>
    <p:sldId id="422" r:id="rId19"/>
    <p:sldId id="421" r:id="rId20"/>
    <p:sldId id="402" r:id="rId21"/>
    <p:sldId id="423" r:id="rId22"/>
    <p:sldId id="424" r:id="rId23"/>
    <p:sldId id="404" r:id="rId24"/>
    <p:sldId id="441" r:id="rId25"/>
    <p:sldId id="471" r:id="rId26"/>
    <p:sldId id="472" r:id="rId27"/>
    <p:sldId id="475" r:id="rId28"/>
    <p:sldId id="473" r:id="rId29"/>
    <p:sldId id="474" r:id="rId30"/>
    <p:sldId id="425" r:id="rId31"/>
    <p:sldId id="427" r:id="rId32"/>
    <p:sldId id="468" r:id="rId33"/>
    <p:sldId id="469" r:id="rId34"/>
    <p:sldId id="428" r:id="rId35"/>
    <p:sldId id="429" r:id="rId36"/>
    <p:sldId id="432" r:id="rId37"/>
    <p:sldId id="430" r:id="rId38"/>
    <p:sldId id="431" r:id="rId39"/>
    <p:sldId id="437" r:id="rId40"/>
    <p:sldId id="439" r:id="rId41"/>
    <p:sldId id="438" r:id="rId42"/>
    <p:sldId id="440" r:id="rId43"/>
    <p:sldId id="403" r:id="rId44"/>
    <p:sldId id="443" r:id="rId45"/>
    <p:sldId id="444" r:id="rId46"/>
    <p:sldId id="446" r:id="rId47"/>
    <p:sldId id="447" r:id="rId48"/>
    <p:sldId id="405" r:id="rId49"/>
    <p:sldId id="442" r:id="rId50"/>
    <p:sldId id="485" r:id="rId51"/>
    <p:sldId id="483" r:id="rId52"/>
    <p:sldId id="484" r:id="rId53"/>
    <p:sldId id="486" r:id="rId54"/>
    <p:sldId id="487" r:id="rId55"/>
    <p:sldId id="470" r:id="rId56"/>
    <p:sldId id="457" r:id="rId57"/>
    <p:sldId id="458" r:id="rId58"/>
    <p:sldId id="459" r:id="rId59"/>
    <p:sldId id="460" r:id="rId60"/>
    <p:sldId id="461" r:id="rId61"/>
    <p:sldId id="462" r:id="rId62"/>
    <p:sldId id="463" r:id="rId63"/>
    <p:sldId id="464" r:id="rId64"/>
    <p:sldId id="465" r:id="rId65"/>
    <p:sldId id="466" r:id="rId66"/>
    <p:sldId id="467" r:id="rId67"/>
    <p:sldId id="450" r:id="rId68"/>
    <p:sldId id="451" r:id="rId69"/>
    <p:sldId id="308" r:id="rId70"/>
  </p:sldIdLst>
  <p:sldSz cx="9144000" cy="6858000" type="screen4x3"/>
  <p:notesSz cx="7102475" cy="10234613"/>
  <p:defaultTextStyle>
    <a:defPPr>
      <a:defRPr lang="zh-TW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D3F1"/>
    <a:srgbClr val="B4DE86"/>
    <a:srgbClr val="F88CEB"/>
    <a:srgbClr val="EF67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6" autoAdjust="0"/>
    <p:restoredTop sz="94404" autoAdjust="0"/>
  </p:normalViewPr>
  <p:slideViewPr>
    <p:cSldViewPr>
      <p:cViewPr varScale="1">
        <p:scale>
          <a:sx n="74" d="100"/>
          <a:sy n="74" d="100"/>
        </p:scale>
        <p:origin x="592" y="56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-1453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69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l">
              <a:defRPr sz="1300"/>
            </a:lvl1pPr>
          </a:lstStyle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r">
              <a:defRPr sz="1300"/>
            </a:lvl1pPr>
          </a:lstStyle>
          <a:p>
            <a:fld id="{8263C629-6695-45A3-9AE0-503E9649E2D6}" type="datetimeFigureOut">
              <a:rPr lang="zh-TW" altLang="en-US" smtClean="0">
                <a:ea typeface="微軟正黑體" panose="020B0604030504040204" pitchFamily="34" charset="-120"/>
              </a:rPr>
              <a:pPr/>
              <a:t>2021/9/21</a:t>
            </a:fld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l">
              <a:defRPr sz="1300"/>
            </a:lvl1pPr>
          </a:lstStyle>
          <a:p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3092" y="9721107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r">
              <a:defRPr sz="1300"/>
            </a:lvl1pPr>
          </a:lstStyle>
          <a:p>
            <a:fld id="{57DCD005-96AC-4611-9DF8-D88576A38902}" type="slidenum">
              <a:rPr lang="zh-TW" altLang="en-US" smtClean="0">
                <a:ea typeface="微軟正黑體" panose="020B0604030504040204" pitchFamily="34" charset="-120"/>
              </a:rPr>
              <a:pPr/>
              <a:t>‹#›</a:t>
            </a:fld>
            <a:endParaRPr lang="zh-TW" altLang="en-US" dirty="0"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57426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l">
              <a:defRPr sz="13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/>
          <a:lstStyle>
            <a:lvl1pPr algn="r">
              <a:defRPr sz="1300">
                <a:ea typeface="微軟正黑體" panose="020B0604030504040204" pitchFamily="34" charset="-120"/>
              </a:defRPr>
            </a:lvl1pPr>
          </a:lstStyle>
          <a:p>
            <a:fld id="{8EC8161E-7D7E-4DB3-81C3-51FA0761D925}" type="datetimeFigureOut">
              <a:rPr lang="zh-TW" altLang="en-US" smtClean="0"/>
              <a:pPr/>
              <a:t>2021/9/21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6763"/>
            <a:ext cx="5121275" cy="3840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63" tIns="47732" rIns="95463" bIns="47732" rtlCol="0" anchor="ctr"/>
          <a:lstStyle/>
          <a:p>
            <a:endParaRPr lang="zh-TW" altLang="en-US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248" y="4861442"/>
            <a:ext cx="5681980" cy="4605576"/>
          </a:xfrm>
          <a:prstGeom prst="rect">
            <a:avLst/>
          </a:prstGeom>
        </p:spPr>
        <p:txBody>
          <a:bodyPr vert="horz" lIns="95463" tIns="47732" rIns="95463" bIns="47732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l">
              <a:defRPr sz="1300"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40" cy="511730"/>
          </a:xfrm>
          <a:prstGeom prst="rect">
            <a:avLst/>
          </a:prstGeom>
        </p:spPr>
        <p:txBody>
          <a:bodyPr vert="horz" lIns="95463" tIns="47732" rIns="95463" bIns="47732" rtlCol="0" anchor="b"/>
          <a:lstStyle>
            <a:lvl1pPr algn="r">
              <a:defRPr sz="1300">
                <a:ea typeface="微軟正黑體" panose="020B0604030504040204" pitchFamily="34" charset="-120"/>
              </a:defRPr>
            </a:lvl1pPr>
          </a:lstStyle>
          <a:p>
            <a:fld id="{69F32F49-2789-48B5-9C35-27A2E1A89339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681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3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1pPr>
    <a:lvl2pPr marL="457152" algn="l" defTabSz="914303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2pPr>
    <a:lvl3pPr marL="914303" algn="l" defTabSz="914303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3pPr>
    <a:lvl4pPr marL="1371455" algn="l" defTabSz="914303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4pPr>
    <a:lvl5pPr marL="1828606" algn="l" defTabSz="914303" rtl="0" eaLnBrk="1" latinLnBrk="0" hangingPunct="1">
      <a:defRPr sz="1200" kern="1200">
        <a:solidFill>
          <a:schemeClr val="tx1"/>
        </a:solidFill>
        <a:latin typeface="+mn-lt"/>
        <a:ea typeface="微軟正黑體" panose="020B0604030504040204" pitchFamily="34" charset="-120"/>
        <a:cs typeface="+mn-cs"/>
      </a:defRPr>
    </a:lvl5pPr>
    <a:lvl6pPr marL="2285758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09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12" algn="l" defTabSz="91430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4298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16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01181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17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5377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18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6622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19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679153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51175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21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785199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22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5944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2103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24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592025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25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677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953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26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739761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27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29859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28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1194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29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644259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30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149917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31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3403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32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124425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33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59318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34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58093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35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3867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749838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36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98051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37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49796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38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421284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39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182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40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4321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41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390765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42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14151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9088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44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01506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45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4224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512916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46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164135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47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2589379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49057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49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07749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50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798726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51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858126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52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08244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53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74207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54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6642306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5704FA-7632-4BD0-BDD2-6BACA360F1A0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57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11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08446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56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537861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57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46286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58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759731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59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015552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60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047498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61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893747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62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55589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63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33350220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64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3014669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65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0444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12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472075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66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849595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67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382649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68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05687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13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1835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14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436476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 smtClean="0"/>
              <a:t>為了要做到的客戶掃描，一份完整的名單是必須的，原廠在美國有一台</a:t>
            </a:r>
            <a:r>
              <a:rPr kumimoji="1" lang="en-US" altLang="zh-TW" dirty="0" smtClean="0"/>
              <a:t>Data</a:t>
            </a:r>
            <a:r>
              <a:rPr kumimoji="1" lang="en-US" altLang="zh-TW" baseline="0" dirty="0" smtClean="0"/>
              <a:t> collection server, </a:t>
            </a:r>
            <a:r>
              <a:rPr kumimoji="1" lang="zh-TW" altLang="en-US" baseline="0" dirty="0" smtClean="0"/>
              <a:t>每天都會監控幾個主要的名單提供網站，如</a:t>
            </a:r>
            <a:r>
              <a:rPr kumimoji="1" lang="en-US" altLang="zh-TW" baseline="0" dirty="0" smtClean="0"/>
              <a:t>OFAC, CIA PEP, UN</a:t>
            </a:r>
            <a:r>
              <a:rPr kumimoji="1" lang="zh-TW" altLang="en-US" baseline="0" dirty="0" smtClean="0"/>
              <a:t>等等，如發現網站上有更新的名單，就會收集下來做過整理，再</a:t>
            </a:r>
            <a:r>
              <a:rPr kumimoji="1" lang="en-US" altLang="zh-TW" baseline="0" dirty="0" smtClean="0"/>
              <a:t>upload</a:t>
            </a:r>
            <a:r>
              <a:rPr kumimoji="1" lang="zh-TW" altLang="en-US" baseline="0" dirty="0" smtClean="0"/>
              <a:t>到原球有使用</a:t>
            </a:r>
            <a:r>
              <a:rPr kumimoji="1" lang="en-US" altLang="zh-TW" baseline="0" dirty="0" smtClean="0"/>
              <a:t>Patriot officer </a:t>
            </a:r>
            <a:r>
              <a:rPr kumimoji="1" lang="zh-TW" altLang="en-US" baseline="0" dirty="0" smtClean="0"/>
              <a:t>的銀行客戶，這個時間，是在</a:t>
            </a:r>
            <a:r>
              <a:rPr kumimoji="1" lang="en-US" altLang="zh-TW" baseline="0" dirty="0" smtClean="0"/>
              <a:t>T+1 </a:t>
            </a:r>
            <a:r>
              <a:rPr kumimoji="1" lang="zh-TW" altLang="en-US" baseline="0" dirty="0" smtClean="0"/>
              <a:t>天就會完成更新，確保銀行客戶不會被罰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D19B4D-0FF8-4CF7-A787-5418E3E43226}" type="slidenum">
              <a:rPr lang="en-US" altLang="zh-TW" smtClean="0"/>
              <a:pPr>
                <a:defRPr/>
              </a:pPr>
              <a:t>15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911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1340769"/>
            <a:ext cx="9144000" cy="2160240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ctr"/>
            <a:endParaRPr lang="zh-TW" altLang="en-US" dirty="0">
              <a:ea typeface="微軟正黑體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95536" y="1700809"/>
            <a:ext cx="5182344" cy="1470025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45232" y="4340696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1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fld id="{9615928A-0A0C-4E4E-9017-1708F49EAFE4}" type="datetimeFigureOut">
              <a:rPr lang="zh-TW" altLang="en-US" smtClean="0"/>
              <a:pPr/>
              <a:t>2021/9/21</a:t>
            </a:fld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Picture 2" descr="Charity and money launderi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72198" y="1357298"/>
            <a:ext cx="3071802" cy="214371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-27383"/>
            <a:ext cx="9144000" cy="936104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96876"/>
            <a:ext cx="8229600" cy="792088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defRPr b="0">
                <a:latin typeface="微軟正黑體" pitchFamily="34" charset="-120"/>
                <a:ea typeface="微軟正黑體" pitchFamily="34" charset="-120"/>
              </a:defRPr>
            </a:lvl1pPr>
            <a:lvl2pPr algn="l">
              <a:defRPr b="0">
                <a:latin typeface="微軟正黑體" pitchFamily="34" charset="-120"/>
                <a:ea typeface="微軟正黑體" pitchFamily="34" charset="-120"/>
              </a:defRPr>
            </a:lvl2pPr>
            <a:lvl3pPr algn="l">
              <a:defRPr b="0">
                <a:latin typeface="微軟正黑體" pitchFamily="34" charset="-120"/>
                <a:ea typeface="微軟正黑體" pitchFamily="34" charset="-120"/>
              </a:defRPr>
            </a:lvl3pPr>
            <a:lvl4pPr algn="l">
              <a:defRPr b="0">
                <a:latin typeface="微軟正黑體" pitchFamily="34" charset="-120"/>
                <a:ea typeface="微軟正黑體" pitchFamily="34" charset="-120"/>
              </a:defRPr>
            </a:lvl4pPr>
            <a:lvl5pPr algn="l">
              <a:defRPr b="0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 descr="Charity and money launderi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00392" y="0"/>
            <a:ext cx="1043608" cy="90872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lIns="91430" tIns="45716" rIns="91430" bIns="45716" anchor="t"/>
          <a:lstStyle>
            <a:lvl1pPr algn="l">
              <a:defRPr sz="4000" b="1" cap="all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15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5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0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5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-27383"/>
            <a:ext cx="9144000" cy="936104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Picture 2" descr="Charity and money launderi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8384" y="1"/>
            <a:ext cx="1115616" cy="90872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 b="1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="1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="1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 b="1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>
              <a:defRPr sz="2400" b="1">
                <a:latin typeface="微軟正黑體" pitchFamily="34" charset="-120"/>
                <a:ea typeface="微軟正黑體" pitchFamily="34" charset="-120"/>
              </a:defRPr>
            </a:lvl2pPr>
            <a:lvl3pPr>
              <a:defRPr sz="2000" b="1">
                <a:latin typeface="微軟正黑體" pitchFamily="34" charset="-120"/>
                <a:ea typeface="微軟正黑體" pitchFamily="34" charset="-120"/>
              </a:defRPr>
            </a:lvl3pPr>
            <a:lvl4pPr>
              <a:defRPr sz="1800" b="1">
                <a:latin typeface="微軟正黑體" pitchFamily="34" charset="-120"/>
                <a:ea typeface="微軟正黑體" pitchFamily="34" charset="-120"/>
              </a:defRPr>
            </a:lvl4pPr>
            <a:lvl5pPr>
              <a:defRPr sz="1800" b="1">
                <a:latin typeface="微軟正黑體" pitchFamily="34" charset="-120"/>
                <a:ea typeface="微軟正黑體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0" y="-27383"/>
            <a:ext cx="9144000" cy="936104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96876"/>
            <a:ext cx="8229600" cy="792088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 marL="457152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5" indent="0">
              <a:buNone/>
              <a:defRPr sz="1600" b="1"/>
            </a:lvl4pPr>
            <a:lvl5pPr marL="1828606" indent="0">
              <a:buNone/>
              <a:defRPr sz="1600" b="1"/>
            </a:lvl5pPr>
            <a:lvl6pPr marL="2285758" indent="0">
              <a:buNone/>
              <a:defRPr sz="1600" b="1"/>
            </a:lvl6pPr>
            <a:lvl7pPr marL="2742909" indent="0">
              <a:buNone/>
              <a:defRPr sz="1600" b="1"/>
            </a:lvl7pPr>
            <a:lvl8pPr marL="3200061" indent="0">
              <a:buNone/>
              <a:defRPr sz="1600" b="1"/>
            </a:lvl8pPr>
            <a:lvl9pPr marL="365721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>
              <a:defRPr sz="2000" b="1">
                <a:latin typeface="微軟正黑體" pitchFamily="34" charset="-120"/>
                <a:ea typeface="微軟正黑體" pitchFamily="34" charset="-120"/>
              </a:defRPr>
            </a:lvl2pPr>
            <a:lvl3pPr>
              <a:defRPr sz="1800" b="1">
                <a:latin typeface="微軟正黑體" pitchFamily="34" charset="-120"/>
                <a:ea typeface="微軟正黑體" pitchFamily="34" charset="-120"/>
              </a:defRPr>
            </a:lvl3pPr>
            <a:lvl4pPr>
              <a:defRPr sz="1600" b="1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 b="1">
                <a:latin typeface="微軟正黑體" pitchFamily="34" charset="-120"/>
                <a:ea typeface="微軟正黑體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 marL="457152" indent="0">
              <a:buNone/>
              <a:defRPr sz="2000" b="1"/>
            </a:lvl2pPr>
            <a:lvl3pPr marL="914303" indent="0">
              <a:buNone/>
              <a:defRPr sz="1800" b="1"/>
            </a:lvl3pPr>
            <a:lvl4pPr marL="1371455" indent="0">
              <a:buNone/>
              <a:defRPr sz="1600" b="1"/>
            </a:lvl4pPr>
            <a:lvl5pPr marL="1828606" indent="0">
              <a:buNone/>
              <a:defRPr sz="1600" b="1"/>
            </a:lvl5pPr>
            <a:lvl6pPr marL="2285758" indent="0">
              <a:buNone/>
              <a:defRPr sz="1600" b="1"/>
            </a:lvl6pPr>
            <a:lvl7pPr marL="2742909" indent="0">
              <a:buNone/>
              <a:defRPr sz="1600" b="1"/>
            </a:lvl7pPr>
            <a:lvl8pPr marL="3200061" indent="0">
              <a:buNone/>
              <a:defRPr sz="1600" b="1"/>
            </a:lvl8pPr>
            <a:lvl9pPr marL="3657212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>
              <a:defRPr sz="2000" b="1">
                <a:latin typeface="微軟正黑體" pitchFamily="34" charset="-120"/>
                <a:ea typeface="微軟正黑體" pitchFamily="34" charset="-120"/>
              </a:defRPr>
            </a:lvl2pPr>
            <a:lvl3pPr>
              <a:defRPr sz="1800" b="1">
                <a:latin typeface="微軟正黑體" pitchFamily="34" charset="-120"/>
                <a:ea typeface="微軟正黑體" pitchFamily="34" charset="-120"/>
              </a:defRPr>
            </a:lvl3pPr>
            <a:lvl4pPr>
              <a:defRPr sz="1600" b="1">
                <a:latin typeface="微軟正黑體" pitchFamily="34" charset="-120"/>
                <a:ea typeface="微軟正黑體" pitchFamily="34" charset="-120"/>
              </a:defRPr>
            </a:lvl4pPr>
            <a:lvl5pPr>
              <a:defRPr sz="1600" b="1">
                <a:latin typeface="微軟正黑體" pitchFamily="34" charset="-120"/>
                <a:ea typeface="微軟正黑體" pitchFamily="34" charset="-12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0" y="-27383"/>
            <a:ext cx="9144000" cy="936104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457200" y="96876"/>
            <a:ext cx="8229600" cy="792088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-27383"/>
            <a:ext cx="9144000" cy="936104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457200" y="96876"/>
            <a:ext cx="8229600" cy="792088"/>
          </a:xfrm>
          <a:prstGeom prst="rect">
            <a:avLst/>
          </a:prstGeom>
        </p:spPr>
        <p:txBody>
          <a:bodyPr lIns="91430" tIns="45716" rIns="91430" bIns="45716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6453337"/>
            <a:ext cx="9144000" cy="432048"/>
          </a:xfrm>
          <a:prstGeom prst="rect">
            <a:avLst/>
          </a:prstGeom>
          <a:solidFill>
            <a:srgbClr val="4270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6" rIns="91430" bIns="45716" rtlCol="0" anchor="ctr"/>
          <a:lstStyle/>
          <a:p>
            <a:pPr algn="l"/>
            <a:endParaRPr lang="zh-TW" altLang="en-US" b="1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793704"/>
            <a:ext cx="5486400" cy="566738"/>
          </a:xfrm>
          <a:prstGeom prst="rect">
            <a:avLst/>
          </a:prstGeom>
        </p:spPr>
        <p:txBody>
          <a:bodyPr lIns="91430" tIns="45716" rIns="91430" bIns="45716" anchor="b"/>
          <a:lstStyle>
            <a:lvl1pPr algn="l">
              <a:defRPr sz="20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05880"/>
            <a:ext cx="5486400" cy="4114800"/>
          </a:xfrm>
        </p:spPr>
        <p:txBody>
          <a:bodyPr/>
          <a:lstStyle>
            <a:lvl1pPr marL="0" indent="0">
              <a:buNone/>
              <a:defRPr sz="3200" b="1">
                <a:latin typeface="微軟正黑體" pitchFamily="34" charset="-120"/>
                <a:ea typeface="微軟正黑體" pitchFamily="34" charset="-120"/>
              </a:defRPr>
            </a:lvl1pPr>
            <a:lvl2pPr marL="457152" indent="0">
              <a:buNone/>
              <a:defRPr sz="2800"/>
            </a:lvl2pPr>
            <a:lvl3pPr marL="914303" indent="0">
              <a:buNone/>
              <a:defRPr sz="2400"/>
            </a:lvl3pPr>
            <a:lvl4pPr marL="1371455" indent="0">
              <a:buNone/>
              <a:defRPr sz="2000"/>
            </a:lvl4pPr>
            <a:lvl5pPr marL="1828606" indent="0">
              <a:buNone/>
              <a:defRPr sz="2000"/>
            </a:lvl5pPr>
            <a:lvl6pPr marL="2285758" indent="0">
              <a:buNone/>
              <a:defRPr sz="2000"/>
            </a:lvl6pPr>
            <a:lvl7pPr marL="2742909" indent="0">
              <a:buNone/>
              <a:defRPr sz="2000"/>
            </a:lvl7pPr>
            <a:lvl8pPr marL="3200061" indent="0">
              <a:buNone/>
              <a:defRPr sz="2000"/>
            </a:lvl8pPr>
            <a:lvl9pPr marL="3657212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0443"/>
            <a:ext cx="5486400" cy="804862"/>
          </a:xfrm>
        </p:spPr>
        <p:txBody>
          <a:bodyPr/>
          <a:lstStyle>
            <a:lvl1pPr marL="0" indent="0">
              <a:buNone/>
              <a:defRPr sz="1400" b="1">
                <a:latin typeface="微軟正黑體" pitchFamily="34" charset="-120"/>
                <a:ea typeface="微軟正黑體" pitchFamily="34" charset="-120"/>
              </a:defRPr>
            </a:lvl1pPr>
            <a:lvl2pPr marL="457152" indent="0">
              <a:buNone/>
              <a:defRPr sz="1200"/>
            </a:lvl2pPr>
            <a:lvl3pPr marL="914303" indent="0">
              <a:buNone/>
              <a:defRPr sz="1000"/>
            </a:lvl3pPr>
            <a:lvl4pPr marL="1371455" indent="0">
              <a:buNone/>
              <a:defRPr sz="900"/>
            </a:lvl4pPr>
            <a:lvl5pPr marL="1828606" indent="0">
              <a:buNone/>
              <a:defRPr sz="900"/>
            </a:lvl5pPr>
            <a:lvl6pPr marL="2285758" indent="0">
              <a:buNone/>
              <a:defRPr sz="900"/>
            </a:lvl6pPr>
            <a:lvl7pPr marL="2742909" indent="0">
              <a:buNone/>
              <a:defRPr sz="900"/>
            </a:lvl7pPr>
            <a:lvl8pPr marL="3200061" indent="0">
              <a:buNone/>
              <a:defRPr sz="900"/>
            </a:lvl8pPr>
            <a:lvl9pPr marL="3657212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12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39975" y="44450"/>
            <a:ext cx="6624638" cy="647700"/>
          </a:xfrm>
          <a:prstGeom prst="rect">
            <a:avLst/>
          </a:prstGeom>
        </p:spPr>
        <p:txBody>
          <a:bodyPr lIns="91430" tIns="45716" rIns="91430" bIns="45716"/>
          <a:lstStyle>
            <a:lvl1pPr>
              <a:defRPr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95288" y="836613"/>
            <a:ext cx="8424862" cy="5616575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30" tIns="45716" rIns="91430" bIns="45716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  <a:prstGeom prst="rect">
            <a:avLst/>
          </a:prstGeom>
        </p:spPr>
        <p:txBody>
          <a:bodyPr lIns="91430" tIns="45716" rIns="91430" bIns="45716"/>
          <a:lstStyle>
            <a:lvl1pPr algn="ctr">
              <a:defRPr sz="1100" b="1">
                <a:latin typeface="微軟正黑體" pitchFamily="34" charset="-120"/>
                <a:ea typeface="微軟正黑體" pitchFamily="34" charset="-120"/>
              </a:defRPr>
            </a:lvl1pPr>
          </a:lstStyle>
          <a:p>
            <a:fld id="{F9A3FE6C-5B53-40BE-81B0-09B6F91E9B8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303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4" indent="-342864" algn="l" defTabSz="914303" rtl="0" eaLnBrk="1" latinLnBrk="0" hangingPunct="1">
        <a:spcBef>
          <a:spcPct val="20000"/>
        </a:spcBef>
        <a:buFont typeface="Arial" pitchFamily="34" charset="0"/>
        <a:buChar char="•"/>
        <a:defRPr sz="32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871" indent="-285720" algn="l" defTabSz="914303" rtl="0" eaLnBrk="1" latinLnBrk="0" hangingPunct="1">
        <a:spcBef>
          <a:spcPct val="20000"/>
        </a:spcBef>
        <a:buFont typeface="Arial" pitchFamily="34" charset="0"/>
        <a:buChar char="–"/>
        <a:defRPr sz="28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2879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4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030" indent="-228576" algn="l" defTabSz="914303" rtl="0" eaLnBrk="1" latinLnBrk="0" hangingPunct="1">
        <a:spcBef>
          <a:spcPct val="20000"/>
        </a:spcBef>
        <a:buFont typeface="Arial" pitchFamily="34" charset="0"/>
        <a:buChar char="–"/>
        <a:defRPr sz="20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182" indent="-228576" algn="l" defTabSz="914303" rtl="0" eaLnBrk="1" latinLnBrk="0" hangingPunct="1">
        <a:spcBef>
          <a:spcPct val="20000"/>
        </a:spcBef>
        <a:buFont typeface="Arial" pitchFamily="34" charset="0"/>
        <a:buChar char="»"/>
        <a:defRPr sz="2000" b="1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333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85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37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88" indent="-228576" algn="l" defTabSz="91430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3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55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06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58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09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61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12" algn="l" defTabSz="91430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556792"/>
            <a:ext cx="6084167" cy="172819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AML</a:t>
            </a:r>
            <a:r>
              <a:rPr lang="zh-TW" altLang="en-US" dirty="0" smtClean="0"/>
              <a:t>系統維運作</a:t>
            </a:r>
            <a:r>
              <a:rPr lang="zh-TW" altLang="en-US" dirty="0"/>
              <a:t>業</a:t>
            </a:r>
            <a:endParaRPr lang="en-US" dirty="0"/>
          </a:p>
        </p:txBody>
      </p:sp>
      <p:pic>
        <p:nvPicPr>
          <p:cNvPr id="4" name="圖片 3" descr="LOGO-STI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95023" y="6065912"/>
            <a:ext cx="3448977" cy="792088"/>
          </a:xfrm>
          <a:prstGeom prst="rect">
            <a:avLst/>
          </a:prstGeom>
        </p:spPr>
      </p:pic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539816" y="4365104"/>
            <a:ext cx="6406216" cy="1728192"/>
          </a:xfrm>
        </p:spPr>
        <p:txBody>
          <a:bodyPr/>
          <a:lstStyle/>
          <a:p>
            <a:r>
              <a:rPr lang="zh-TW" altLang="en-US" dirty="0"/>
              <a:t>敦陽科技</a:t>
            </a:r>
            <a:endParaRPr lang="en-US" altLang="zh-TW" dirty="0"/>
          </a:p>
          <a:p>
            <a:r>
              <a:rPr lang="zh-TW" altLang="en-US" dirty="0"/>
              <a:t>何朝志</a:t>
            </a:r>
            <a:r>
              <a:rPr lang="en-US" altLang="zh-TW" dirty="0"/>
              <a:t> Brain Ho</a:t>
            </a:r>
          </a:p>
          <a:p>
            <a:r>
              <a:rPr lang="en-US" altLang="zh-TW" dirty="0"/>
              <a:t>Brain.Ho@sti.com.tw</a:t>
            </a:r>
          </a:p>
          <a:p>
            <a:endParaRPr lang="zh-TW" altLang="en-US" dirty="0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39816" y="6407341"/>
            <a:ext cx="1223872" cy="406036"/>
          </a:xfrm>
        </p:spPr>
        <p:txBody>
          <a:bodyPr/>
          <a:lstStyle/>
          <a:p>
            <a:fld id="{FA4619BA-28E2-40FE-B26B-DDBD9E899FFD}" type="datetime1">
              <a:rPr lang="zh-TW" altLang="en-US" smtClean="0"/>
              <a:pPr/>
              <a:t>2021/9/21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/>
              <a:t>-</a:t>
            </a:r>
            <a:r>
              <a:rPr lang="zh-TW" altLang="en-US" dirty="0" smtClean="0"/>
              <a:t>禁制名單資料更新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10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/>
          <a:lstStyle/>
          <a:p>
            <a:r>
              <a:rPr lang="en-US" altLang="zh-TW" dirty="0" smtClean="0"/>
              <a:t>GVS</a:t>
            </a:r>
            <a:r>
              <a:rPr lang="zh-TW" altLang="en-US" dirty="0" smtClean="0"/>
              <a:t>名單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556792"/>
            <a:ext cx="74104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1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/>
              <a:t>-</a:t>
            </a:r>
            <a:r>
              <a:rPr lang="zh-TW" altLang="en-US" dirty="0" smtClean="0"/>
              <a:t>禁制名單資料更新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11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/>
          <a:lstStyle/>
          <a:p>
            <a:r>
              <a:rPr lang="en-US" altLang="zh-TW" dirty="0" smtClean="0"/>
              <a:t>WC</a:t>
            </a:r>
            <a:r>
              <a:rPr lang="zh-TW" altLang="en-US" dirty="0" smtClean="0"/>
              <a:t>名單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556792"/>
            <a:ext cx="73723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8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/>
              <a:t>-</a:t>
            </a:r>
            <a:r>
              <a:rPr lang="zh-TW" altLang="en-US" dirty="0" smtClean="0"/>
              <a:t>禁制名單資料更新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12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/>
          <a:lstStyle/>
          <a:p>
            <a:r>
              <a:rPr lang="en-US" altLang="zh-TW" dirty="0" smtClean="0"/>
              <a:t>DJ</a:t>
            </a:r>
            <a:r>
              <a:rPr lang="zh-TW" altLang="en-US" dirty="0" smtClean="0"/>
              <a:t>名單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556792"/>
            <a:ext cx="739140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/>
              <a:t>-ETL</a:t>
            </a:r>
            <a:r>
              <a:rPr lang="zh-TW" altLang="en-US" dirty="0" smtClean="0"/>
              <a:t>資料匯入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7570492" y="5329173"/>
            <a:ext cx="1202303" cy="969689"/>
            <a:chOff x="5975995" y="3212976"/>
            <a:chExt cx="1189085" cy="2176864"/>
          </a:xfrm>
        </p:grpSpPr>
        <p:sp>
          <p:nvSpPr>
            <p:cNvPr id="25" name="Can 20"/>
            <p:cNvSpPr>
              <a:spLocks noChangeArrowheads="1"/>
            </p:cNvSpPr>
            <p:nvPr/>
          </p:nvSpPr>
          <p:spPr bwMode="auto">
            <a:xfrm>
              <a:off x="6156176" y="3212976"/>
              <a:ext cx="762000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zh-TW" dirty="0">
                <a:ea typeface="微軟正黑體" panose="020B0604030504040204" pitchFamily="34" charset="-120"/>
              </a:endParaRPr>
            </a:p>
          </p:txBody>
        </p:sp>
        <p:sp>
          <p:nvSpPr>
            <p:cNvPr id="28" name="TextBox 26"/>
            <p:cNvSpPr txBox="1">
              <a:spLocks noChangeArrowheads="1"/>
            </p:cNvSpPr>
            <p:nvPr/>
          </p:nvSpPr>
          <p:spPr bwMode="auto">
            <a:xfrm>
              <a:off x="5975995" y="4077073"/>
              <a:ext cx="1189085" cy="1312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 smtClean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AML </a:t>
              </a:r>
              <a:r>
                <a:rPr lang="en-US" altLang="zh-TW" sz="1600" b="1" dirty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Database</a:t>
              </a:r>
            </a:p>
          </p:txBody>
        </p:sp>
      </p:grp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13</a:t>
            </a:fld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5832541" y="2204864"/>
            <a:ext cx="1331747" cy="1376047"/>
            <a:chOff x="4510327" y="2668988"/>
            <a:chExt cx="1776092" cy="1541755"/>
          </a:xfrm>
        </p:grpSpPr>
        <p:grpSp>
          <p:nvGrpSpPr>
            <p:cNvPr id="63" name="群組 62"/>
            <p:cNvGrpSpPr/>
            <p:nvPr/>
          </p:nvGrpSpPr>
          <p:grpSpPr>
            <a:xfrm>
              <a:off x="4510327" y="2668988"/>
              <a:ext cx="1776092" cy="1541755"/>
              <a:chOff x="3100901" y="3210570"/>
              <a:chExt cx="1776092" cy="1541755"/>
            </a:xfrm>
          </p:grpSpPr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3100901" y="3821256"/>
                <a:ext cx="1776092" cy="9310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AML</a:t>
                </a:r>
              </a:p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AP Server</a:t>
                </a:r>
              </a:p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(FTP Server)</a:t>
                </a:r>
                <a:endParaRPr lang="en-US" altLang="zh-TW" sz="1600" b="1" dirty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endParaRPr>
              </a:p>
            </p:txBody>
          </p:sp>
          <p:pic>
            <p:nvPicPr>
              <p:cNvPr id="67" name="Picture 17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3924" y="3210570"/>
                <a:ext cx="538722" cy="584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4" name="Picture 8" descr="browser, earth, internet, world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2877" y="2811258"/>
              <a:ext cx="367195" cy="400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7" name="Straight Arrow Connector 37"/>
          <p:cNvCxnSpPr>
            <a:stCxn id="66" idx="2"/>
            <a:endCxn id="47" idx="0"/>
          </p:cNvCxnSpPr>
          <p:nvPr/>
        </p:nvCxnSpPr>
        <p:spPr>
          <a:xfrm rot="5400000">
            <a:off x="6057040" y="4018040"/>
            <a:ext cx="878505" cy="424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7"/>
          <p:cNvCxnSpPr>
            <a:stCxn id="72" idx="3"/>
            <a:endCxn id="67" idx="0"/>
          </p:cNvCxnSpPr>
          <p:nvPr/>
        </p:nvCxnSpPr>
        <p:spPr>
          <a:xfrm flipH="1">
            <a:off x="6494169" y="1804545"/>
            <a:ext cx="1141591" cy="400319"/>
          </a:xfrm>
          <a:prstGeom prst="bentConnector4">
            <a:avLst>
              <a:gd name="adj1" fmla="val 38380"/>
              <a:gd name="adj2" fmla="val -1011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銀行核心系統必須在</a:t>
            </a:r>
            <a:r>
              <a:rPr lang="en-US" altLang="zh-TW" sz="2000" b="1" dirty="0">
                <a:solidFill>
                  <a:srgbClr val="FF0000"/>
                </a:solidFill>
              </a:rPr>
              <a:t>ETL</a:t>
            </a:r>
            <a:r>
              <a:rPr lang="zh-TW" altLang="en-US" sz="2000" b="1" dirty="0">
                <a:solidFill>
                  <a:srgbClr val="FF0000"/>
                </a:solidFill>
              </a:rPr>
              <a:t>匯入排</a:t>
            </a:r>
            <a:r>
              <a:rPr lang="zh-TW" altLang="en-US" sz="2000" b="1" dirty="0" smtClean="0">
                <a:solidFill>
                  <a:srgbClr val="FF0000"/>
                </a:solidFill>
              </a:rPr>
              <a:t>程啟動前</a:t>
            </a:r>
            <a:r>
              <a:rPr lang="zh-TW" altLang="en-US" sz="2000" dirty="0" smtClean="0"/>
              <a:t>將</a:t>
            </a:r>
            <a:r>
              <a:rPr lang="en-US" altLang="zh-TW" sz="2000" dirty="0" smtClean="0"/>
              <a:t>ETL</a:t>
            </a:r>
            <a:r>
              <a:rPr lang="zh-TW" altLang="en-US" sz="2000" dirty="0" smtClean="0"/>
              <a:t>資料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客戶、帳戶、交易等</a:t>
            </a:r>
            <a:r>
              <a:rPr lang="en-US" altLang="zh-TW" sz="2000" dirty="0" smtClean="0"/>
              <a:t>)</a:t>
            </a:r>
            <a:r>
              <a:rPr lang="zh-TW" altLang="en-US" sz="2000" dirty="0" smtClean="0"/>
              <a:t>上傳到指定的</a:t>
            </a:r>
            <a:r>
              <a:rPr lang="en-US" altLang="zh-TW" sz="2000" dirty="0" smtClean="0"/>
              <a:t>FTP Server</a:t>
            </a:r>
            <a:r>
              <a:rPr lang="zh-TW" altLang="en-US" sz="2000" dirty="0" smtClean="0"/>
              <a:t>或</a:t>
            </a:r>
            <a:r>
              <a:rPr lang="en-US" altLang="zh-TW" sz="2000" dirty="0" smtClean="0"/>
              <a:t>AML AP Server</a:t>
            </a:r>
            <a:r>
              <a:rPr lang="zh-TW" altLang="en-US" sz="2000" dirty="0" smtClean="0"/>
              <a:t>指定目錄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smtClean="0"/>
              <a:t>AML AP Server</a:t>
            </a:r>
            <a:r>
              <a:rPr lang="zh-TW" altLang="en-US" sz="2000" dirty="0" smtClean="0"/>
              <a:t>的</a:t>
            </a:r>
            <a:r>
              <a:rPr lang="en-US" altLang="zh-TW" sz="2000" dirty="0"/>
              <a:t>ETL</a:t>
            </a:r>
            <a:r>
              <a:rPr lang="zh-TW" altLang="en-US" sz="2000" dirty="0"/>
              <a:t>匯入排</a:t>
            </a:r>
            <a:r>
              <a:rPr lang="zh-TW" altLang="en-US" sz="2000" dirty="0" smtClean="0"/>
              <a:t>程在指定時間啟動，抓取指定</a:t>
            </a:r>
            <a:r>
              <a:rPr lang="en-US" altLang="zh-TW" sz="2000" dirty="0" smtClean="0"/>
              <a:t>FTP Server</a:t>
            </a:r>
            <a:r>
              <a:rPr lang="zh-TW" altLang="en-US" sz="2000" dirty="0" smtClean="0"/>
              <a:t>目錄內的</a:t>
            </a:r>
            <a:r>
              <a:rPr lang="en-US" altLang="zh-TW" sz="2000" dirty="0" smtClean="0"/>
              <a:t>ETL</a:t>
            </a:r>
            <a:r>
              <a:rPr lang="zh-TW" altLang="en-US" sz="2000" dirty="0" smtClean="0"/>
              <a:t>檔案執行匯入作業</a:t>
            </a:r>
            <a:endParaRPr lang="en-US" altLang="zh-TW" sz="2000" dirty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/>
              <a:t>執行時間依據</a:t>
            </a:r>
            <a:r>
              <a:rPr lang="en-US" altLang="zh-TW" sz="2000" dirty="0"/>
              <a:t>ETL</a:t>
            </a:r>
            <a:r>
              <a:rPr lang="zh-TW" altLang="en-US" sz="2000" dirty="0"/>
              <a:t>資料異動數量而</a:t>
            </a:r>
            <a:r>
              <a:rPr lang="zh-TW" altLang="en-US" sz="2000" dirty="0" smtClean="0"/>
              <a:t>定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smtClean="0"/>
              <a:t>ETL</a:t>
            </a:r>
            <a:r>
              <a:rPr lang="zh-TW" altLang="en-US" sz="2000" dirty="0" smtClean="0"/>
              <a:t>匯入排程執行</a:t>
            </a:r>
            <a:r>
              <a:rPr lang="zh-TW" altLang="en-US" sz="2000" dirty="0"/>
              <a:t>完畢會有執行結果</a:t>
            </a:r>
            <a:r>
              <a:rPr lang="en-US" altLang="zh-TW" sz="2000" dirty="0"/>
              <a:t>Email</a:t>
            </a:r>
            <a:r>
              <a:rPr lang="zh-TW" altLang="en-US" sz="2000" dirty="0"/>
              <a:t>寄出給指定</a:t>
            </a:r>
            <a:r>
              <a:rPr lang="zh-TW" altLang="en-US" sz="2000" dirty="0" smtClean="0"/>
              <a:t>信箱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smtClean="0"/>
              <a:t>ETL</a:t>
            </a:r>
            <a:r>
              <a:rPr lang="zh-TW" altLang="en-US" sz="2000" dirty="0" smtClean="0"/>
              <a:t>排程執行期間，不可有其他</a:t>
            </a:r>
            <a:r>
              <a:rPr lang="en-US" altLang="zh-TW" sz="2000" dirty="0" smtClean="0"/>
              <a:t>AML</a:t>
            </a:r>
            <a:r>
              <a:rPr lang="zh-TW" altLang="en-US" sz="2000" dirty="0" smtClean="0"/>
              <a:t>排程執行</a:t>
            </a:r>
            <a:r>
              <a:rPr lang="en-US" altLang="zh-TW" sz="2000" dirty="0" smtClean="0"/>
              <a:t>(CDC, RM, SAR, </a:t>
            </a:r>
            <a:r>
              <a:rPr lang="en-US" altLang="zh-TW" sz="2000" dirty="0" err="1" smtClean="0"/>
              <a:t>Trigger_LoadTrxn</a:t>
            </a:r>
            <a:r>
              <a:rPr lang="en-US" altLang="zh-TW" sz="2000" dirty="0" smtClean="0"/>
              <a:t>…)</a:t>
            </a:r>
            <a:r>
              <a:rPr lang="zh-TW" altLang="en-US" sz="2000" dirty="0" smtClean="0"/>
              <a:t>，以免導致匯入排程失敗</a:t>
            </a:r>
            <a:endParaRPr lang="en-US" altLang="zh-TW" sz="2000" dirty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zh-TW" altLang="en-US" sz="2400" dirty="0"/>
          </a:p>
        </p:txBody>
      </p:sp>
      <p:grpSp>
        <p:nvGrpSpPr>
          <p:cNvPr id="43" name="群組 42"/>
          <p:cNvGrpSpPr/>
          <p:nvPr/>
        </p:nvGrpSpPr>
        <p:grpSpPr>
          <a:xfrm>
            <a:off x="5832541" y="4459416"/>
            <a:ext cx="1331747" cy="1129824"/>
            <a:chOff x="4510327" y="2668988"/>
            <a:chExt cx="1776092" cy="1265881"/>
          </a:xfrm>
        </p:grpSpPr>
        <p:grpSp>
          <p:nvGrpSpPr>
            <p:cNvPr id="44" name="群組 43"/>
            <p:cNvGrpSpPr/>
            <p:nvPr/>
          </p:nvGrpSpPr>
          <p:grpSpPr>
            <a:xfrm>
              <a:off x="4510327" y="2668988"/>
              <a:ext cx="1776092" cy="1265881"/>
              <a:chOff x="3100901" y="3210570"/>
              <a:chExt cx="1776092" cy="1265881"/>
            </a:xfrm>
          </p:grpSpPr>
          <p:sp>
            <p:nvSpPr>
              <p:cNvPr id="46" name="TextBox 26"/>
              <p:cNvSpPr txBox="1">
                <a:spLocks noChangeArrowheads="1"/>
              </p:cNvSpPr>
              <p:nvPr/>
            </p:nvSpPr>
            <p:spPr bwMode="auto">
              <a:xfrm>
                <a:off x="3100901" y="3821256"/>
                <a:ext cx="1776092" cy="655195"/>
              </a:xfrm>
              <a:prstGeom prst="rect">
                <a:avLst/>
              </a:prstGeom>
              <a:solidFill>
                <a:srgbClr val="F88CEB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AML</a:t>
                </a:r>
              </a:p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DB Server</a:t>
                </a:r>
              </a:p>
            </p:txBody>
          </p:sp>
          <p:pic>
            <p:nvPicPr>
              <p:cNvPr id="47" name="Picture 17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3924" y="3210570"/>
                <a:ext cx="538722" cy="584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45" name="Picture 8" descr="browser, earth, internet, world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2877" y="2811258"/>
              <a:ext cx="367195" cy="400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8" name="Straight Arrow Connector 37"/>
          <p:cNvCxnSpPr>
            <a:stCxn id="46" idx="2"/>
            <a:endCxn id="28" idx="1"/>
          </p:cNvCxnSpPr>
          <p:nvPr/>
        </p:nvCxnSpPr>
        <p:spPr>
          <a:xfrm rot="16200000" flipH="1">
            <a:off x="6825836" y="5261818"/>
            <a:ext cx="417235" cy="107207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7308304" y="1268760"/>
            <a:ext cx="1512168" cy="1524394"/>
            <a:chOff x="710376" y="1556790"/>
            <a:chExt cx="1512168" cy="1524394"/>
          </a:xfrm>
        </p:grpSpPr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710376" y="2636912"/>
              <a:ext cx="1512168" cy="444272"/>
            </a:xfrm>
            <a:prstGeom prst="rect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銀行核心系統</a:t>
              </a:r>
              <a:endParaRPr lang="en-US" altLang="zh-TW" sz="1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computr4"/>
            <p:cNvSpPr>
              <a:spLocks noEditPoints="1" noChangeArrowheads="1"/>
            </p:cNvSpPr>
            <p:nvPr/>
          </p:nvSpPr>
          <p:spPr bwMode="auto">
            <a:xfrm>
              <a:off x="1037832" y="1556790"/>
              <a:ext cx="857256" cy="1071570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3509 w 21600"/>
                <a:gd name="T9" fmla="*/ 2414 h 21600"/>
                <a:gd name="T10" fmla="*/ 18090 w 21600"/>
                <a:gd name="T11" fmla="*/ 110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</a:path>
                <a:path w="21600" h="21600" extrusionOk="0">
                  <a:moveTo>
                    <a:pt x="17496" y="11256"/>
                  </a:moveTo>
                  <a:lnTo>
                    <a:pt x="17712" y="11256"/>
                  </a:lnTo>
                  <a:lnTo>
                    <a:pt x="17928" y="11256"/>
                  </a:lnTo>
                  <a:lnTo>
                    <a:pt x="17928" y="11104"/>
                  </a:lnTo>
                  <a:lnTo>
                    <a:pt x="18144" y="11104"/>
                  </a:lnTo>
                  <a:lnTo>
                    <a:pt x="18144" y="10952"/>
                  </a:lnTo>
                  <a:lnTo>
                    <a:pt x="18144" y="10800"/>
                  </a:lnTo>
                  <a:lnTo>
                    <a:pt x="18144" y="2586"/>
                  </a:lnTo>
                  <a:lnTo>
                    <a:pt x="18144" y="2434"/>
                  </a:lnTo>
                  <a:lnTo>
                    <a:pt x="18144" y="2282"/>
                  </a:lnTo>
                  <a:lnTo>
                    <a:pt x="17928" y="2130"/>
                  </a:lnTo>
                  <a:lnTo>
                    <a:pt x="17712" y="1977"/>
                  </a:lnTo>
                  <a:lnTo>
                    <a:pt x="17496" y="1977"/>
                  </a:lnTo>
                  <a:lnTo>
                    <a:pt x="3888" y="1977"/>
                  </a:lnTo>
                  <a:lnTo>
                    <a:pt x="3672" y="1977"/>
                  </a:lnTo>
                  <a:lnTo>
                    <a:pt x="3456" y="1977"/>
                  </a:lnTo>
                  <a:lnTo>
                    <a:pt x="3456" y="2130"/>
                  </a:lnTo>
                  <a:lnTo>
                    <a:pt x="3240" y="2130"/>
                  </a:lnTo>
                  <a:lnTo>
                    <a:pt x="3240" y="2282"/>
                  </a:lnTo>
                  <a:lnTo>
                    <a:pt x="3024" y="2282"/>
                  </a:lnTo>
                  <a:lnTo>
                    <a:pt x="3024" y="2434"/>
                  </a:lnTo>
                  <a:lnTo>
                    <a:pt x="3024" y="2586"/>
                  </a:lnTo>
                  <a:lnTo>
                    <a:pt x="3024" y="10800"/>
                  </a:lnTo>
                  <a:lnTo>
                    <a:pt x="3024" y="10952"/>
                  </a:lnTo>
                  <a:lnTo>
                    <a:pt x="3240" y="11104"/>
                  </a:lnTo>
                  <a:lnTo>
                    <a:pt x="3456" y="11256"/>
                  </a:lnTo>
                  <a:lnTo>
                    <a:pt x="3672" y="11256"/>
                  </a:lnTo>
                  <a:lnTo>
                    <a:pt x="3888" y="11256"/>
                  </a:lnTo>
                  <a:lnTo>
                    <a:pt x="17496" y="11256"/>
                  </a:lnTo>
                  <a:moveTo>
                    <a:pt x="2808" y="19623"/>
                  </a:moveTo>
                  <a:lnTo>
                    <a:pt x="2808" y="19927"/>
                  </a:lnTo>
                  <a:lnTo>
                    <a:pt x="2808" y="21144"/>
                  </a:lnTo>
                  <a:lnTo>
                    <a:pt x="2808" y="21600"/>
                  </a:lnTo>
                  <a:lnTo>
                    <a:pt x="2808" y="19623"/>
                  </a:lnTo>
                  <a:moveTo>
                    <a:pt x="4104" y="19623"/>
                  </a:moveTo>
                  <a:lnTo>
                    <a:pt x="4104" y="19927"/>
                  </a:lnTo>
                  <a:lnTo>
                    <a:pt x="4104" y="21144"/>
                  </a:lnTo>
                  <a:lnTo>
                    <a:pt x="4104" y="21600"/>
                  </a:lnTo>
                  <a:lnTo>
                    <a:pt x="4104" y="19623"/>
                  </a:lnTo>
                  <a:moveTo>
                    <a:pt x="5184" y="19623"/>
                  </a:moveTo>
                  <a:lnTo>
                    <a:pt x="5184" y="19927"/>
                  </a:lnTo>
                  <a:lnTo>
                    <a:pt x="5184" y="21144"/>
                  </a:lnTo>
                  <a:lnTo>
                    <a:pt x="5184" y="21600"/>
                  </a:lnTo>
                  <a:lnTo>
                    <a:pt x="5184" y="19623"/>
                  </a:lnTo>
                  <a:moveTo>
                    <a:pt x="6480" y="19623"/>
                  </a:moveTo>
                  <a:lnTo>
                    <a:pt x="6480" y="19927"/>
                  </a:lnTo>
                  <a:lnTo>
                    <a:pt x="6480" y="21144"/>
                  </a:lnTo>
                  <a:lnTo>
                    <a:pt x="6480" y="21600"/>
                  </a:lnTo>
                  <a:lnTo>
                    <a:pt x="6480" y="19623"/>
                  </a:lnTo>
                  <a:moveTo>
                    <a:pt x="7560" y="19623"/>
                  </a:moveTo>
                  <a:lnTo>
                    <a:pt x="7560" y="19927"/>
                  </a:lnTo>
                  <a:lnTo>
                    <a:pt x="7560" y="21144"/>
                  </a:lnTo>
                  <a:lnTo>
                    <a:pt x="7560" y="21600"/>
                  </a:lnTo>
                  <a:lnTo>
                    <a:pt x="7560" y="19623"/>
                  </a:lnTo>
                  <a:moveTo>
                    <a:pt x="8856" y="19623"/>
                  </a:moveTo>
                  <a:lnTo>
                    <a:pt x="8856" y="19927"/>
                  </a:lnTo>
                  <a:lnTo>
                    <a:pt x="8856" y="21144"/>
                  </a:lnTo>
                  <a:lnTo>
                    <a:pt x="8856" y="21600"/>
                  </a:lnTo>
                  <a:lnTo>
                    <a:pt x="8856" y="19623"/>
                  </a:lnTo>
                  <a:moveTo>
                    <a:pt x="10152" y="19623"/>
                  </a:moveTo>
                  <a:lnTo>
                    <a:pt x="10152" y="19927"/>
                  </a:lnTo>
                  <a:lnTo>
                    <a:pt x="10152" y="21144"/>
                  </a:lnTo>
                  <a:lnTo>
                    <a:pt x="10152" y="21600"/>
                  </a:lnTo>
                  <a:lnTo>
                    <a:pt x="10152" y="19623"/>
                  </a:lnTo>
                  <a:moveTo>
                    <a:pt x="11232" y="19623"/>
                  </a:moveTo>
                  <a:lnTo>
                    <a:pt x="11232" y="19927"/>
                  </a:lnTo>
                  <a:lnTo>
                    <a:pt x="11232" y="21144"/>
                  </a:lnTo>
                  <a:lnTo>
                    <a:pt x="11232" y="21600"/>
                  </a:lnTo>
                  <a:lnTo>
                    <a:pt x="11232" y="19623"/>
                  </a:lnTo>
                  <a:moveTo>
                    <a:pt x="12528" y="19623"/>
                  </a:moveTo>
                  <a:lnTo>
                    <a:pt x="12528" y="19927"/>
                  </a:lnTo>
                  <a:lnTo>
                    <a:pt x="12528" y="21144"/>
                  </a:lnTo>
                  <a:lnTo>
                    <a:pt x="12528" y="21600"/>
                  </a:lnTo>
                  <a:lnTo>
                    <a:pt x="12528" y="19623"/>
                  </a:lnTo>
                  <a:moveTo>
                    <a:pt x="13608" y="19623"/>
                  </a:moveTo>
                  <a:lnTo>
                    <a:pt x="13608" y="19927"/>
                  </a:lnTo>
                  <a:lnTo>
                    <a:pt x="13608" y="21144"/>
                  </a:lnTo>
                  <a:lnTo>
                    <a:pt x="13608" y="21600"/>
                  </a:lnTo>
                  <a:lnTo>
                    <a:pt x="13608" y="19623"/>
                  </a:lnTo>
                  <a:moveTo>
                    <a:pt x="14904" y="19623"/>
                  </a:moveTo>
                  <a:lnTo>
                    <a:pt x="14904" y="19927"/>
                  </a:lnTo>
                  <a:lnTo>
                    <a:pt x="14904" y="21144"/>
                  </a:lnTo>
                  <a:lnTo>
                    <a:pt x="14904" y="21600"/>
                  </a:lnTo>
                  <a:lnTo>
                    <a:pt x="14904" y="19623"/>
                  </a:lnTo>
                  <a:moveTo>
                    <a:pt x="16200" y="19623"/>
                  </a:moveTo>
                  <a:lnTo>
                    <a:pt x="16200" y="19927"/>
                  </a:lnTo>
                  <a:lnTo>
                    <a:pt x="16200" y="21144"/>
                  </a:lnTo>
                  <a:lnTo>
                    <a:pt x="16200" y="21600"/>
                  </a:lnTo>
                  <a:lnTo>
                    <a:pt x="16200" y="19623"/>
                  </a:lnTo>
                  <a:moveTo>
                    <a:pt x="17280" y="19623"/>
                  </a:moveTo>
                  <a:lnTo>
                    <a:pt x="17280" y="19927"/>
                  </a:lnTo>
                  <a:lnTo>
                    <a:pt x="17280" y="21144"/>
                  </a:lnTo>
                  <a:lnTo>
                    <a:pt x="17280" y="21600"/>
                  </a:lnTo>
                  <a:lnTo>
                    <a:pt x="17280" y="19623"/>
                  </a:lnTo>
                  <a:moveTo>
                    <a:pt x="18576" y="19623"/>
                  </a:moveTo>
                  <a:lnTo>
                    <a:pt x="18576" y="19927"/>
                  </a:lnTo>
                  <a:lnTo>
                    <a:pt x="18576" y="21144"/>
                  </a:lnTo>
                  <a:lnTo>
                    <a:pt x="18576" y="21600"/>
                  </a:lnTo>
                  <a:lnTo>
                    <a:pt x="18576" y="19623"/>
                  </a:lnTo>
                  <a:moveTo>
                    <a:pt x="19872" y="19623"/>
                  </a:moveTo>
                  <a:lnTo>
                    <a:pt x="16848" y="19623"/>
                  </a:lnTo>
                  <a:lnTo>
                    <a:pt x="5400" y="19623"/>
                  </a:lnTo>
                  <a:lnTo>
                    <a:pt x="1728" y="19623"/>
                  </a:lnTo>
                  <a:lnTo>
                    <a:pt x="19872" y="19623"/>
                  </a:lnTo>
                  <a:moveTo>
                    <a:pt x="12096" y="14146"/>
                  </a:moveTo>
                  <a:lnTo>
                    <a:pt x="12096" y="13386"/>
                  </a:lnTo>
                  <a:lnTo>
                    <a:pt x="19224" y="13386"/>
                  </a:lnTo>
                  <a:lnTo>
                    <a:pt x="19224" y="14146"/>
                  </a:lnTo>
                  <a:lnTo>
                    <a:pt x="12096" y="141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6580745" y="1403484"/>
            <a:ext cx="101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6494169" y="3797698"/>
            <a:ext cx="1015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ETL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6181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 smtClean="0"/>
              <a:t>-ETL</a:t>
            </a:r>
            <a:r>
              <a:rPr lang="zh-TW" altLang="en-US" dirty="0"/>
              <a:t>資料匯入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14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/>
          <a:lstStyle/>
          <a:p>
            <a:r>
              <a:rPr lang="en-US" altLang="zh-TW" dirty="0" smtClean="0"/>
              <a:t>ETL</a:t>
            </a:r>
            <a:r>
              <a:rPr lang="zh-TW" altLang="en-US" dirty="0" smtClean="0"/>
              <a:t>匯入</a:t>
            </a:r>
            <a:r>
              <a:rPr lang="zh-TW" altLang="en-US" dirty="0"/>
              <a:t>成功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556792"/>
            <a:ext cx="5762625" cy="501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4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 smtClean="0"/>
              <a:t>-ETL</a:t>
            </a:r>
            <a:r>
              <a:rPr lang="zh-TW" altLang="en-US" dirty="0"/>
              <a:t>資料匯入</a:t>
            </a:r>
            <a:r>
              <a:rPr lang="en-US" altLang="zh-TW" dirty="0" smtClean="0"/>
              <a:t>Email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15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/>
          <a:lstStyle/>
          <a:p>
            <a:r>
              <a:rPr lang="en-US" altLang="zh-TW" dirty="0" smtClean="0"/>
              <a:t>ETL</a:t>
            </a:r>
            <a:r>
              <a:rPr lang="zh-TW" altLang="en-US" dirty="0" smtClean="0"/>
              <a:t>匯入</a:t>
            </a:r>
            <a:r>
              <a:rPr lang="zh-TW" altLang="en-US" dirty="0"/>
              <a:t>失敗</a:t>
            </a:r>
            <a:r>
              <a:rPr lang="en-US" altLang="zh-TW" dirty="0" smtClean="0"/>
              <a:t> 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" y="2057400"/>
            <a:ext cx="78200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2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 smtClean="0"/>
              <a:t>-SWIFT</a:t>
            </a:r>
            <a:r>
              <a:rPr lang="zh-TW" altLang="en-US" dirty="0"/>
              <a:t>電文</a:t>
            </a:r>
            <a:r>
              <a:rPr lang="zh-TW" altLang="en-US" dirty="0" smtClean="0"/>
              <a:t>傳送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7570492" y="5329173"/>
            <a:ext cx="1202303" cy="969689"/>
            <a:chOff x="5975995" y="3212976"/>
            <a:chExt cx="1189085" cy="2176864"/>
          </a:xfrm>
        </p:grpSpPr>
        <p:sp>
          <p:nvSpPr>
            <p:cNvPr id="25" name="Can 20"/>
            <p:cNvSpPr>
              <a:spLocks noChangeArrowheads="1"/>
            </p:cNvSpPr>
            <p:nvPr/>
          </p:nvSpPr>
          <p:spPr bwMode="auto">
            <a:xfrm>
              <a:off x="6156176" y="3212976"/>
              <a:ext cx="762000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zh-TW" dirty="0">
                <a:ea typeface="微軟正黑體" panose="020B0604030504040204" pitchFamily="34" charset="-120"/>
              </a:endParaRPr>
            </a:p>
          </p:txBody>
        </p:sp>
        <p:sp>
          <p:nvSpPr>
            <p:cNvPr id="28" name="TextBox 26"/>
            <p:cNvSpPr txBox="1">
              <a:spLocks noChangeArrowheads="1"/>
            </p:cNvSpPr>
            <p:nvPr/>
          </p:nvSpPr>
          <p:spPr bwMode="auto">
            <a:xfrm>
              <a:off x="5975995" y="4077073"/>
              <a:ext cx="1189085" cy="1312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 smtClean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AML </a:t>
              </a:r>
              <a:r>
                <a:rPr lang="en-US" altLang="zh-TW" sz="1600" b="1" dirty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Database</a:t>
              </a:r>
            </a:p>
          </p:txBody>
        </p:sp>
      </p:grp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16</a:t>
            </a:fld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5832541" y="3277090"/>
            <a:ext cx="1331747" cy="1376046"/>
            <a:chOff x="4510327" y="2668988"/>
            <a:chExt cx="1776092" cy="1541754"/>
          </a:xfrm>
        </p:grpSpPr>
        <p:grpSp>
          <p:nvGrpSpPr>
            <p:cNvPr id="63" name="群組 62"/>
            <p:cNvGrpSpPr/>
            <p:nvPr/>
          </p:nvGrpSpPr>
          <p:grpSpPr>
            <a:xfrm>
              <a:off x="4510327" y="2668988"/>
              <a:ext cx="1776092" cy="1541754"/>
              <a:chOff x="3100901" y="3210570"/>
              <a:chExt cx="1776092" cy="1541754"/>
            </a:xfrm>
          </p:grpSpPr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3100901" y="3821256"/>
                <a:ext cx="1776092" cy="931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AML</a:t>
                </a:r>
              </a:p>
              <a:p>
                <a:pPr algn="ctr"/>
                <a:r>
                  <a:rPr lang="en-US" altLang="zh-TW" sz="1600" b="1" dirty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Integration </a:t>
                </a:r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Server</a:t>
                </a:r>
              </a:p>
            </p:txBody>
          </p:sp>
          <p:pic>
            <p:nvPicPr>
              <p:cNvPr id="67" name="Picture 17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3924" y="3210570"/>
                <a:ext cx="538722" cy="584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4" name="Picture 8" descr="browser, earth, internet, world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2877" y="2811258"/>
              <a:ext cx="367195" cy="400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smtClean="0"/>
              <a:t>SWIFT</a:t>
            </a:r>
            <a:r>
              <a:rPr lang="zh-TW" altLang="en-US" sz="2000" dirty="0" smtClean="0"/>
              <a:t>電文系統中的</a:t>
            </a:r>
            <a:r>
              <a:rPr lang="en-US" altLang="zh-TW" sz="2000" dirty="0" smtClean="0"/>
              <a:t>SWALLOW</a:t>
            </a:r>
            <a:r>
              <a:rPr lang="zh-TW" altLang="en-US" sz="2000" dirty="0" smtClean="0"/>
              <a:t>程式呼叫</a:t>
            </a:r>
            <a:r>
              <a:rPr lang="en-US" altLang="zh-TW" sz="2000" dirty="0" smtClean="0"/>
              <a:t>AML</a:t>
            </a:r>
            <a:r>
              <a:rPr lang="zh-TW" altLang="en-US" sz="2000" dirty="0" smtClean="0"/>
              <a:t>系統</a:t>
            </a:r>
            <a:r>
              <a:rPr lang="en-US" altLang="zh-TW" sz="2000" dirty="0" smtClean="0"/>
              <a:t>Integration Server</a:t>
            </a:r>
            <a:r>
              <a:rPr lang="zh-TW" altLang="en-US" sz="2000" dirty="0" smtClean="0"/>
              <a:t>上的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SWIFT Web 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，傳送</a:t>
            </a:r>
            <a:r>
              <a:rPr lang="en-US" altLang="zh-TW" sz="2000" dirty="0" smtClean="0"/>
              <a:t>SWIFT</a:t>
            </a:r>
            <a:r>
              <a:rPr lang="zh-TW" altLang="en-US" sz="2000" dirty="0" smtClean="0"/>
              <a:t>電文資料進行</a:t>
            </a:r>
            <a:r>
              <a:rPr lang="zh-TW" altLang="en-US" sz="2000" dirty="0"/>
              <a:t>掃描</a:t>
            </a:r>
            <a:endParaRPr lang="en-US" altLang="zh-TW" sz="2000" dirty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smtClean="0"/>
              <a:t>AML</a:t>
            </a:r>
            <a:r>
              <a:rPr lang="zh-TW" altLang="en-US" sz="2000" dirty="0" smtClean="0"/>
              <a:t>系統</a:t>
            </a:r>
            <a:r>
              <a:rPr lang="en-US" altLang="zh-TW" sz="2000" dirty="0"/>
              <a:t>Integration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Server</a:t>
            </a:r>
            <a:r>
              <a:rPr lang="zh-TW" altLang="en-US" sz="2000" dirty="0" smtClean="0"/>
              <a:t>上</a:t>
            </a:r>
            <a:r>
              <a:rPr lang="en-US" altLang="zh-TW" sz="2000" dirty="0" smtClean="0"/>
              <a:t>SWIFT Databases Service</a:t>
            </a:r>
            <a:r>
              <a:rPr lang="zh-TW" altLang="en-US" sz="2000" dirty="0" smtClean="0"/>
              <a:t>服務將掃描結果回傳給</a:t>
            </a:r>
            <a:r>
              <a:rPr lang="en-US" altLang="zh-TW" sz="2000" dirty="0" smtClean="0"/>
              <a:t>SWALLOW</a:t>
            </a:r>
            <a:r>
              <a:rPr lang="zh-TW" altLang="en-US" sz="2000" dirty="0" smtClean="0"/>
              <a:t>程式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/>
              <a:t>SWALLOW</a:t>
            </a:r>
            <a:r>
              <a:rPr lang="zh-TW" altLang="en-US" sz="2000" dirty="0" smtClean="0"/>
              <a:t>程式也可對</a:t>
            </a:r>
            <a:r>
              <a:rPr lang="en-US" altLang="zh-TW" sz="2000" dirty="0" smtClean="0"/>
              <a:t>AML</a:t>
            </a:r>
            <a:r>
              <a:rPr lang="zh-TW" altLang="en-US" sz="2000" dirty="0" smtClean="0"/>
              <a:t>系統</a:t>
            </a:r>
            <a:r>
              <a:rPr lang="en-US" altLang="zh-TW" sz="2000" dirty="0"/>
              <a:t>Integration Server</a:t>
            </a:r>
            <a:r>
              <a:rPr lang="zh-TW" altLang="en-US" sz="2000" dirty="0"/>
              <a:t>上的</a:t>
            </a:r>
            <a:r>
              <a:rPr lang="en-US" altLang="zh-TW" sz="2000" dirty="0"/>
              <a:t> SWIFT Web Service</a:t>
            </a:r>
            <a:r>
              <a:rPr lang="zh-TW" altLang="en-US" sz="2000" dirty="0" smtClean="0"/>
              <a:t>進行結果查詢</a:t>
            </a:r>
            <a:endParaRPr lang="en-US" altLang="zh-TW" sz="2000" dirty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zh-TW" altLang="en-US" sz="2000" dirty="0"/>
          </a:p>
        </p:txBody>
      </p:sp>
      <p:cxnSp>
        <p:nvCxnSpPr>
          <p:cNvPr id="48" name="Straight Arrow Connector 37"/>
          <p:cNvCxnSpPr>
            <a:stCxn id="66" idx="2"/>
            <a:endCxn id="28" idx="1"/>
          </p:cNvCxnSpPr>
          <p:nvPr/>
        </p:nvCxnSpPr>
        <p:spPr>
          <a:xfrm rot="16200000" flipH="1">
            <a:off x="6357784" y="4793766"/>
            <a:ext cx="1353339" cy="107207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7308304" y="1268760"/>
            <a:ext cx="1512168" cy="1563268"/>
            <a:chOff x="710376" y="1556789"/>
            <a:chExt cx="1512168" cy="1375211"/>
          </a:xfrm>
        </p:grpSpPr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710376" y="2418403"/>
              <a:ext cx="1512168" cy="513597"/>
            </a:xfrm>
            <a:prstGeom prst="rect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銀行</a:t>
              </a:r>
              <a:r>
                <a:rPr lang="en-US" altLang="zh-TW" sz="1600" b="1" dirty="0" smtClean="0">
                  <a:latin typeface="微軟正黑體" pitchFamily="34" charset="-120"/>
                  <a:ea typeface="微軟正黑體" pitchFamily="34" charset="-120"/>
                </a:rPr>
                <a:t>SWIFT</a:t>
              </a:r>
            </a:p>
            <a:p>
              <a:pPr algn="ctr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電文系統</a:t>
              </a:r>
              <a:endParaRPr lang="en-US" altLang="zh-TW" sz="1600" b="1" dirty="0" smtClean="0">
                <a:latin typeface="微軟正黑體" pitchFamily="34" charset="-120"/>
                <a:ea typeface="微軟正黑體" pitchFamily="34" charset="-120"/>
              </a:endParaRPr>
            </a:p>
            <a:p>
              <a:pPr algn="ctr"/>
              <a:r>
                <a:rPr lang="en-US" altLang="zh-TW" sz="1600" b="1" dirty="0" smtClean="0">
                  <a:latin typeface="微軟正黑體" pitchFamily="34" charset="-120"/>
                  <a:ea typeface="微軟正黑體" pitchFamily="34" charset="-120"/>
                </a:rPr>
                <a:t>(SWALLOW)</a:t>
              </a:r>
            </a:p>
            <a:p>
              <a:pPr algn="ctr"/>
              <a:endParaRPr lang="en-US" altLang="zh-TW" sz="1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computr4"/>
            <p:cNvSpPr>
              <a:spLocks noEditPoints="1" noChangeArrowheads="1"/>
            </p:cNvSpPr>
            <p:nvPr/>
          </p:nvSpPr>
          <p:spPr bwMode="auto">
            <a:xfrm>
              <a:off x="1037832" y="1556789"/>
              <a:ext cx="857256" cy="65699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3509 w 21600"/>
                <a:gd name="T9" fmla="*/ 2414 h 21600"/>
                <a:gd name="T10" fmla="*/ 18090 w 21600"/>
                <a:gd name="T11" fmla="*/ 110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</a:path>
                <a:path w="21600" h="21600" extrusionOk="0">
                  <a:moveTo>
                    <a:pt x="17496" y="11256"/>
                  </a:moveTo>
                  <a:lnTo>
                    <a:pt x="17712" y="11256"/>
                  </a:lnTo>
                  <a:lnTo>
                    <a:pt x="17928" y="11256"/>
                  </a:lnTo>
                  <a:lnTo>
                    <a:pt x="17928" y="11104"/>
                  </a:lnTo>
                  <a:lnTo>
                    <a:pt x="18144" y="11104"/>
                  </a:lnTo>
                  <a:lnTo>
                    <a:pt x="18144" y="10952"/>
                  </a:lnTo>
                  <a:lnTo>
                    <a:pt x="18144" y="10800"/>
                  </a:lnTo>
                  <a:lnTo>
                    <a:pt x="18144" y="2586"/>
                  </a:lnTo>
                  <a:lnTo>
                    <a:pt x="18144" y="2434"/>
                  </a:lnTo>
                  <a:lnTo>
                    <a:pt x="18144" y="2282"/>
                  </a:lnTo>
                  <a:lnTo>
                    <a:pt x="17928" y="2130"/>
                  </a:lnTo>
                  <a:lnTo>
                    <a:pt x="17712" y="1977"/>
                  </a:lnTo>
                  <a:lnTo>
                    <a:pt x="17496" y="1977"/>
                  </a:lnTo>
                  <a:lnTo>
                    <a:pt x="3888" y="1977"/>
                  </a:lnTo>
                  <a:lnTo>
                    <a:pt x="3672" y="1977"/>
                  </a:lnTo>
                  <a:lnTo>
                    <a:pt x="3456" y="1977"/>
                  </a:lnTo>
                  <a:lnTo>
                    <a:pt x="3456" y="2130"/>
                  </a:lnTo>
                  <a:lnTo>
                    <a:pt x="3240" y="2130"/>
                  </a:lnTo>
                  <a:lnTo>
                    <a:pt x="3240" y="2282"/>
                  </a:lnTo>
                  <a:lnTo>
                    <a:pt x="3024" y="2282"/>
                  </a:lnTo>
                  <a:lnTo>
                    <a:pt x="3024" y="2434"/>
                  </a:lnTo>
                  <a:lnTo>
                    <a:pt x="3024" y="2586"/>
                  </a:lnTo>
                  <a:lnTo>
                    <a:pt x="3024" y="10800"/>
                  </a:lnTo>
                  <a:lnTo>
                    <a:pt x="3024" y="10952"/>
                  </a:lnTo>
                  <a:lnTo>
                    <a:pt x="3240" y="11104"/>
                  </a:lnTo>
                  <a:lnTo>
                    <a:pt x="3456" y="11256"/>
                  </a:lnTo>
                  <a:lnTo>
                    <a:pt x="3672" y="11256"/>
                  </a:lnTo>
                  <a:lnTo>
                    <a:pt x="3888" y="11256"/>
                  </a:lnTo>
                  <a:lnTo>
                    <a:pt x="17496" y="11256"/>
                  </a:lnTo>
                  <a:moveTo>
                    <a:pt x="2808" y="19623"/>
                  </a:moveTo>
                  <a:lnTo>
                    <a:pt x="2808" y="19927"/>
                  </a:lnTo>
                  <a:lnTo>
                    <a:pt x="2808" y="21144"/>
                  </a:lnTo>
                  <a:lnTo>
                    <a:pt x="2808" y="21600"/>
                  </a:lnTo>
                  <a:lnTo>
                    <a:pt x="2808" y="19623"/>
                  </a:lnTo>
                  <a:moveTo>
                    <a:pt x="4104" y="19623"/>
                  </a:moveTo>
                  <a:lnTo>
                    <a:pt x="4104" y="19927"/>
                  </a:lnTo>
                  <a:lnTo>
                    <a:pt x="4104" y="21144"/>
                  </a:lnTo>
                  <a:lnTo>
                    <a:pt x="4104" y="21600"/>
                  </a:lnTo>
                  <a:lnTo>
                    <a:pt x="4104" y="19623"/>
                  </a:lnTo>
                  <a:moveTo>
                    <a:pt x="5184" y="19623"/>
                  </a:moveTo>
                  <a:lnTo>
                    <a:pt x="5184" y="19927"/>
                  </a:lnTo>
                  <a:lnTo>
                    <a:pt x="5184" y="21144"/>
                  </a:lnTo>
                  <a:lnTo>
                    <a:pt x="5184" y="21600"/>
                  </a:lnTo>
                  <a:lnTo>
                    <a:pt x="5184" y="19623"/>
                  </a:lnTo>
                  <a:moveTo>
                    <a:pt x="6480" y="19623"/>
                  </a:moveTo>
                  <a:lnTo>
                    <a:pt x="6480" y="19927"/>
                  </a:lnTo>
                  <a:lnTo>
                    <a:pt x="6480" y="21144"/>
                  </a:lnTo>
                  <a:lnTo>
                    <a:pt x="6480" y="21600"/>
                  </a:lnTo>
                  <a:lnTo>
                    <a:pt x="6480" y="19623"/>
                  </a:lnTo>
                  <a:moveTo>
                    <a:pt x="7560" y="19623"/>
                  </a:moveTo>
                  <a:lnTo>
                    <a:pt x="7560" y="19927"/>
                  </a:lnTo>
                  <a:lnTo>
                    <a:pt x="7560" y="21144"/>
                  </a:lnTo>
                  <a:lnTo>
                    <a:pt x="7560" y="21600"/>
                  </a:lnTo>
                  <a:lnTo>
                    <a:pt x="7560" y="19623"/>
                  </a:lnTo>
                  <a:moveTo>
                    <a:pt x="8856" y="19623"/>
                  </a:moveTo>
                  <a:lnTo>
                    <a:pt x="8856" y="19927"/>
                  </a:lnTo>
                  <a:lnTo>
                    <a:pt x="8856" y="21144"/>
                  </a:lnTo>
                  <a:lnTo>
                    <a:pt x="8856" y="21600"/>
                  </a:lnTo>
                  <a:lnTo>
                    <a:pt x="8856" y="19623"/>
                  </a:lnTo>
                  <a:moveTo>
                    <a:pt x="10152" y="19623"/>
                  </a:moveTo>
                  <a:lnTo>
                    <a:pt x="10152" y="19927"/>
                  </a:lnTo>
                  <a:lnTo>
                    <a:pt x="10152" y="21144"/>
                  </a:lnTo>
                  <a:lnTo>
                    <a:pt x="10152" y="21600"/>
                  </a:lnTo>
                  <a:lnTo>
                    <a:pt x="10152" y="19623"/>
                  </a:lnTo>
                  <a:moveTo>
                    <a:pt x="11232" y="19623"/>
                  </a:moveTo>
                  <a:lnTo>
                    <a:pt x="11232" y="19927"/>
                  </a:lnTo>
                  <a:lnTo>
                    <a:pt x="11232" y="21144"/>
                  </a:lnTo>
                  <a:lnTo>
                    <a:pt x="11232" y="21600"/>
                  </a:lnTo>
                  <a:lnTo>
                    <a:pt x="11232" y="19623"/>
                  </a:lnTo>
                  <a:moveTo>
                    <a:pt x="12528" y="19623"/>
                  </a:moveTo>
                  <a:lnTo>
                    <a:pt x="12528" y="19927"/>
                  </a:lnTo>
                  <a:lnTo>
                    <a:pt x="12528" y="21144"/>
                  </a:lnTo>
                  <a:lnTo>
                    <a:pt x="12528" y="21600"/>
                  </a:lnTo>
                  <a:lnTo>
                    <a:pt x="12528" y="19623"/>
                  </a:lnTo>
                  <a:moveTo>
                    <a:pt x="13608" y="19623"/>
                  </a:moveTo>
                  <a:lnTo>
                    <a:pt x="13608" y="19927"/>
                  </a:lnTo>
                  <a:lnTo>
                    <a:pt x="13608" y="21144"/>
                  </a:lnTo>
                  <a:lnTo>
                    <a:pt x="13608" y="21600"/>
                  </a:lnTo>
                  <a:lnTo>
                    <a:pt x="13608" y="19623"/>
                  </a:lnTo>
                  <a:moveTo>
                    <a:pt x="14904" y="19623"/>
                  </a:moveTo>
                  <a:lnTo>
                    <a:pt x="14904" y="19927"/>
                  </a:lnTo>
                  <a:lnTo>
                    <a:pt x="14904" y="21144"/>
                  </a:lnTo>
                  <a:lnTo>
                    <a:pt x="14904" y="21600"/>
                  </a:lnTo>
                  <a:lnTo>
                    <a:pt x="14904" y="19623"/>
                  </a:lnTo>
                  <a:moveTo>
                    <a:pt x="16200" y="19623"/>
                  </a:moveTo>
                  <a:lnTo>
                    <a:pt x="16200" y="19927"/>
                  </a:lnTo>
                  <a:lnTo>
                    <a:pt x="16200" y="21144"/>
                  </a:lnTo>
                  <a:lnTo>
                    <a:pt x="16200" y="21600"/>
                  </a:lnTo>
                  <a:lnTo>
                    <a:pt x="16200" y="19623"/>
                  </a:lnTo>
                  <a:moveTo>
                    <a:pt x="17280" y="19623"/>
                  </a:moveTo>
                  <a:lnTo>
                    <a:pt x="17280" y="19927"/>
                  </a:lnTo>
                  <a:lnTo>
                    <a:pt x="17280" y="21144"/>
                  </a:lnTo>
                  <a:lnTo>
                    <a:pt x="17280" y="21600"/>
                  </a:lnTo>
                  <a:lnTo>
                    <a:pt x="17280" y="19623"/>
                  </a:lnTo>
                  <a:moveTo>
                    <a:pt x="18576" y="19623"/>
                  </a:moveTo>
                  <a:lnTo>
                    <a:pt x="18576" y="19927"/>
                  </a:lnTo>
                  <a:lnTo>
                    <a:pt x="18576" y="21144"/>
                  </a:lnTo>
                  <a:lnTo>
                    <a:pt x="18576" y="21600"/>
                  </a:lnTo>
                  <a:lnTo>
                    <a:pt x="18576" y="19623"/>
                  </a:lnTo>
                  <a:moveTo>
                    <a:pt x="19872" y="19623"/>
                  </a:moveTo>
                  <a:lnTo>
                    <a:pt x="16848" y="19623"/>
                  </a:lnTo>
                  <a:lnTo>
                    <a:pt x="5400" y="19623"/>
                  </a:lnTo>
                  <a:lnTo>
                    <a:pt x="1728" y="19623"/>
                  </a:lnTo>
                  <a:lnTo>
                    <a:pt x="19872" y="19623"/>
                  </a:lnTo>
                  <a:moveTo>
                    <a:pt x="12096" y="14146"/>
                  </a:moveTo>
                  <a:lnTo>
                    <a:pt x="12096" y="13386"/>
                  </a:lnTo>
                  <a:lnTo>
                    <a:pt x="19224" y="13386"/>
                  </a:lnTo>
                  <a:lnTo>
                    <a:pt x="19224" y="14146"/>
                  </a:lnTo>
                  <a:lnTo>
                    <a:pt x="12096" y="141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6494169" y="980728"/>
            <a:ext cx="11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SWIFT</a:t>
            </a: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電文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Straight Arrow Connector 37"/>
          <p:cNvCxnSpPr>
            <a:stCxn id="72" idx="3"/>
            <a:endCxn id="67" idx="0"/>
          </p:cNvCxnSpPr>
          <p:nvPr/>
        </p:nvCxnSpPr>
        <p:spPr>
          <a:xfrm flipH="1">
            <a:off x="6494169" y="1642177"/>
            <a:ext cx="1141591" cy="1634913"/>
          </a:xfrm>
          <a:prstGeom prst="bentConnector4">
            <a:avLst>
              <a:gd name="adj1" fmla="val 2966"/>
              <a:gd name="adj2" fmla="val 31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7"/>
          <p:cNvCxnSpPr>
            <a:stCxn id="67" idx="3"/>
            <a:endCxn id="55" idx="2"/>
          </p:cNvCxnSpPr>
          <p:nvPr/>
        </p:nvCxnSpPr>
        <p:spPr>
          <a:xfrm flipV="1">
            <a:off x="6696141" y="2832028"/>
            <a:ext cx="1368247" cy="706071"/>
          </a:xfrm>
          <a:prstGeom prst="bentConnector2">
            <a:avLst/>
          </a:prstGeom>
          <a:ln w="25400">
            <a:solidFill>
              <a:srgbClr val="B4DE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181494" y="3553231"/>
            <a:ext cx="114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SWIFT</a:t>
            </a:r>
          </a:p>
          <a:p>
            <a:pPr algn="ctr"/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掃描結果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18384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線上姓名檢核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7570492" y="5329173"/>
            <a:ext cx="1202303" cy="969689"/>
            <a:chOff x="5975995" y="3212976"/>
            <a:chExt cx="1189085" cy="2176864"/>
          </a:xfrm>
        </p:grpSpPr>
        <p:sp>
          <p:nvSpPr>
            <p:cNvPr id="25" name="Can 20"/>
            <p:cNvSpPr>
              <a:spLocks noChangeArrowheads="1"/>
            </p:cNvSpPr>
            <p:nvPr/>
          </p:nvSpPr>
          <p:spPr bwMode="auto">
            <a:xfrm>
              <a:off x="6156176" y="3212976"/>
              <a:ext cx="762000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zh-TW" dirty="0">
                <a:ea typeface="微軟正黑體" panose="020B0604030504040204" pitchFamily="34" charset="-120"/>
              </a:endParaRPr>
            </a:p>
          </p:txBody>
        </p:sp>
        <p:sp>
          <p:nvSpPr>
            <p:cNvPr id="28" name="TextBox 26"/>
            <p:cNvSpPr txBox="1">
              <a:spLocks noChangeArrowheads="1"/>
            </p:cNvSpPr>
            <p:nvPr/>
          </p:nvSpPr>
          <p:spPr bwMode="auto">
            <a:xfrm>
              <a:off x="5975995" y="4077073"/>
              <a:ext cx="1189085" cy="1312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 smtClean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AML </a:t>
              </a:r>
              <a:r>
                <a:rPr lang="en-US" altLang="zh-TW" sz="1600" b="1" dirty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Database</a:t>
              </a:r>
            </a:p>
          </p:txBody>
        </p:sp>
      </p:grp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17</a:t>
            </a:fld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5832541" y="3277090"/>
            <a:ext cx="1331747" cy="1129825"/>
            <a:chOff x="4510327" y="2668988"/>
            <a:chExt cx="1776092" cy="1265882"/>
          </a:xfrm>
        </p:grpSpPr>
        <p:grpSp>
          <p:nvGrpSpPr>
            <p:cNvPr id="63" name="群組 62"/>
            <p:cNvGrpSpPr/>
            <p:nvPr/>
          </p:nvGrpSpPr>
          <p:grpSpPr>
            <a:xfrm>
              <a:off x="4510327" y="2668988"/>
              <a:ext cx="1776092" cy="1265882"/>
              <a:chOff x="3100901" y="3210570"/>
              <a:chExt cx="1776092" cy="1265882"/>
            </a:xfrm>
          </p:grpSpPr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3100901" y="3821256"/>
                <a:ext cx="1776092" cy="655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AML</a:t>
                </a:r>
              </a:p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AP Server</a:t>
                </a:r>
              </a:p>
            </p:txBody>
          </p:sp>
          <p:pic>
            <p:nvPicPr>
              <p:cNvPr id="67" name="Picture 17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3924" y="3210570"/>
                <a:ext cx="538722" cy="584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4" name="Picture 8" descr="browser, earth, internet, world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2877" y="2811258"/>
              <a:ext cx="367195" cy="400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分行端末系統呼叫</a:t>
            </a:r>
            <a:r>
              <a:rPr lang="en-US" altLang="zh-TW" sz="2000" dirty="0" smtClean="0"/>
              <a:t>AML</a:t>
            </a:r>
            <a:r>
              <a:rPr lang="zh-TW" altLang="en-US" sz="2000" dirty="0" smtClean="0"/>
              <a:t>系統</a:t>
            </a:r>
            <a:r>
              <a:rPr lang="en-US" altLang="zh-TW" sz="2000" dirty="0" smtClean="0"/>
              <a:t>AP Server</a:t>
            </a:r>
            <a:r>
              <a:rPr lang="zh-TW" altLang="en-US" sz="2000" dirty="0" smtClean="0"/>
              <a:t>上的</a:t>
            </a:r>
            <a:r>
              <a:rPr lang="en-US" altLang="zh-TW" sz="2000" dirty="0" smtClean="0"/>
              <a:t> Namecheck </a:t>
            </a:r>
            <a:r>
              <a:rPr lang="en-US" altLang="zh-TW" sz="2000" dirty="0"/>
              <a:t>Web 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，傳送開戶名單檢核資料進行</a:t>
            </a:r>
            <a:r>
              <a:rPr lang="zh-TW" altLang="en-US" sz="2000" dirty="0"/>
              <a:t>掃描</a:t>
            </a:r>
            <a:endParaRPr lang="en-US" altLang="zh-TW" sz="2000" dirty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smtClean="0"/>
              <a:t>AML</a:t>
            </a:r>
            <a:r>
              <a:rPr lang="zh-TW" altLang="en-US" sz="2000" dirty="0" smtClean="0"/>
              <a:t>系統</a:t>
            </a:r>
            <a:r>
              <a:rPr lang="en-US" altLang="zh-TW" sz="2000" dirty="0" smtClean="0"/>
              <a:t>AP </a:t>
            </a:r>
            <a:r>
              <a:rPr lang="en-US" altLang="zh-TW" sz="2000" dirty="0"/>
              <a:t>Server</a:t>
            </a:r>
            <a:r>
              <a:rPr lang="zh-TW" altLang="en-US" sz="2000" dirty="0" smtClean="0"/>
              <a:t>上</a:t>
            </a:r>
            <a:r>
              <a:rPr lang="en-US" altLang="zh-TW" sz="2000" dirty="0"/>
              <a:t>Namecheck Web</a:t>
            </a:r>
            <a:r>
              <a:rPr lang="en-US" altLang="zh-TW" sz="2000" dirty="0" smtClean="0"/>
              <a:t> Service</a:t>
            </a:r>
            <a:r>
              <a:rPr lang="zh-TW" altLang="en-US" sz="2000" dirty="0" smtClean="0"/>
              <a:t>服務將掃描結果回傳給</a:t>
            </a:r>
            <a:r>
              <a:rPr lang="zh-TW" altLang="en-US" sz="2000" dirty="0"/>
              <a:t>分行端末</a:t>
            </a:r>
            <a:r>
              <a:rPr lang="zh-TW" altLang="en-US" sz="2000" dirty="0" smtClean="0"/>
              <a:t>系統</a:t>
            </a:r>
            <a:endParaRPr lang="en-US" altLang="zh-TW" sz="2000" dirty="0" smtClean="0"/>
          </a:p>
        </p:txBody>
      </p:sp>
      <p:cxnSp>
        <p:nvCxnSpPr>
          <p:cNvPr id="48" name="Straight Arrow Connector 37"/>
          <p:cNvCxnSpPr>
            <a:stCxn id="66" idx="2"/>
            <a:endCxn id="28" idx="1"/>
          </p:cNvCxnSpPr>
          <p:nvPr/>
        </p:nvCxnSpPr>
        <p:spPr>
          <a:xfrm rot="16200000" flipH="1">
            <a:off x="6234673" y="4670656"/>
            <a:ext cx="1599560" cy="107207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7308304" y="1268759"/>
            <a:ext cx="1512168" cy="1490794"/>
            <a:chOff x="710376" y="1556789"/>
            <a:chExt cx="1512168" cy="1372165"/>
          </a:xfrm>
        </p:grpSpPr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710376" y="2484682"/>
              <a:ext cx="1512168" cy="444272"/>
            </a:xfrm>
            <a:prstGeom prst="rect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/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分行端</a:t>
              </a:r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末</a:t>
              </a:r>
              <a:r>
                <a:rPr lang="zh-TW" altLang="en-US" sz="1600" b="1" dirty="0" smtClean="0">
                  <a:latin typeface="微軟正黑體" pitchFamily="34" charset="-120"/>
                  <a:ea typeface="微軟正黑體" pitchFamily="34" charset="-120"/>
                </a:rPr>
                <a:t>系統</a:t>
              </a:r>
              <a:endParaRPr lang="en-US" altLang="zh-TW" sz="1600" b="1" dirty="0" smtClean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computr4"/>
            <p:cNvSpPr>
              <a:spLocks noEditPoints="1" noChangeArrowheads="1"/>
            </p:cNvSpPr>
            <p:nvPr/>
          </p:nvSpPr>
          <p:spPr bwMode="auto">
            <a:xfrm>
              <a:off x="1037832" y="1556789"/>
              <a:ext cx="857256" cy="82943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3509 w 21600"/>
                <a:gd name="T9" fmla="*/ 2414 h 21600"/>
                <a:gd name="T10" fmla="*/ 18090 w 21600"/>
                <a:gd name="T11" fmla="*/ 110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</a:path>
                <a:path w="21600" h="21600" extrusionOk="0">
                  <a:moveTo>
                    <a:pt x="17496" y="11256"/>
                  </a:moveTo>
                  <a:lnTo>
                    <a:pt x="17712" y="11256"/>
                  </a:lnTo>
                  <a:lnTo>
                    <a:pt x="17928" y="11256"/>
                  </a:lnTo>
                  <a:lnTo>
                    <a:pt x="17928" y="11104"/>
                  </a:lnTo>
                  <a:lnTo>
                    <a:pt x="18144" y="11104"/>
                  </a:lnTo>
                  <a:lnTo>
                    <a:pt x="18144" y="10952"/>
                  </a:lnTo>
                  <a:lnTo>
                    <a:pt x="18144" y="10800"/>
                  </a:lnTo>
                  <a:lnTo>
                    <a:pt x="18144" y="2586"/>
                  </a:lnTo>
                  <a:lnTo>
                    <a:pt x="18144" y="2434"/>
                  </a:lnTo>
                  <a:lnTo>
                    <a:pt x="18144" y="2282"/>
                  </a:lnTo>
                  <a:lnTo>
                    <a:pt x="17928" y="2130"/>
                  </a:lnTo>
                  <a:lnTo>
                    <a:pt x="17712" y="1977"/>
                  </a:lnTo>
                  <a:lnTo>
                    <a:pt x="17496" y="1977"/>
                  </a:lnTo>
                  <a:lnTo>
                    <a:pt x="3888" y="1977"/>
                  </a:lnTo>
                  <a:lnTo>
                    <a:pt x="3672" y="1977"/>
                  </a:lnTo>
                  <a:lnTo>
                    <a:pt x="3456" y="1977"/>
                  </a:lnTo>
                  <a:lnTo>
                    <a:pt x="3456" y="2130"/>
                  </a:lnTo>
                  <a:lnTo>
                    <a:pt x="3240" y="2130"/>
                  </a:lnTo>
                  <a:lnTo>
                    <a:pt x="3240" y="2282"/>
                  </a:lnTo>
                  <a:lnTo>
                    <a:pt x="3024" y="2282"/>
                  </a:lnTo>
                  <a:lnTo>
                    <a:pt x="3024" y="2434"/>
                  </a:lnTo>
                  <a:lnTo>
                    <a:pt x="3024" y="2586"/>
                  </a:lnTo>
                  <a:lnTo>
                    <a:pt x="3024" y="10800"/>
                  </a:lnTo>
                  <a:lnTo>
                    <a:pt x="3024" y="10952"/>
                  </a:lnTo>
                  <a:lnTo>
                    <a:pt x="3240" y="11104"/>
                  </a:lnTo>
                  <a:lnTo>
                    <a:pt x="3456" y="11256"/>
                  </a:lnTo>
                  <a:lnTo>
                    <a:pt x="3672" y="11256"/>
                  </a:lnTo>
                  <a:lnTo>
                    <a:pt x="3888" y="11256"/>
                  </a:lnTo>
                  <a:lnTo>
                    <a:pt x="17496" y="11256"/>
                  </a:lnTo>
                  <a:moveTo>
                    <a:pt x="2808" y="19623"/>
                  </a:moveTo>
                  <a:lnTo>
                    <a:pt x="2808" y="19927"/>
                  </a:lnTo>
                  <a:lnTo>
                    <a:pt x="2808" y="21144"/>
                  </a:lnTo>
                  <a:lnTo>
                    <a:pt x="2808" y="21600"/>
                  </a:lnTo>
                  <a:lnTo>
                    <a:pt x="2808" y="19623"/>
                  </a:lnTo>
                  <a:moveTo>
                    <a:pt x="4104" y="19623"/>
                  </a:moveTo>
                  <a:lnTo>
                    <a:pt x="4104" y="19927"/>
                  </a:lnTo>
                  <a:lnTo>
                    <a:pt x="4104" y="21144"/>
                  </a:lnTo>
                  <a:lnTo>
                    <a:pt x="4104" y="21600"/>
                  </a:lnTo>
                  <a:lnTo>
                    <a:pt x="4104" y="19623"/>
                  </a:lnTo>
                  <a:moveTo>
                    <a:pt x="5184" y="19623"/>
                  </a:moveTo>
                  <a:lnTo>
                    <a:pt x="5184" y="19927"/>
                  </a:lnTo>
                  <a:lnTo>
                    <a:pt x="5184" y="21144"/>
                  </a:lnTo>
                  <a:lnTo>
                    <a:pt x="5184" y="21600"/>
                  </a:lnTo>
                  <a:lnTo>
                    <a:pt x="5184" y="19623"/>
                  </a:lnTo>
                  <a:moveTo>
                    <a:pt x="6480" y="19623"/>
                  </a:moveTo>
                  <a:lnTo>
                    <a:pt x="6480" y="19927"/>
                  </a:lnTo>
                  <a:lnTo>
                    <a:pt x="6480" y="21144"/>
                  </a:lnTo>
                  <a:lnTo>
                    <a:pt x="6480" y="21600"/>
                  </a:lnTo>
                  <a:lnTo>
                    <a:pt x="6480" y="19623"/>
                  </a:lnTo>
                  <a:moveTo>
                    <a:pt x="7560" y="19623"/>
                  </a:moveTo>
                  <a:lnTo>
                    <a:pt x="7560" y="19927"/>
                  </a:lnTo>
                  <a:lnTo>
                    <a:pt x="7560" y="21144"/>
                  </a:lnTo>
                  <a:lnTo>
                    <a:pt x="7560" y="21600"/>
                  </a:lnTo>
                  <a:lnTo>
                    <a:pt x="7560" y="19623"/>
                  </a:lnTo>
                  <a:moveTo>
                    <a:pt x="8856" y="19623"/>
                  </a:moveTo>
                  <a:lnTo>
                    <a:pt x="8856" y="19927"/>
                  </a:lnTo>
                  <a:lnTo>
                    <a:pt x="8856" y="21144"/>
                  </a:lnTo>
                  <a:lnTo>
                    <a:pt x="8856" y="21600"/>
                  </a:lnTo>
                  <a:lnTo>
                    <a:pt x="8856" y="19623"/>
                  </a:lnTo>
                  <a:moveTo>
                    <a:pt x="10152" y="19623"/>
                  </a:moveTo>
                  <a:lnTo>
                    <a:pt x="10152" y="19927"/>
                  </a:lnTo>
                  <a:lnTo>
                    <a:pt x="10152" y="21144"/>
                  </a:lnTo>
                  <a:lnTo>
                    <a:pt x="10152" y="21600"/>
                  </a:lnTo>
                  <a:lnTo>
                    <a:pt x="10152" y="19623"/>
                  </a:lnTo>
                  <a:moveTo>
                    <a:pt x="11232" y="19623"/>
                  </a:moveTo>
                  <a:lnTo>
                    <a:pt x="11232" y="19927"/>
                  </a:lnTo>
                  <a:lnTo>
                    <a:pt x="11232" y="21144"/>
                  </a:lnTo>
                  <a:lnTo>
                    <a:pt x="11232" y="21600"/>
                  </a:lnTo>
                  <a:lnTo>
                    <a:pt x="11232" y="19623"/>
                  </a:lnTo>
                  <a:moveTo>
                    <a:pt x="12528" y="19623"/>
                  </a:moveTo>
                  <a:lnTo>
                    <a:pt x="12528" y="19927"/>
                  </a:lnTo>
                  <a:lnTo>
                    <a:pt x="12528" y="21144"/>
                  </a:lnTo>
                  <a:lnTo>
                    <a:pt x="12528" y="21600"/>
                  </a:lnTo>
                  <a:lnTo>
                    <a:pt x="12528" y="19623"/>
                  </a:lnTo>
                  <a:moveTo>
                    <a:pt x="13608" y="19623"/>
                  </a:moveTo>
                  <a:lnTo>
                    <a:pt x="13608" y="19927"/>
                  </a:lnTo>
                  <a:lnTo>
                    <a:pt x="13608" y="21144"/>
                  </a:lnTo>
                  <a:lnTo>
                    <a:pt x="13608" y="21600"/>
                  </a:lnTo>
                  <a:lnTo>
                    <a:pt x="13608" y="19623"/>
                  </a:lnTo>
                  <a:moveTo>
                    <a:pt x="14904" y="19623"/>
                  </a:moveTo>
                  <a:lnTo>
                    <a:pt x="14904" y="19927"/>
                  </a:lnTo>
                  <a:lnTo>
                    <a:pt x="14904" y="21144"/>
                  </a:lnTo>
                  <a:lnTo>
                    <a:pt x="14904" y="21600"/>
                  </a:lnTo>
                  <a:lnTo>
                    <a:pt x="14904" y="19623"/>
                  </a:lnTo>
                  <a:moveTo>
                    <a:pt x="16200" y="19623"/>
                  </a:moveTo>
                  <a:lnTo>
                    <a:pt x="16200" y="19927"/>
                  </a:lnTo>
                  <a:lnTo>
                    <a:pt x="16200" y="21144"/>
                  </a:lnTo>
                  <a:lnTo>
                    <a:pt x="16200" y="21600"/>
                  </a:lnTo>
                  <a:lnTo>
                    <a:pt x="16200" y="19623"/>
                  </a:lnTo>
                  <a:moveTo>
                    <a:pt x="17280" y="19623"/>
                  </a:moveTo>
                  <a:lnTo>
                    <a:pt x="17280" y="19927"/>
                  </a:lnTo>
                  <a:lnTo>
                    <a:pt x="17280" y="21144"/>
                  </a:lnTo>
                  <a:lnTo>
                    <a:pt x="17280" y="21600"/>
                  </a:lnTo>
                  <a:lnTo>
                    <a:pt x="17280" y="19623"/>
                  </a:lnTo>
                  <a:moveTo>
                    <a:pt x="18576" y="19623"/>
                  </a:moveTo>
                  <a:lnTo>
                    <a:pt x="18576" y="19927"/>
                  </a:lnTo>
                  <a:lnTo>
                    <a:pt x="18576" y="21144"/>
                  </a:lnTo>
                  <a:lnTo>
                    <a:pt x="18576" y="21600"/>
                  </a:lnTo>
                  <a:lnTo>
                    <a:pt x="18576" y="19623"/>
                  </a:lnTo>
                  <a:moveTo>
                    <a:pt x="19872" y="19623"/>
                  </a:moveTo>
                  <a:lnTo>
                    <a:pt x="16848" y="19623"/>
                  </a:lnTo>
                  <a:lnTo>
                    <a:pt x="5400" y="19623"/>
                  </a:lnTo>
                  <a:lnTo>
                    <a:pt x="1728" y="19623"/>
                  </a:lnTo>
                  <a:lnTo>
                    <a:pt x="19872" y="19623"/>
                  </a:lnTo>
                  <a:moveTo>
                    <a:pt x="12096" y="14146"/>
                  </a:moveTo>
                  <a:lnTo>
                    <a:pt x="12096" y="13386"/>
                  </a:lnTo>
                  <a:lnTo>
                    <a:pt x="19224" y="13386"/>
                  </a:lnTo>
                  <a:lnTo>
                    <a:pt x="19224" y="14146"/>
                  </a:lnTo>
                  <a:lnTo>
                    <a:pt x="12096" y="141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6516216" y="1124744"/>
            <a:ext cx="11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</a:rPr>
              <a:t>開戶名單</a:t>
            </a:r>
            <a:r>
              <a:rPr lang="zh-TW" altLang="en-US" dirty="0" smtClean="0">
                <a:ea typeface="微軟正黑體" panose="020B0604030504040204" pitchFamily="34" charset="-120"/>
              </a:rPr>
              <a:t>檢核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Straight Arrow Connector 37"/>
          <p:cNvCxnSpPr>
            <a:stCxn id="72" idx="3"/>
            <a:endCxn id="67" idx="0"/>
          </p:cNvCxnSpPr>
          <p:nvPr/>
        </p:nvCxnSpPr>
        <p:spPr>
          <a:xfrm flipH="1">
            <a:off x="6494169" y="1719329"/>
            <a:ext cx="1141591" cy="1557761"/>
          </a:xfrm>
          <a:prstGeom prst="bentConnector4">
            <a:avLst>
              <a:gd name="adj1" fmla="val 99719"/>
              <a:gd name="adj2" fmla="val 644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7"/>
          <p:cNvCxnSpPr>
            <a:stCxn id="67" idx="3"/>
            <a:endCxn id="55" idx="2"/>
          </p:cNvCxnSpPr>
          <p:nvPr/>
        </p:nvCxnSpPr>
        <p:spPr>
          <a:xfrm flipV="1">
            <a:off x="6696141" y="2759553"/>
            <a:ext cx="1368247" cy="778546"/>
          </a:xfrm>
          <a:prstGeom prst="bentConnector2">
            <a:avLst/>
          </a:prstGeom>
          <a:ln w="25400">
            <a:solidFill>
              <a:srgbClr val="B4DE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181494" y="3553231"/>
            <a:ext cx="114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</a:rPr>
              <a:t>開戶</a:t>
            </a:r>
            <a:r>
              <a:rPr lang="zh-TW" altLang="en-US" dirty="0" smtClean="0">
                <a:ea typeface="微軟正黑體" panose="020B0604030504040204" pitchFamily="34" charset="-120"/>
              </a:rPr>
              <a:t>名單</a:t>
            </a:r>
            <a:r>
              <a:rPr lang="zh-TW" altLang="en-US" dirty="0">
                <a:ea typeface="微軟正黑體" panose="020B0604030504040204" pitchFamily="34" charset="-120"/>
              </a:rPr>
              <a:t>檢核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25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批</a:t>
            </a:r>
            <a:r>
              <a:rPr lang="zh-TW" altLang="en-US" dirty="0"/>
              <a:t>次</a:t>
            </a:r>
            <a:r>
              <a:rPr lang="zh-TW" altLang="en-US" dirty="0" smtClean="0"/>
              <a:t>姓名檢核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7570492" y="5329173"/>
            <a:ext cx="1202303" cy="969689"/>
            <a:chOff x="5975995" y="3212976"/>
            <a:chExt cx="1189085" cy="2176864"/>
          </a:xfrm>
        </p:grpSpPr>
        <p:sp>
          <p:nvSpPr>
            <p:cNvPr id="25" name="Can 20"/>
            <p:cNvSpPr>
              <a:spLocks noChangeArrowheads="1"/>
            </p:cNvSpPr>
            <p:nvPr/>
          </p:nvSpPr>
          <p:spPr bwMode="auto">
            <a:xfrm>
              <a:off x="6156176" y="3212976"/>
              <a:ext cx="762000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zh-TW" dirty="0">
                <a:ea typeface="微軟正黑體" panose="020B0604030504040204" pitchFamily="34" charset="-120"/>
              </a:endParaRPr>
            </a:p>
          </p:txBody>
        </p:sp>
        <p:sp>
          <p:nvSpPr>
            <p:cNvPr id="28" name="TextBox 26"/>
            <p:cNvSpPr txBox="1">
              <a:spLocks noChangeArrowheads="1"/>
            </p:cNvSpPr>
            <p:nvPr/>
          </p:nvSpPr>
          <p:spPr bwMode="auto">
            <a:xfrm>
              <a:off x="5975995" y="4077073"/>
              <a:ext cx="1189085" cy="1312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 smtClean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AML </a:t>
              </a:r>
              <a:r>
                <a:rPr lang="en-US" altLang="zh-TW" sz="1600" b="1" dirty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Database</a:t>
              </a:r>
            </a:p>
          </p:txBody>
        </p:sp>
      </p:grp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18</a:t>
            </a:fld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5832541" y="3277089"/>
            <a:ext cx="1331747" cy="1376045"/>
            <a:chOff x="4510327" y="2668988"/>
            <a:chExt cx="1776092" cy="1541753"/>
          </a:xfrm>
        </p:grpSpPr>
        <p:grpSp>
          <p:nvGrpSpPr>
            <p:cNvPr id="63" name="群組 62"/>
            <p:cNvGrpSpPr/>
            <p:nvPr/>
          </p:nvGrpSpPr>
          <p:grpSpPr>
            <a:xfrm>
              <a:off x="4510327" y="2668988"/>
              <a:ext cx="1776092" cy="1541753"/>
              <a:chOff x="3100901" y="3210570"/>
              <a:chExt cx="1776092" cy="1541753"/>
            </a:xfrm>
          </p:grpSpPr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3100901" y="3821255"/>
                <a:ext cx="1776092" cy="9310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AML</a:t>
                </a:r>
              </a:p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AP Server</a:t>
                </a:r>
              </a:p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(FTP Server)</a:t>
                </a:r>
              </a:p>
            </p:txBody>
          </p:sp>
          <p:pic>
            <p:nvPicPr>
              <p:cNvPr id="67" name="Picture 17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3924" y="3210570"/>
                <a:ext cx="538722" cy="584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4" name="Picture 8" descr="browser, earth, internet, world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2877" y="2811258"/>
              <a:ext cx="367195" cy="400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銀行核心系統系統</a:t>
            </a:r>
            <a:r>
              <a:rPr lang="zh-TW" altLang="en-US" sz="2000" dirty="0"/>
              <a:t>傳送開戶名單檢核</a:t>
            </a:r>
            <a:r>
              <a:rPr lang="zh-TW" altLang="en-US" sz="2000" dirty="0" smtClean="0"/>
              <a:t>資料檔至</a:t>
            </a:r>
            <a:r>
              <a:rPr lang="en-US" altLang="zh-TW" sz="2000" dirty="0" smtClean="0"/>
              <a:t>AML</a:t>
            </a:r>
            <a:r>
              <a:rPr lang="zh-TW" altLang="en-US" sz="2000" dirty="0" smtClean="0"/>
              <a:t>系統</a:t>
            </a:r>
            <a:r>
              <a:rPr lang="en-US" altLang="zh-TW" sz="2000" dirty="0" smtClean="0"/>
              <a:t>AP Server</a:t>
            </a:r>
            <a:r>
              <a:rPr lang="zh-TW" altLang="en-US" sz="2000" dirty="0" smtClean="0"/>
              <a:t>上的指定目錄，</a:t>
            </a:r>
            <a:r>
              <a:rPr lang="en-US" altLang="zh-TW" sz="2000" dirty="0" smtClean="0"/>
              <a:t>Bulk File Namecheck</a:t>
            </a:r>
            <a:r>
              <a:rPr lang="zh-TW" altLang="en-US" sz="2000" dirty="0" smtClean="0"/>
              <a:t>服務預訂每</a:t>
            </a:r>
            <a:r>
              <a:rPr lang="en-US" altLang="zh-TW" sz="2000" dirty="0" smtClean="0"/>
              <a:t>30</a:t>
            </a:r>
            <a:r>
              <a:rPr lang="zh-TW" altLang="en-US" sz="2000" dirty="0" smtClean="0"/>
              <a:t>分鐘會進行</a:t>
            </a:r>
            <a:r>
              <a:rPr lang="zh-TW" altLang="en-US" sz="2000" dirty="0"/>
              <a:t>掃描</a:t>
            </a:r>
            <a:endParaRPr lang="en-US" altLang="zh-TW" sz="2000" dirty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smtClean="0"/>
              <a:t>AML</a:t>
            </a:r>
            <a:r>
              <a:rPr lang="zh-TW" altLang="en-US" sz="2000" dirty="0" smtClean="0"/>
              <a:t>系統</a:t>
            </a:r>
            <a:r>
              <a:rPr lang="en-US" altLang="zh-TW" sz="2000" dirty="0" smtClean="0"/>
              <a:t>AP </a:t>
            </a:r>
            <a:r>
              <a:rPr lang="en-US" altLang="zh-TW" sz="2000" dirty="0"/>
              <a:t>Server</a:t>
            </a:r>
            <a:r>
              <a:rPr lang="zh-TW" altLang="en-US" sz="2000" dirty="0" smtClean="0"/>
              <a:t>上</a:t>
            </a:r>
            <a:r>
              <a:rPr lang="en-US" altLang="zh-TW" sz="2000" dirty="0"/>
              <a:t>Bulk File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Namecheck</a:t>
            </a:r>
            <a:r>
              <a:rPr lang="zh-TW" altLang="en-US" sz="2000" dirty="0" smtClean="0"/>
              <a:t>服務將掃描結果檔產生於指定目錄，</a:t>
            </a:r>
            <a:r>
              <a:rPr lang="zh-TW" altLang="en-US" sz="2000" dirty="0"/>
              <a:t>銀行核心</a:t>
            </a:r>
            <a:r>
              <a:rPr lang="zh-TW" altLang="en-US" sz="2000" dirty="0" smtClean="0"/>
              <a:t>系統相關程式</a:t>
            </a:r>
            <a:r>
              <a:rPr lang="en-US" altLang="zh-TW" sz="2000" dirty="0" smtClean="0"/>
              <a:t>(Script)</a:t>
            </a:r>
            <a:r>
              <a:rPr lang="zh-TW" altLang="en-US" sz="2000" dirty="0" smtClean="0"/>
              <a:t>定時將結果檔抓走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zh-TW" altLang="en-US" sz="2000" dirty="0"/>
          </a:p>
        </p:txBody>
      </p:sp>
      <p:cxnSp>
        <p:nvCxnSpPr>
          <p:cNvPr id="48" name="Straight Arrow Connector 37"/>
          <p:cNvCxnSpPr>
            <a:stCxn id="66" idx="2"/>
            <a:endCxn id="28" idx="1"/>
          </p:cNvCxnSpPr>
          <p:nvPr/>
        </p:nvCxnSpPr>
        <p:spPr>
          <a:xfrm rot="16200000" flipH="1">
            <a:off x="6357783" y="4793765"/>
            <a:ext cx="1353341" cy="107207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7308304" y="1268759"/>
            <a:ext cx="1512168" cy="1490794"/>
            <a:chOff x="710376" y="1556789"/>
            <a:chExt cx="1512168" cy="1372165"/>
          </a:xfrm>
        </p:grpSpPr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710376" y="2484682"/>
              <a:ext cx="1512168" cy="444272"/>
            </a:xfrm>
            <a:prstGeom prst="rect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/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銀行核心系統</a:t>
              </a:r>
              <a:endParaRPr lang="en-US" altLang="zh-TW" sz="1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computr4"/>
            <p:cNvSpPr>
              <a:spLocks noEditPoints="1" noChangeArrowheads="1"/>
            </p:cNvSpPr>
            <p:nvPr/>
          </p:nvSpPr>
          <p:spPr bwMode="auto">
            <a:xfrm>
              <a:off x="1037832" y="1556789"/>
              <a:ext cx="857256" cy="82943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3509 w 21600"/>
                <a:gd name="T9" fmla="*/ 2414 h 21600"/>
                <a:gd name="T10" fmla="*/ 18090 w 21600"/>
                <a:gd name="T11" fmla="*/ 110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</a:path>
                <a:path w="21600" h="21600" extrusionOk="0">
                  <a:moveTo>
                    <a:pt x="17496" y="11256"/>
                  </a:moveTo>
                  <a:lnTo>
                    <a:pt x="17712" y="11256"/>
                  </a:lnTo>
                  <a:lnTo>
                    <a:pt x="17928" y="11256"/>
                  </a:lnTo>
                  <a:lnTo>
                    <a:pt x="17928" y="11104"/>
                  </a:lnTo>
                  <a:lnTo>
                    <a:pt x="18144" y="11104"/>
                  </a:lnTo>
                  <a:lnTo>
                    <a:pt x="18144" y="10952"/>
                  </a:lnTo>
                  <a:lnTo>
                    <a:pt x="18144" y="10800"/>
                  </a:lnTo>
                  <a:lnTo>
                    <a:pt x="18144" y="2586"/>
                  </a:lnTo>
                  <a:lnTo>
                    <a:pt x="18144" y="2434"/>
                  </a:lnTo>
                  <a:lnTo>
                    <a:pt x="18144" y="2282"/>
                  </a:lnTo>
                  <a:lnTo>
                    <a:pt x="17928" y="2130"/>
                  </a:lnTo>
                  <a:lnTo>
                    <a:pt x="17712" y="1977"/>
                  </a:lnTo>
                  <a:lnTo>
                    <a:pt x="17496" y="1977"/>
                  </a:lnTo>
                  <a:lnTo>
                    <a:pt x="3888" y="1977"/>
                  </a:lnTo>
                  <a:lnTo>
                    <a:pt x="3672" y="1977"/>
                  </a:lnTo>
                  <a:lnTo>
                    <a:pt x="3456" y="1977"/>
                  </a:lnTo>
                  <a:lnTo>
                    <a:pt x="3456" y="2130"/>
                  </a:lnTo>
                  <a:lnTo>
                    <a:pt x="3240" y="2130"/>
                  </a:lnTo>
                  <a:lnTo>
                    <a:pt x="3240" y="2282"/>
                  </a:lnTo>
                  <a:lnTo>
                    <a:pt x="3024" y="2282"/>
                  </a:lnTo>
                  <a:lnTo>
                    <a:pt x="3024" y="2434"/>
                  </a:lnTo>
                  <a:lnTo>
                    <a:pt x="3024" y="2586"/>
                  </a:lnTo>
                  <a:lnTo>
                    <a:pt x="3024" y="10800"/>
                  </a:lnTo>
                  <a:lnTo>
                    <a:pt x="3024" y="10952"/>
                  </a:lnTo>
                  <a:lnTo>
                    <a:pt x="3240" y="11104"/>
                  </a:lnTo>
                  <a:lnTo>
                    <a:pt x="3456" y="11256"/>
                  </a:lnTo>
                  <a:lnTo>
                    <a:pt x="3672" y="11256"/>
                  </a:lnTo>
                  <a:lnTo>
                    <a:pt x="3888" y="11256"/>
                  </a:lnTo>
                  <a:lnTo>
                    <a:pt x="17496" y="11256"/>
                  </a:lnTo>
                  <a:moveTo>
                    <a:pt x="2808" y="19623"/>
                  </a:moveTo>
                  <a:lnTo>
                    <a:pt x="2808" y="19927"/>
                  </a:lnTo>
                  <a:lnTo>
                    <a:pt x="2808" y="21144"/>
                  </a:lnTo>
                  <a:lnTo>
                    <a:pt x="2808" y="21600"/>
                  </a:lnTo>
                  <a:lnTo>
                    <a:pt x="2808" y="19623"/>
                  </a:lnTo>
                  <a:moveTo>
                    <a:pt x="4104" y="19623"/>
                  </a:moveTo>
                  <a:lnTo>
                    <a:pt x="4104" y="19927"/>
                  </a:lnTo>
                  <a:lnTo>
                    <a:pt x="4104" y="21144"/>
                  </a:lnTo>
                  <a:lnTo>
                    <a:pt x="4104" y="21600"/>
                  </a:lnTo>
                  <a:lnTo>
                    <a:pt x="4104" y="19623"/>
                  </a:lnTo>
                  <a:moveTo>
                    <a:pt x="5184" y="19623"/>
                  </a:moveTo>
                  <a:lnTo>
                    <a:pt x="5184" y="19927"/>
                  </a:lnTo>
                  <a:lnTo>
                    <a:pt x="5184" y="21144"/>
                  </a:lnTo>
                  <a:lnTo>
                    <a:pt x="5184" y="21600"/>
                  </a:lnTo>
                  <a:lnTo>
                    <a:pt x="5184" y="19623"/>
                  </a:lnTo>
                  <a:moveTo>
                    <a:pt x="6480" y="19623"/>
                  </a:moveTo>
                  <a:lnTo>
                    <a:pt x="6480" y="19927"/>
                  </a:lnTo>
                  <a:lnTo>
                    <a:pt x="6480" y="21144"/>
                  </a:lnTo>
                  <a:lnTo>
                    <a:pt x="6480" y="21600"/>
                  </a:lnTo>
                  <a:lnTo>
                    <a:pt x="6480" y="19623"/>
                  </a:lnTo>
                  <a:moveTo>
                    <a:pt x="7560" y="19623"/>
                  </a:moveTo>
                  <a:lnTo>
                    <a:pt x="7560" y="19927"/>
                  </a:lnTo>
                  <a:lnTo>
                    <a:pt x="7560" y="21144"/>
                  </a:lnTo>
                  <a:lnTo>
                    <a:pt x="7560" y="21600"/>
                  </a:lnTo>
                  <a:lnTo>
                    <a:pt x="7560" y="19623"/>
                  </a:lnTo>
                  <a:moveTo>
                    <a:pt x="8856" y="19623"/>
                  </a:moveTo>
                  <a:lnTo>
                    <a:pt x="8856" y="19927"/>
                  </a:lnTo>
                  <a:lnTo>
                    <a:pt x="8856" y="21144"/>
                  </a:lnTo>
                  <a:lnTo>
                    <a:pt x="8856" y="21600"/>
                  </a:lnTo>
                  <a:lnTo>
                    <a:pt x="8856" y="19623"/>
                  </a:lnTo>
                  <a:moveTo>
                    <a:pt x="10152" y="19623"/>
                  </a:moveTo>
                  <a:lnTo>
                    <a:pt x="10152" y="19927"/>
                  </a:lnTo>
                  <a:lnTo>
                    <a:pt x="10152" y="21144"/>
                  </a:lnTo>
                  <a:lnTo>
                    <a:pt x="10152" y="21600"/>
                  </a:lnTo>
                  <a:lnTo>
                    <a:pt x="10152" y="19623"/>
                  </a:lnTo>
                  <a:moveTo>
                    <a:pt x="11232" y="19623"/>
                  </a:moveTo>
                  <a:lnTo>
                    <a:pt x="11232" y="19927"/>
                  </a:lnTo>
                  <a:lnTo>
                    <a:pt x="11232" y="21144"/>
                  </a:lnTo>
                  <a:lnTo>
                    <a:pt x="11232" y="21600"/>
                  </a:lnTo>
                  <a:lnTo>
                    <a:pt x="11232" y="19623"/>
                  </a:lnTo>
                  <a:moveTo>
                    <a:pt x="12528" y="19623"/>
                  </a:moveTo>
                  <a:lnTo>
                    <a:pt x="12528" y="19927"/>
                  </a:lnTo>
                  <a:lnTo>
                    <a:pt x="12528" y="21144"/>
                  </a:lnTo>
                  <a:lnTo>
                    <a:pt x="12528" y="21600"/>
                  </a:lnTo>
                  <a:lnTo>
                    <a:pt x="12528" y="19623"/>
                  </a:lnTo>
                  <a:moveTo>
                    <a:pt x="13608" y="19623"/>
                  </a:moveTo>
                  <a:lnTo>
                    <a:pt x="13608" y="19927"/>
                  </a:lnTo>
                  <a:lnTo>
                    <a:pt x="13608" y="21144"/>
                  </a:lnTo>
                  <a:lnTo>
                    <a:pt x="13608" y="21600"/>
                  </a:lnTo>
                  <a:lnTo>
                    <a:pt x="13608" y="19623"/>
                  </a:lnTo>
                  <a:moveTo>
                    <a:pt x="14904" y="19623"/>
                  </a:moveTo>
                  <a:lnTo>
                    <a:pt x="14904" y="19927"/>
                  </a:lnTo>
                  <a:lnTo>
                    <a:pt x="14904" y="21144"/>
                  </a:lnTo>
                  <a:lnTo>
                    <a:pt x="14904" y="21600"/>
                  </a:lnTo>
                  <a:lnTo>
                    <a:pt x="14904" y="19623"/>
                  </a:lnTo>
                  <a:moveTo>
                    <a:pt x="16200" y="19623"/>
                  </a:moveTo>
                  <a:lnTo>
                    <a:pt x="16200" y="19927"/>
                  </a:lnTo>
                  <a:lnTo>
                    <a:pt x="16200" y="21144"/>
                  </a:lnTo>
                  <a:lnTo>
                    <a:pt x="16200" y="21600"/>
                  </a:lnTo>
                  <a:lnTo>
                    <a:pt x="16200" y="19623"/>
                  </a:lnTo>
                  <a:moveTo>
                    <a:pt x="17280" y="19623"/>
                  </a:moveTo>
                  <a:lnTo>
                    <a:pt x="17280" y="19927"/>
                  </a:lnTo>
                  <a:lnTo>
                    <a:pt x="17280" y="21144"/>
                  </a:lnTo>
                  <a:lnTo>
                    <a:pt x="17280" y="21600"/>
                  </a:lnTo>
                  <a:lnTo>
                    <a:pt x="17280" y="19623"/>
                  </a:lnTo>
                  <a:moveTo>
                    <a:pt x="18576" y="19623"/>
                  </a:moveTo>
                  <a:lnTo>
                    <a:pt x="18576" y="19927"/>
                  </a:lnTo>
                  <a:lnTo>
                    <a:pt x="18576" y="21144"/>
                  </a:lnTo>
                  <a:lnTo>
                    <a:pt x="18576" y="21600"/>
                  </a:lnTo>
                  <a:lnTo>
                    <a:pt x="18576" y="19623"/>
                  </a:lnTo>
                  <a:moveTo>
                    <a:pt x="19872" y="19623"/>
                  </a:moveTo>
                  <a:lnTo>
                    <a:pt x="16848" y="19623"/>
                  </a:lnTo>
                  <a:lnTo>
                    <a:pt x="5400" y="19623"/>
                  </a:lnTo>
                  <a:lnTo>
                    <a:pt x="1728" y="19623"/>
                  </a:lnTo>
                  <a:lnTo>
                    <a:pt x="19872" y="19623"/>
                  </a:lnTo>
                  <a:moveTo>
                    <a:pt x="12096" y="14146"/>
                  </a:moveTo>
                  <a:lnTo>
                    <a:pt x="12096" y="13386"/>
                  </a:lnTo>
                  <a:lnTo>
                    <a:pt x="19224" y="13386"/>
                  </a:lnTo>
                  <a:lnTo>
                    <a:pt x="19224" y="14146"/>
                  </a:lnTo>
                  <a:lnTo>
                    <a:pt x="12096" y="141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6300192" y="1124744"/>
            <a:ext cx="1342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</a:rPr>
              <a:t>開戶</a:t>
            </a:r>
            <a:r>
              <a:rPr lang="zh-TW" altLang="en-US" dirty="0" smtClean="0">
                <a:ea typeface="微軟正黑體" panose="020B0604030504040204" pitchFamily="34" charset="-120"/>
              </a:rPr>
              <a:t>名單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ea typeface="微軟正黑體" panose="020B0604030504040204" pitchFamily="34" charset="-120"/>
              </a:rPr>
              <a:t>檢核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Straight Arrow Connector 37"/>
          <p:cNvCxnSpPr>
            <a:stCxn id="72" idx="3"/>
            <a:endCxn id="67" idx="0"/>
          </p:cNvCxnSpPr>
          <p:nvPr/>
        </p:nvCxnSpPr>
        <p:spPr>
          <a:xfrm flipH="1">
            <a:off x="6494169" y="1719329"/>
            <a:ext cx="1141591" cy="1557761"/>
          </a:xfrm>
          <a:prstGeom prst="bentConnector4">
            <a:avLst>
              <a:gd name="adj1" fmla="val 99719"/>
              <a:gd name="adj2" fmla="val 644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7"/>
          <p:cNvCxnSpPr>
            <a:stCxn id="67" idx="3"/>
            <a:endCxn id="55" idx="2"/>
          </p:cNvCxnSpPr>
          <p:nvPr/>
        </p:nvCxnSpPr>
        <p:spPr>
          <a:xfrm flipV="1">
            <a:off x="6696141" y="2759553"/>
            <a:ext cx="1368247" cy="778546"/>
          </a:xfrm>
          <a:prstGeom prst="bentConnector2">
            <a:avLst/>
          </a:prstGeom>
          <a:ln w="25400">
            <a:solidFill>
              <a:srgbClr val="B4DE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181494" y="3553231"/>
            <a:ext cx="1486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</a:rPr>
              <a:t>開戶</a:t>
            </a:r>
            <a:r>
              <a:rPr lang="zh-TW" altLang="en-US" dirty="0" smtClean="0">
                <a:ea typeface="微軟正黑體" panose="020B0604030504040204" pitchFamily="34" charset="-120"/>
              </a:rPr>
              <a:t>名單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ea typeface="微軟正黑體" panose="020B0604030504040204" pitchFamily="34" charset="-120"/>
              </a:rPr>
              <a:t>檢核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結果檔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983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業務流程</a:t>
            </a:r>
            <a:r>
              <a:rPr lang="en-US" altLang="zh-TW" dirty="0" smtClean="0"/>
              <a:t>-</a:t>
            </a:r>
            <a:r>
              <a:rPr lang="zh-TW" altLang="en-US" dirty="0" smtClean="0"/>
              <a:t>未開戶審查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7570492" y="5329173"/>
            <a:ext cx="1202303" cy="969689"/>
            <a:chOff x="5975995" y="3212976"/>
            <a:chExt cx="1189085" cy="2176864"/>
          </a:xfrm>
        </p:grpSpPr>
        <p:sp>
          <p:nvSpPr>
            <p:cNvPr id="25" name="Can 20"/>
            <p:cNvSpPr>
              <a:spLocks noChangeArrowheads="1"/>
            </p:cNvSpPr>
            <p:nvPr/>
          </p:nvSpPr>
          <p:spPr bwMode="auto">
            <a:xfrm>
              <a:off x="6156176" y="3212976"/>
              <a:ext cx="762000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zh-TW" dirty="0">
                <a:ea typeface="微軟正黑體" panose="020B0604030504040204" pitchFamily="34" charset="-120"/>
              </a:endParaRPr>
            </a:p>
          </p:txBody>
        </p:sp>
        <p:sp>
          <p:nvSpPr>
            <p:cNvPr id="28" name="TextBox 26"/>
            <p:cNvSpPr txBox="1">
              <a:spLocks noChangeArrowheads="1"/>
            </p:cNvSpPr>
            <p:nvPr/>
          </p:nvSpPr>
          <p:spPr bwMode="auto">
            <a:xfrm>
              <a:off x="5975995" y="4077073"/>
              <a:ext cx="1189085" cy="1312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 smtClean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AML </a:t>
              </a:r>
              <a:r>
                <a:rPr lang="en-US" altLang="zh-TW" sz="1600" b="1" dirty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Database</a:t>
              </a:r>
            </a:p>
          </p:txBody>
        </p:sp>
      </p:grp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19</a:t>
            </a:fld>
            <a:endParaRPr lang="zh-TW" altLang="en-US" dirty="0"/>
          </a:p>
        </p:txBody>
      </p:sp>
      <p:grpSp>
        <p:nvGrpSpPr>
          <p:cNvPr id="62" name="群組 61"/>
          <p:cNvGrpSpPr/>
          <p:nvPr/>
        </p:nvGrpSpPr>
        <p:grpSpPr>
          <a:xfrm>
            <a:off x="5832541" y="3277090"/>
            <a:ext cx="1331747" cy="1129825"/>
            <a:chOff x="4510327" y="2668988"/>
            <a:chExt cx="1776092" cy="1265882"/>
          </a:xfrm>
        </p:grpSpPr>
        <p:grpSp>
          <p:nvGrpSpPr>
            <p:cNvPr id="63" name="群組 62"/>
            <p:cNvGrpSpPr/>
            <p:nvPr/>
          </p:nvGrpSpPr>
          <p:grpSpPr>
            <a:xfrm>
              <a:off x="4510327" y="2668988"/>
              <a:ext cx="1776092" cy="1265882"/>
              <a:chOff x="3100901" y="3210570"/>
              <a:chExt cx="1776092" cy="1265882"/>
            </a:xfrm>
          </p:grpSpPr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3100901" y="3821256"/>
                <a:ext cx="1776092" cy="655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AML</a:t>
                </a:r>
              </a:p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AP Server</a:t>
                </a:r>
              </a:p>
            </p:txBody>
          </p:sp>
          <p:pic>
            <p:nvPicPr>
              <p:cNvPr id="67" name="Picture 17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3924" y="3210570"/>
                <a:ext cx="538722" cy="584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4" name="Picture 8" descr="browser, earth, internet, world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2877" y="2811258"/>
              <a:ext cx="367195" cy="400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分行端末系統呼叫</a:t>
            </a:r>
            <a:r>
              <a:rPr lang="en-US" altLang="zh-TW" sz="2000" dirty="0" smtClean="0"/>
              <a:t>AML</a:t>
            </a:r>
            <a:r>
              <a:rPr lang="zh-TW" altLang="en-US" sz="2000" dirty="0" smtClean="0"/>
              <a:t>系統</a:t>
            </a:r>
            <a:r>
              <a:rPr lang="en-US" altLang="zh-TW" sz="2000" dirty="0" smtClean="0"/>
              <a:t>AP Server</a:t>
            </a:r>
            <a:r>
              <a:rPr lang="zh-TW" altLang="en-US" sz="2000" dirty="0" smtClean="0"/>
              <a:t>上的</a:t>
            </a:r>
            <a:r>
              <a:rPr lang="en-US" altLang="zh-TW" sz="2000" dirty="0" smtClean="0"/>
              <a:t> CIP </a:t>
            </a:r>
            <a:r>
              <a:rPr lang="en-US" altLang="zh-TW" sz="2000" dirty="0"/>
              <a:t>Web </a:t>
            </a:r>
            <a:r>
              <a:rPr lang="en-US" altLang="zh-TW" sz="2000" dirty="0" smtClean="0"/>
              <a:t>Service</a:t>
            </a:r>
            <a:r>
              <a:rPr lang="zh-TW" altLang="en-US" sz="2000" dirty="0" smtClean="0"/>
              <a:t>，傳送未開戶客戶資料進行</a:t>
            </a:r>
            <a:r>
              <a:rPr lang="zh-TW" altLang="en-US" sz="2000" dirty="0"/>
              <a:t>掃描</a:t>
            </a:r>
            <a:endParaRPr lang="en-US" altLang="zh-TW" sz="2000" dirty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TW" sz="2000" dirty="0" smtClean="0"/>
              <a:t>AML</a:t>
            </a:r>
            <a:r>
              <a:rPr lang="zh-TW" altLang="en-US" sz="2000" dirty="0" smtClean="0"/>
              <a:t>系統</a:t>
            </a:r>
            <a:r>
              <a:rPr lang="en-US" altLang="zh-TW" sz="2000" dirty="0" smtClean="0"/>
              <a:t>AP </a:t>
            </a:r>
            <a:r>
              <a:rPr lang="en-US" altLang="zh-TW" sz="2000" dirty="0"/>
              <a:t>Server</a:t>
            </a:r>
            <a:r>
              <a:rPr lang="zh-TW" altLang="en-US" sz="2000" dirty="0" smtClean="0"/>
              <a:t>上</a:t>
            </a:r>
            <a:r>
              <a:rPr lang="en-US" altLang="zh-TW" sz="2000" dirty="0"/>
              <a:t>CIP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Web</a:t>
            </a:r>
            <a:r>
              <a:rPr lang="en-US" altLang="zh-TW" sz="2000" dirty="0" smtClean="0"/>
              <a:t> Service</a:t>
            </a:r>
            <a:r>
              <a:rPr lang="zh-TW" altLang="en-US" sz="2000" dirty="0" smtClean="0"/>
              <a:t>服務將掃描結果回傳給</a:t>
            </a:r>
            <a:r>
              <a:rPr lang="zh-TW" altLang="en-US" sz="2000" dirty="0"/>
              <a:t>分行端末系統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zh-TW" altLang="en-US" sz="2000" dirty="0"/>
          </a:p>
        </p:txBody>
      </p:sp>
      <p:cxnSp>
        <p:nvCxnSpPr>
          <p:cNvPr id="48" name="Straight Arrow Connector 37"/>
          <p:cNvCxnSpPr>
            <a:stCxn id="66" idx="2"/>
            <a:endCxn id="28" idx="1"/>
          </p:cNvCxnSpPr>
          <p:nvPr/>
        </p:nvCxnSpPr>
        <p:spPr>
          <a:xfrm rot="16200000" flipH="1">
            <a:off x="6234673" y="4670656"/>
            <a:ext cx="1599560" cy="1072077"/>
          </a:xfrm>
          <a:prstGeom prst="bentConnector2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群組 49"/>
          <p:cNvGrpSpPr/>
          <p:nvPr/>
        </p:nvGrpSpPr>
        <p:grpSpPr>
          <a:xfrm>
            <a:off x="7308304" y="1268759"/>
            <a:ext cx="1512168" cy="1448833"/>
            <a:chOff x="710376" y="1556789"/>
            <a:chExt cx="1512168" cy="1372165"/>
          </a:xfrm>
        </p:grpSpPr>
        <p:sp>
          <p:nvSpPr>
            <p:cNvPr id="55" name="Rectangle 18"/>
            <p:cNvSpPr>
              <a:spLocks noChangeArrowheads="1"/>
            </p:cNvSpPr>
            <p:nvPr/>
          </p:nvSpPr>
          <p:spPr bwMode="auto">
            <a:xfrm>
              <a:off x="710376" y="2484682"/>
              <a:ext cx="1512168" cy="444272"/>
            </a:xfrm>
            <a:prstGeom prst="rect">
              <a:avLst/>
            </a:prstGeom>
            <a:noFill/>
            <a:ln w="9525">
              <a:noFill/>
              <a:round/>
              <a:headEnd/>
              <a:tailEnd type="triangle" w="med" len="med"/>
            </a:ln>
          </p:spPr>
          <p:txBody>
            <a:bodyPr anchor="ctr"/>
            <a:lstStyle/>
            <a:p>
              <a:pPr algn="ctr"/>
              <a:r>
                <a:rPr lang="zh-TW" altLang="en-US" sz="1600" b="1" dirty="0">
                  <a:latin typeface="微軟正黑體" pitchFamily="34" charset="-120"/>
                  <a:ea typeface="微軟正黑體" pitchFamily="34" charset="-120"/>
                </a:rPr>
                <a:t>分行端末系統</a:t>
              </a:r>
              <a:endParaRPr lang="en-US" altLang="zh-TW" sz="1600" b="1" dirty="0">
                <a:latin typeface="微軟正黑體" pitchFamily="34" charset="-120"/>
                <a:ea typeface="微軟正黑體" pitchFamily="34" charset="-120"/>
              </a:endParaRPr>
            </a:p>
          </p:txBody>
        </p:sp>
        <p:sp>
          <p:nvSpPr>
            <p:cNvPr id="72" name="computr4"/>
            <p:cNvSpPr>
              <a:spLocks noEditPoints="1" noChangeArrowheads="1"/>
            </p:cNvSpPr>
            <p:nvPr/>
          </p:nvSpPr>
          <p:spPr bwMode="auto">
            <a:xfrm>
              <a:off x="1037832" y="1556789"/>
              <a:ext cx="857256" cy="829431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3509 w 21600"/>
                <a:gd name="T9" fmla="*/ 2414 h 21600"/>
                <a:gd name="T10" fmla="*/ 18090 w 21600"/>
                <a:gd name="T11" fmla="*/ 11028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0800" y="21600"/>
                  </a:moveTo>
                  <a:lnTo>
                    <a:pt x="19872" y="21600"/>
                  </a:lnTo>
                  <a:lnTo>
                    <a:pt x="19872" y="19623"/>
                  </a:lnTo>
                  <a:lnTo>
                    <a:pt x="21600" y="19623"/>
                  </a:lnTo>
                  <a:lnTo>
                    <a:pt x="21600" y="11104"/>
                  </a:lnTo>
                  <a:lnTo>
                    <a:pt x="21600" y="1217"/>
                  </a:lnTo>
                  <a:lnTo>
                    <a:pt x="21600" y="913"/>
                  </a:lnTo>
                  <a:lnTo>
                    <a:pt x="21384" y="761"/>
                  </a:lnTo>
                  <a:lnTo>
                    <a:pt x="21168" y="456"/>
                  </a:lnTo>
                  <a:lnTo>
                    <a:pt x="20952" y="304"/>
                  </a:lnTo>
                  <a:lnTo>
                    <a:pt x="20736" y="152"/>
                  </a:lnTo>
                  <a:lnTo>
                    <a:pt x="20520" y="0"/>
                  </a:lnTo>
                  <a:lnTo>
                    <a:pt x="19872" y="0"/>
                  </a:lnTo>
                  <a:lnTo>
                    <a:pt x="19440" y="0"/>
                  </a:lnTo>
                  <a:lnTo>
                    <a:pt x="10800" y="0"/>
                  </a:lnTo>
                  <a:lnTo>
                    <a:pt x="1944" y="0"/>
                  </a:lnTo>
                  <a:lnTo>
                    <a:pt x="1512" y="0"/>
                  </a:lnTo>
                  <a:lnTo>
                    <a:pt x="1080" y="0"/>
                  </a:lnTo>
                  <a:lnTo>
                    <a:pt x="648" y="152"/>
                  </a:lnTo>
                  <a:lnTo>
                    <a:pt x="432" y="304"/>
                  </a:lnTo>
                  <a:lnTo>
                    <a:pt x="216" y="456"/>
                  </a:lnTo>
                  <a:lnTo>
                    <a:pt x="0" y="761"/>
                  </a:lnTo>
                  <a:lnTo>
                    <a:pt x="0" y="913"/>
                  </a:lnTo>
                  <a:lnTo>
                    <a:pt x="0" y="1217"/>
                  </a:lnTo>
                  <a:lnTo>
                    <a:pt x="0" y="11104"/>
                  </a:lnTo>
                  <a:lnTo>
                    <a:pt x="0" y="19623"/>
                  </a:lnTo>
                  <a:lnTo>
                    <a:pt x="1728" y="19623"/>
                  </a:lnTo>
                  <a:lnTo>
                    <a:pt x="1728" y="21600"/>
                  </a:lnTo>
                  <a:lnTo>
                    <a:pt x="10800" y="21600"/>
                  </a:lnTo>
                  <a:close/>
                </a:path>
                <a:path w="21600" h="21600" extrusionOk="0">
                  <a:moveTo>
                    <a:pt x="17496" y="11256"/>
                  </a:moveTo>
                  <a:lnTo>
                    <a:pt x="17712" y="11256"/>
                  </a:lnTo>
                  <a:lnTo>
                    <a:pt x="17928" y="11256"/>
                  </a:lnTo>
                  <a:lnTo>
                    <a:pt x="17928" y="11104"/>
                  </a:lnTo>
                  <a:lnTo>
                    <a:pt x="18144" y="11104"/>
                  </a:lnTo>
                  <a:lnTo>
                    <a:pt x="18144" y="10952"/>
                  </a:lnTo>
                  <a:lnTo>
                    <a:pt x="18144" y="10800"/>
                  </a:lnTo>
                  <a:lnTo>
                    <a:pt x="18144" y="2586"/>
                  </a:lnTo>
                  <a:lnTo>
                    <a:pt x="18144" y="2434"/>
                  </a:lnTo>
                  <a:lnTo>
                    <a:pt x="18144" y="2282"/>
                  </a:lnTo>
                  <a:lnTo>
                    <a:pt x="17928" y="2130"/>
                  </a:lnTo>
                  <a:lnTo>
                    <a:pt x="17712" y="1977"/>
                  </a:lnTo>
                  <a:lnTo>
                    <a:pt x="17496" y="1977"/>
                  </a:lnTo>
                  <a:lnTo>
                    <a:pt x="3888" y="1977"/>
                  </a:lnTo>
                  <a:lnTo>
                    <a:pt x="3672" y="1977"/>
                  </a:lnTo>
                  <a:lnTo>
                    <a:pt x="3456" y="1977"/>
                  </a:lnTo>
                  <a:lnTo>
                    <a:pt x="3456" y="2130"/>
                  </a:lnTo>
                  <a:lnTo>
                    <a:pt x="3240" y="2130"/>
                  </a:lnTo>
                  <a:lnTo>
                    <a:pt x="3240" y="2282"/>
                  </a:lnTo>
                  <a:lnTo>
                    <a:pt x="3024" y="2282"/>
                  </a:lnTo>
                  <a:lnTo>
                    <a:pt x="3024" y="2434"/>
                  </a:lnTo>
                  <a:lnTo>
                    <a:pt x="3024" y="2586"/>
                  </a:lnTo>
                  <a:lnTo>
                    <a:pt x="3024" y="10800"/>
                  </a:lnTo>
                  <a:lnTo>
                    <a:pt x="3024" y="10952"/>
                  </a:lnTo>
                  <a:lnTo>
                    <a:pt x="3240" y="11104"/>
                  </a:lnTo>
                  <a:lnTo>
                    <a:pt x="3456" y="11256"/>
                  </a:lnTo>
                  <a:lnTo>
                    <a:pt x="3672" y="11256"/>
                  </a:lnTo>
                  <a:lnTo>
                    <a:pt x="3888" y="11256"/>
                  </a:lnTo>
                  <a:lnTo>
                    <a:pt x="17496" y="11256"/>
                  </a:lnTo>
                  <a:moveTo>
                    <a:pt x="2808" y="19623"/>
                  </a:moveTo>
                  <a:lnTo>
                    <a:pt x="2808" y="19927"/>
                  </a:lnTo>
                  <a:lnTo>
                    <a:pt x="2808" y="21144"/>
                  </a:lnTo>
                  <a:lnTo>
                    <a:pt x="2808" y="21600"/>
                  </a:lnTo>
                  <a:lnTo>
                    <a:pt x="2808" y="19623"/>
                  </a:lnTo>
                  <a:moveTo>
                    <a:pt x="4104" y="19623"/>
                  </a:moveTo>
                  <a:lnTo>
                    <a:pt x="4104" y="19927"/>
                  </a:lnTo>
                  <a:lnTo>
                    <a:pt x="4104" y="21144"/>
                  </a:lnTo>
                  <a:lnTo>
                    <a:pt x="4104" y="21600"/>
                  </a:lnTo>
                  <a:lnTo>
                    <a:pt x="4104" y="19623"/>
                  </a:lnTo>
                  <a:moveTo>
                    <a:pt x="5184" y="19623"/>
                  </a:moveTo>
                  <a:lnTo>
                    <a:pt x="5184" y="19927"/>
                  </a:lnTo>
                  <a:lnTo>
                    <a:pt x="5184" y="21144"/>
                  </a:lnTo>
                  <a:lnTo>
                    <a:pt x="5184" y="21600"/>
                  </a:lnTo>
                  <a:lnTo>
                    <a:pt x="5184" y="19623"/>
                  </a:lnTo>
                  <a:moveTo>
                    <a:pt x="6480" y="19623"/>
                  </a:moveTo>
                  <a:lnTo>
                    <a:pt x="6480" y="19927"/>
                  </a:lnTo>
                  <a:lnTo>
                    <a:pt x="6480" y="21144"/>
                  </a:lnTo>
                  <a:lnTo>
                    <a:pt x="6480" y="21600"/>
                  </a:lnTo>
                  <a:lnTo>
                    <a:pt x="6480" y="19623"/>
                  </a:lnTo>
                  <a:moveTo>
                    <a:pt x="7560" y="19623"/>
                  </a:moveTo>
                  <a:lnTo>
                    <a:pt x="7560" y="19927"/>
                  </a:lnTo>
                  <a:lnTo>
                    <a:pt x="7560" y="21144"/>
                  </a:lnTo>
                  <a:lnTo>
                    <a:pt x="7560" y="21600"/>
                  </a:lnTo>
                  <a:lnTo>
                    <a:pt x="7560" y="19623"/>
                  </a:lnTo>
                  <a:moveTo>
                    <a:pt x="8856" y="19623"/>
                  </a:moveTo>
                  <a:lnTo>
                    <a:pt x="8856" y="19927"/>
                  </a:lnTo>
                  <a:lnTo>
                    <a:pt x="8856" y="21144"/>
                  </a:lnTo>
                  <a:lnTo>
                    <a:pt x="8856" y="21600"/>
                  </a:lnTo>
                  <a:lnTo>
                    <a:pt x="8856" y="19623"/>
                  </a:lnTo>
                  <a:moveTo>
                    <a:pt x="10152" y="19623"/>
                  </a:moveTo>
                  <a:lnTo>
                    <a:pt x="10152" y="19927"/>
                  </a:lnTo>
                  <a:lnTo>
                    <a:pt x="10152" y="21144"/>
                  </a:lnTo>
                  <a:lnTo>
                    <a:pt x="10152" y="21600"/>
                  </a:lnTo>
                  <a:lnTo>
                    <a:pt x="10152" y="19623"/>
                  </a:lnTo>
                  <a:moveTo>
                    <a:pt x="11232" y="19623"/>
                  </a:moveTo>
                  <a:lnTo>
                    <a:pt x="11232" y="19927"/>
                  </a:lnTo>
                  <a:lnTo>
                    <a:pt x="11232" y="21144"/>
                  </a:lnTo>
                  <a:lnTo>
                    <a:pt x="11232" y="21600"/>
                  </a:lnTo>
                  <a:lnTo>
                    <a:pt x="11232" y="19623"/>
                  </a:lnTo>
                  <a:moveTo>
                    <a:pt x="12528" y="19623"/>
                  </a:moveTo>
                  <a:lnTo>
                    <a:pt x="12528" y="19927"/>
                  </a:lnTo>
                  <a:lnTo>
                    <a:pt x="12528" y="21144"/>
                  </a:lnTo>
                  <a:lnTo>
                    <a:pt x="12528" y="21600"/>
                  </a:lnTo>
                  <a:lnTo>
                    <a:pt x="12528" y="19623"/>
                  </a:lnTo>
                  <a:moveTo>
                    <a:pt x="13608" y="19623"/>
                  </a:moveTo>
                  <a:lnTo>
                    <a:pt x="13608" y="19927"/>
                  </a:lnTo>
                  <a:lnTo>
                    <a:pt x="13608" y="21144"/>
                  </a:lnTo>
                  <a:lnTo>
                    <a:pt x="13608" y="21600"/>
                  </a:lnTo>
                  <a:lnTo>
                    <a:pt x="13608" y="19623"/>
                  </a:lnTo>
                  <a:moveTo>
                    <a:pt x="14904" y="19623"/>
                  </a:moveTo>
                  <a:lnTo>
                    <a:pt x="14904" y="19927"/>
                  </a:lnTo>
                  <a:lnTo>
                    <a:pt x="14904" y="21144"/>
                  </a:lnTo>
                  <a:lnTo>
                    <a:pt x="14904" y="21600"/>
                  </a:lnTo>
                  <a:lnTo>
                    <a:pt x="14904" y="19623"/>
                  </a:lnTo>
                  <a:moveTo>
                    <a:pt x="16200" y="19623"/>
                  </a:moveTo>
                  <a:lnTo>
                    <a:pt x="16200" y="19927"/>
                  </a:lnTo>
                  <a:lnTo>
                    <a:pt x="16200" y="21144"/>
                  </a:lnTo>
                  <a:lnTo>
                    <a:pt x="16200" y="21600"/>
                  </a:lnTo>
                  <a:lnTo>
                    <a:pt x="16200" y="19623"/>
                  </a:lnTo>
                  <a:moveTo>
                    <a:pt x="17280" y="19623"/>
                  </a:moveTo>
                  <a:lnTo>
                    <a:pt x="17280" y="19927"/>
                  </a:lnTo>
                  <a:lnTo>
                    <a:pt x="17280" y="21144"/>
                  </a:lnTo>
                  <a:lnTo>
                    <a:pt x="17280" y="21600"/>
                  </a:lnTo>
                  <a:lnTo>
                    <a:pt x="17280" y="19623"/>
                  </a:lnTo>
                  <a:moveTo>
                    <a:pt x="18576" y="19623"/>
                  </a:moveTo>
                  <a:lnTo>
                    <a:pt x="18576" y="19927"/>
                  </a:lnTo>
                  <a:lnTo>
                    <a:pt x="18576" y="21144"/>
                  </a:lnTo>
                  <a:lnTo>
                    <a:pt x="18576" y="21600"/>
                  </a:lnTo>
                  <a:lnTo>
                    <a:pt x="18576" y="19623"/>
                  </a:lnTo>
                  <a:moveTo>
                    <a:pt x="19872" y="19623"/>
                  </a:moveTo>
                  <a:lnTo>
                    <a:pt x="16848" y="19623"/>
                  </a:lnTo>
                  <a:lnTo>
                    <a:pt x="5400" y="19623"/>
                  </a:lnTo>
                  <a:lnTo>
                    <a:pt x="1728" y="19623"/>
                  </a:lnTo>
                  <a:lnTo>
                    <a:pt x="19872" y="19623"/>
                  </a:lnTo>
                  <a:moveTo>
                    <a:pt x="12096" y="14146"/>
                  </a:moveTo>
                  <a:lnTo>
                    <a:pt x="12096" y="13386"/>
                  </a:lnTo>
                  <a:lnTo>
                    <a:pt x="19224" y="13386"/>
                  </a:lnTo>
                  <a:lnTo>
                    <a:pt x="19224" y="14146"/>
                  </a:lnTo>
                  <a:lnTo>
                    <a:pt x="12096" y="14146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dirty="0">
                <a:ea typeface="微軟正黑體" panose="020B0604030504040204" pitchFamily="34" charset="-120"/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6494169" y="1124744"/>
            <a:ext cx="110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 smtClean="0">
                <a:ea typeface="微軟正黑體" panose="020B0604030504040204" pitchFamily="34" charset="-120"/>
              </a:rPr>
              <a:t>未開戶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ea typeface="微軟正黑體" panose="020B0604030504040204" pitchFamily="34" charset="-120"/>
              </a:rPr>
              <a:t>客戶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7" name="Straight Arrow Connector 37"/>
          <p:cNvCxnSpPr>
            <a:stCxn id="72" idx="3"/>
            <a:endCxn id="67" idx="0"/>
          </p:cNvCxnSpPr>
          <p:nvPr/>
        </p:nvCxnSpPr>
        <p:spPr>
          <a:xfrm flipH="1">
            <a:off x="6494169" y="1719329"/>
            <a:ext cx="1141591" cy="1557761"/>
          </a:xfrm>
          <a:prstGeom prst="bentConnector4">
            <a:avLst>
              <a:gd name="adj1" fmla="val 99719"/>
              <a:gd name="adj2" fmla="val 64462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7"/>
          <p:cNvCxnSpPr>
            <a:stCxn id="67" idx="3"/>
            <a:endCxn id="55" idx="2"/>
          </p:cNvCxnSpPr>
          <p:nvPr/>
        </p:nvCxnSpPr>
        <p:spPr>
          <a:xfrm flipV="1">
            <a:off x="6696141" y="2717592"/>
            <a:ext cx="1368247" cy="820507"/>
          </a:xfrm>
          <a:prstGeom prst="bentConnector2">
            <a:avLst/>
          </a:prstGeom>
          <a:ln w="25400">
            <a:solidFill>
              <a:srgbClr val="B4DE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字方塊 48"/>
          <p:cNvSpPr txBox="1"/>
          <p:nvPr/>
        </p:nvSpPr>
        <p:spPr>
          <a:xfrm>
            <a:off x="7181494" y="3553231"/>
            <a:ext cx="1591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>
                <a:ea typeface="微軟正黑體" panose="020B0604030504040204" pitchFamily="34" charset="-120"/>
              </a:rPr>
              <a:t>未</a:t>
            </a:r>
            <a:r>
              <a:rPr lang="zh-TW" altLang="en-US" dirty="0" smtClean="0">
                <a:ea typeface="微軟正黑體" panose="020B0604030504040204" pitchFamily="34" charset="-120"/>
              </a:rPr>
              <a:t>開戶客戶</a:t>
            </a:r>
            <a:endParaRPr lang="en-US" altLang="zh-TW" dirty="0" smtClean="0"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 smtClean="0">
                <a:ea typeface="微軟正黑體" panose="020B0604030504040204" pitchFamily="34" charset="-120"/>
              </a:rPr>
              <a:t>檢核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9280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簡報大綱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18457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600" b="1" dirty="0" smtClean="0"/>
              <a:t>系統</a:t>
            </a:r>
            <a:r>
              <a:rPr lang="zh-TW" altLang="en-US" sz="3600" b="1" dirty="0"/>
              <a:t>架構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600" b="1" dirty="0"/>
              <a:t>業務流程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600" b="1" dirty="0"/>
              <a:t>上版作業</a:t>
            </a: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600" b="1" dirty="0"/>
              <a:t>異常</a:t>
            </a:r>
            <a:r>
              <a:rPr lang="zh-TW" altLang="en-US" sz="3600" b="1" dirty="0" smtClean="0"/>
              <a:t>處理</a:t>
            </a:r>
            <a:endParaRPr lang="zh-TW" altLang="en-US" sz="3600" b="1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600" b="1" dirty="0"/>
              <a:t>資料庫</a:t>
            </a:r>
            <a:r>
              <a:rPr lang="zh-TW" altLang="en-US" sz="3600" b="1" dirty="0" smtClean="0"/>
              <a:t>效能</a:t>
            </a:r>
            <a:r>
              <a:rPr lang="zh-TW" altLang="en-US" sz="3600" b="1" dirty="0"/>
              <a:t>問題</a:t>
            </a:r>
            <a:r>
              <a:rPr lang="zh-TW" altLang="en-US" sz="3600" b="1" dirty="0" smtClean="0"/>
              <a:t>排解</a:t>
            </a:r>
            <a:endParaRPr lang="zh-TW" altLang="en-US" sz="3600" b="1" dirty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600" b="1" dirty="0" smtClean="0"/>
              <a:t>工作</a:t>
            </a:r>
            <a:r>
              <a:rPr lang="zh-TW" altLang="en-US" sz="3600" b="1" dirty="0"/>
              <a:t>排</a:t>
            </a:r>
            <a:r>
              <a:rPr lang="zh-TW" altLang="en-US" sz="3600" b="1" dirty="0" smtClean="0"/>
              <a:t>程</a:t>
            </a:r>
            <a:endParaRPr lang="en-US" altLang="zh-TW" sz="3600" b="1" dirty="0" smtClean="0"/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600" b="1" dirty="0"/>
              <a:t>資料庫備份與還原</a:t>
            </a:r>
            <a:endParaRPr lang="en-US" altLang="zh-TW" sz="3600" b="1" dirty="0"/>
          </a:p>
          <a:p>
            <a:pPr>
              <a:buFont typeface="Wingdings" panose="05000000000000000000" pitchFamily="2" charset="2"/>
              <a:buChar char="u"/>
            </a:pPr>
            <a:endParaRPr lang="zh-TW" altLang="en-US" sz="36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6523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2924944"/>
            <a:ext cx="6480720" cy="864096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zh-TW" altLang="en-US" sz="4800" b="1" dirty="0"/>
              <a:t>上版作業</a:t>
            </a:r>
            <a:endParaRPr lang="en-US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243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上版</a:t>
            </a:r>
            <a:r>
              <a:rPr lang="zh-TW" altLang="en-US" dirty="0"/>
              <a:t>作業</a:t>
            </a:r>
            <a:r>
              <a:rPr lang="en-US" altLang="zh-TW" dirty="0" smtClean="0"/>
              <a:t>-</a:t>
            </a:r>
            <a:r>
              <a:rPr lang="zh-TW" altLang="en-US" dirty="0" smtClean="0"/>
              <a:t>上版流程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21</a:t>
            </a:fld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465528"/>
              </p:ext>
            </p:extLst>
          </p:nvPr>
        </p:nvGraphicFramePr>
        <p:xfrm>
          <a:off x="323528" y="1010106"/>
          <a:ext cx="8496944" cy="54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130355728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91100621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10842879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104466405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工作分類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工作項目</a:t>
                      </a:r>
                      <a:endParaRPr lang="zh-TW" altLang="en-US" sz="1600" b="1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</a:t>
                      </a:r>
                      <a:r>
                        <a:rPr lang="zh-TW" altLang="en-US" sz="16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單位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/>
                </a:tc>
                <a:extLst>
                  <a:ext uri="{0D108BD9-81ED-4DB2-BD59-A6C34878D82A}">
                    <a16:rowId xmlns:a16="http://schemas.microsoft.com/office/drawing/2014/main" val="5322475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前置作業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下載原廠釋出版本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敦陽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771467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前置作業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敦陽測試環境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驗證含撰寫測試報告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(1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個月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敦陽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989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1.3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前置作業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彙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整更新項目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(Release Notes)(1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敦陽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62636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測試環境更版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提供版本更新安裝包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給客戶端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燒錄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光碟或其他方式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敦陽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768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2.2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測試環境更版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上傳到測試環境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77579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2.3</a:t>
                      </a:r>
                      <a:endParaRPr lang="en-US" altLang="zh-TW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測試環境更版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申請測試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環境權限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執行版本更新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87673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測試環境更版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將安裝包更新程式檔案放置於版本更新相對目錄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敦陽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0145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測試環境更版</a:t>
                      </a:r>
                      <a:endParaRPr lang="zh-TW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執行測試環境版本更新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敦陽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53217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2.6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測試環境更版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驗證版本更新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結果：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登入、功能操作、更新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項目驗證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(Bug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修正、新功能與報表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敦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陽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</a:t>
                      </a:r>
                    </a:p>
                  </a:txBody>
                  <a:tcPr marL="2890" marR="2890" marT="2890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193303"/>
                  </a:ext>
                </a:extLst>
              </a:tr>
              <a:tr h="133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3.1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F88C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版本更新申請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F88CEB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通知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相關單位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(DBA, 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介接系統負責人員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派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人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支援</a:t>
                      </a:r>
                      <a:endParaRPr lang="en-US" altLang="zh-TW" sz="16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通知或公告分行使用單位版本更新期間勿使用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AML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</a:t>
                      </a:r>
                      <a:endParaRPr lang="en-US" altLang="zh-TW" sz="16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通知敦陽派員到場或電話支援</a:t>
                      </a:r>
                      <a:endParaRPr lang="en-US" altLang="zh-TW" sz="16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申請相關主機、資料庫權限</a:t>
                      </a:r>
                      <a:endParaRPr lang="en-US" altLang="zh-TW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申請人員進出憑證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F88C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890" marR="2890" marT="2890" marB="0" anchor="ctr">
                    <a:solidFill>
                      <a:srgbClr val="F88C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158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7835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上版</a:t>
            </a:r>
            <a:r>
              <a:rPr lang="zh-TW" altLang="en-US" dirty="0"/>
              <a:t>作業</a:t>
            </a:r>
            <a:r>
              <a:rPr lang="en-US" altLang="zh-TW" dirty="0" smtClean="0"/>
              <a:t>-</a:t>
            </a:r>
            <a:r>
              <a:rPr lang="zh-TW" altLang="en-US" dirty="0" smtClean="0"/>
              <a:t>上版流程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22</a:t>
            </a:fld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11886"/>
              </p:ext>
            </p:extLst>
          </p:nvPr>
        </p:nvGraphicFramePr>
        <p:xfrm>
          <a:off x="323529" y="1014540"/>
          <a:ext cx="8496942" cy="52503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093">
                  <a:extLst>
                    <a:ext uri="{9D8B030D-6E8A-4147-A177-3AD203B41FA5}">
                      <a16:colId xmlns:a16="http://schemas.microsoft.com/office/drawing/2014/main" val="1303557284"/>
                    </a:ext>
                  </a:extLst>
                </a:gridCol>
                <a:gridCol w="1302357">
                  <a:extLst>
                    <a:ext uri="{9D8B030D-6E8A-4147-A177-3AD203B41FA5}">
                      <a16:colId xmlns:a16="http://schemas.microsoft.com/office/drawing/2014/main" val="91100621"/>
                    </a:ext>
                  </a:extLst>
                </a:gridCol>
                <a:gridCol w="5498842">
                  <a:extLst>
                    <a:ext uri="{9D8B030D-6E8A-4147-A177-3AD203B41FA5}">
                      <a16:colId xmlns:a16="http://schemas.microsoft.com/office/drawing/2014/main" val="1084287904"/>
                    </a:ext>
                  </a:extLst>
                </a:gridCol>
                <a:gridCol w="1157650">
                  <a:extLst>
                    <a:ext uri="{9D8B030D-6E8A-4147-A177-3AD203B41FA5}">
                      <a16:colId xmlns:a16="http://schemas.microsoft.com/office/drawing/2014/main" val="1044664051"/>
                    </a:ext>
                  </a:extLst>
                </a:gridCol>
              </a:tblGrid>
              <a:tr h="354364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工作分類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工作項目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執行單位</a:t>
                      </a:r>
                      <a:endParaRPr lang="zh-TW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/>
                </a:tc>
                <a:extLst>
                  <a:ext uri="{0D108BD9-81ED-4DB2-BD59-A6C34878D82A}">
                    <a16:rowId xmlns:a16="http://schemas.microsoft.com/office/drawing/2014/main" val="5322475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4.1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確認電文等介接服務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是否已停止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傳送或可停止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AML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相關服務</a:t>
                      </a:r>
                      <a:endParaRPr lang="en-US" altLang="zh-TW" sz="16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149358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4.2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停止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AML Server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相關服務</a:t>
                      </a:r>
                      <a:endParaRPr lang="en-US" altLang="zh-TW" sz="16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 Server</a:t>
                      </a:r>
                      <a:r>
                        <a:rPr lang="zh-TW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Integration Server</a:t>
                      </a:r>
                      <a:r>
                        <a:rPr lang="zh-TW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CDC Worker</a:t>
                      </a: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、其他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endParaRPr lang="zh-TW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573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4.3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執行更版</a:t>
                      </a:r>
                      <a:endParaRPr lang="zh-TW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停止更版時間內所有主機會驅動的排程</a:t>
                      </a: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</a:t>
                      </a: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2587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4.4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</a:t>
                      </a:r>
                      <a:r>
                        <a:rPr lang="en-US" altLang="zh-TW" sz="1600" b="1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Server</a:t>
                      </a:r>
                      <a:r>
                        <a:rPr lang="zh-TW" alt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備份資料庫與</a:t>
                      </a:r>
                      <a:r>
                        <a:rPr lang="en-US" altLang="zh-TW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 Server</a:t>
                      </a:r>
                      <a:r>
                        <a:rPr lang="zh-TW" alt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快照</a:t>
                      </a:r>
                      <a:endParaRPr lang="en-US" altLang="zh-TW" sz="1600" b="1" u="none" strike="noStrike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zh-TW" alt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資料庫亦可採用快照，可縮短所需時間</a:t>
                      </a:r>
                      <a:endParaRPr lang="en-US" altLang="zh-TW" sz="1600" b="1" u="none" strike="noStrike" dirty="0" smtClean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342900" indent="-342900" algn="l" fontAlgn="ctr">
                        <a:buAutoNum type="arabicPeriod"/>
                      </a:pPr>
                      <a:r>
                        <a:rPr lang="zh-TW" alt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建議所有會執行更新作業的</a:t>
                      </a:r>
                      <a:r>
                        <a:rPr lang="en-US" altLang="zh-TW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AML Server</a:t>
                      </a:r>
                      <a:r>
                        <a:rPr lang="zh-TW" altLang="en-US" sz="1600" b="1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的都做快照</a:t>
                      </a:r>
                      <a:endParaRPr lang="zh-TW" alt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6623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4.5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執行更版</a:t>
                      </a:r>
                      <a:endParaRPr lang="zh-TW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>
                        <a:buNone/>
                      </a:pPr>
                      <a:r>
                        <a:rPr lang="zh-TW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資料庫結構</a:t>
                      </a:r>
                      <a:r>
                        <a:rPr lang="en-US" altLang="zh-TW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(Schema)</a:t>
                      </a:r>
                      <a:r>
                        <a:rPr lang="zh-TW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、資料庫資料</a:t>
                      </a:r>
                      <a:r>
                        <a:rPr lang="en-US" altLang="zh-TW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(Data)</a:t>
                      </a:r>
                      <a:r>
                        <a:rPr lang="zh-TW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</a:t>
                      </a:r>
                      <a:endParaRPr lang="en-US" altLang="zh-TW" sz="1600" b="0" i="0" u="none" strike="noStrike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</a:t>
                      </a: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41421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4.6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報表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15492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4.7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MSI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程式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更新：移除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、安裝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、回復設定檔</a:t>
                      </a:r>
                      <a:endParaRPr lang="en-US" altLang="zh-TW" sz="16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EXE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執行檔更新與回復設定檔</a:t>
                      </a:r>
                      <a:endParaRPr lang="en-US" altLang="zh-TW" sz="16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228600" indent="-228600" algn="l" fontAlgn="ctr">
                        <a:buFont typeface="+mj-lt"/>
                        <a:buAutoNum type="arabicPeriod"/>
                      </a:pP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ETL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執行檔與設回復定檔</a:t>
                      </a:r>
                      <a:endParaRPr lang="en-US" altLang="zh-TW" sz="16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914883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4.8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啟動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AML Server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相關服務</a:t>
                      </a:r>
                      <a:endParaRPr lang="en-US" altLang="zh-TW" sz="16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 Server</a:t>
                      </a:r>
                      <a:r>
                        <a:rPr lang="zh-TW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Integration Server</a:t>
                      </a:r>
                      <a:r>
                        <a:rPr lang="zh-TW" altLang="en-US" sz="16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CDC Worker</a:t>
                      </a:r>
                      <a:r>
                        <a:rPr lang="zh-TW" alt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、其他</a:t>
                      </a:r>
                      <a:r>
                        <a:rPr lang="en-US" altLang="zh-TW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endParaRPr lang="zh-TW" altLang="en-US" sz="16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071115"/>
                  </a:ext>
                </a:extLst>
              </a:tr>
              <a:tr h="576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4.9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執行更版</a:t>
                      </a:r>
                      <a:endParaRPr lang="zh-TW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驗證版本更新結果：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登入、功能操作、更新項目驗證</a:t>
                      </a:r>
                      <a:endParaRPr lang="en-US" altLang="zh-TW" sz="16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(Bug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修正、新功能與報表</a:t>
                      </a:r>
                      <a:r>
                        <a:rPr lang="en-US" altLang="zh-TW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sz="16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、電文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國內專案務必測試</a:t>
                      </a:r>
                      <a:r>
                        <a:rPr lang="en-US" altLang="zh-TW" sz="16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6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客戶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marL="2890" marR="2890" marT="2890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38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13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2924944"/>
            <a:ext cx="6480720" cy="864096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zh-TW" altLang="en-US" sz="4800" b="1" dirty="0"/>
              <a:t>異常</a:t>
            </a:r>
            <a:r>
              <a:rPr lang="zh-TW" altLang="en-US" sz="4800" b="1" dirty="0" smtClean="0"/>
              <a:t>處理</a:t>
            </a:r>
            <a:endParaRPr lang="en-US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23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18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處理原則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24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>
                <a:latin typeface="+mj-lt"/>
              </a:rPr>
              <a:t>查看</a:t>
            </a:r>
            <a:r>
              <a:rPr lang="en-US" altLang="zh-TW" sz="2800" dirty="0" smtClean="0">
                <a:latin typeface="+mj-lt"/>
              </a:rPr>
              <a:t>Log</a:t>
            </a:r>
          </a:p>
          <a:p>
            <a:pPr lvl="1"/>
            <a:r>
              <a:rPr lang="zh-TW" altLang="en-US" sz="2400" dirty="0" smtClean="0">
                <a:latin typeface="+mj-lt"/>
              </a:rPr>
              <a:t>事件檢視器</a:t>
            </a:r>
            <a:endParaRPr lang="en-US" altLang="zh-TW" sz="2400" dirty="0" smtClean="0">
              <a:latin typeface="+mj-lt"/>
            </a:endParaRPr>
          </a:p>
          <a:p>
            <a:pPr lvl="1"/>
            <a:r>
              <a:rPr lang="en-US" altLang="zh-TW" sz="2400" dirty="0" smtClean="0">
                <a:latin typeface="+mj-lt"/>
              </a:rPr>
              <a:t>AML</a:t>
            </a:r>
            <a:r>
              <a:rPr lang="zh-TW" altLang="en-US" sz="2400" dirty="0" smtClean="0">
                <a:latin typeface="+mj-lt"/>
              </a:rPr>
              <a:t>資料庫紀錄：</a:t>
            </a:r>
            <a:r>
              <a:rPr lang="en-US" altLang="zh-TW" sz="2400" dirty="0" err="1" smtClean="0">
                <a:latin typeface="+mj-lt"/>
              </a:rPr>
              <a:t>GCMAINDB..Logs</a:t>
            </a:r>
            <a:r>
              <a:rPr lang="en-US" altLang="zh-TW" sz="2400" dirty="0" smtClean="0">
                <a:latin typeface="+mj-lt"/>
              </a:rPr>
              <a:t> table</a:t>
            </a:r>
          </a:p>
          <a:p>
            <a:pPr lvl="1"/>
            <a:r>
              <a:rPr lang="zh-TW" altLang="en-US" sz="2400" dirty="0" smtClean="0">
                <a:latin typeface="+mj-lt"/>
              </a:rPr>
              <a:t>相關應用程式紀錄</a:t>
            </a:r>
            <a:endParaRPr lang="en-US" altLang="zh-TW" sz="2400" dirty="0" smtClean="0">
              <a:latin typeface="+mj-lt"/>
            </a:endParaRPr>
          </a:p>
          <a:p>
            <a:pPr lvl="2"/>
            <a:r>
              <a:rPr lang="en-US" altLang="zh-TW" sz="2000" dirty="0" smtClean="0">
                <a:latin typeface="+mj-lt"/>
              </a:rPr>
              <a:t>EXE</a:t>
            </a:r>
            <a:r>
              <a:rPr lang="zh-TW" altLang="en-US" sz="2000" dirty="0" smtClean="0">
                <a:latin typeface="+mj-lt"/>
              </a:rPr>
              <a:t>：</a:t>
            </a:r>
            <a:r>
              <a:rPr lang="zh-TW" altLang="en-US" sz="1800" dirty="0" smtClean="0">
                <a:latin typeface="+mj-lt"/>
              </a:rPr>
              <a:t>Ｄ</a:t>
            </a:r>
            <a:r>
              <a:rPr lang="en-US" altLang="zh-TW" sz="1800" dirty="0" smtClean="0">
                <a:latin typeface="+mj-lt"/>
              </a:rPr>
              <a:t>:\PATRIOTOFFICER\PATRIOTOFFICER_FILES\EXE\Logs</a:t>
            </a:r>
            <a:endParaRPr lang="en-US" altLang="zh-TW" sz="2000" dirty="0" smtClean="0">
              <a:latin typeface="+mj-lt"/>
            </a:endParaRPr>
          </a:p>
          <a:p>
            <a:pPr lvl="2"/>
            <a:r>
              <a:rPr lang="en-US" altLang="zh-TW" sz="2000" dirty="0" smtClean="0">
                <a:latin typeface="+mj-lt"/>
              </a:rPr>
              <a:t>Web Service</a:t>
            </a:r>
            <a:r>
              <a:rPr lang="zh-TW" altLang="en-US" sz="2000" dirty="0" smtClean="0">
                <a:latin typeface="+mj-lt"/>
              </a:rPr>
              <a:t>：</a:t>
            </a:r>
            <a:r>
              <a:rPr lang="en-US" altLang="zh-TW" sz="2000" dirty="0" smtClean="0">
                <a:latin typeface="+mj-lt"/>
              </a:rPr>
              <a:t>D:\Logs </a:t>
            </a:r>
            <a:r>
              <a:rPr lang="zh-TW" altLang="en-US" sz="2000" dirty="0" smtClean="0">
                <a:latin typeface="+mj-lt"/>
              </a:rPr>
              <a:t>或 Ｄ</a:t>
            </a:r>
            <a:r>
              <a:rPr lang="en-US" altLang="zh-TW" sz="2000" dirty="0" smtClean="0">
                <a:latin typeface="+mj-lt"/>
              </a:rPr>
              <a:t>:\PATRIOTOFFICER</a:t>
            </a:r>
          </a:p>
          <a:p>
            <a:pPr lvl="2"/>
            <a:r>
              <a:rPr lang="en-US" altLang="zh-TW" sz="2000" dirty="0" smtClean="0">
                <a:latin typeface="+mj-lt"/>
              </a:rPr>
              <a:t>MSI</a:t>
            </a:r>
            <a:r>
              <a:rPr lang="zh-TW" altLang="en-US" sz="2000" dirty="0" smtClean="0">
                <a:latin typeface="+mj-lt"/>
              </a:rPr>
              <a:t>：</a:t>
            </a:r>
            <a:r>
              <a:rPr lang="en-US" altLang="zh-TW" sz="2000" dirty="0">
                <a:latin typeface="+mj-lt"/>
              </a:rPr>
              <a:t> D:\Logs </a:t>
            </a:r>
            <a:r>
              <a:rPr lang="zh-TW" altLang="en-US" sz="2000" dirty="0">
                <a:latin typeface="+mj-lt"/>
              </a:rPr>
              <a:t>或 </a:t>
            </a:r>
            <a:r>
              <a:rPr lang="en-US" altLang="zh-TW" sz="2000" dirty="0">
                <a:latin typeface="+mj-lt"/>
              </a:rPr>
              <a:t>C:\Program Files\</a:t>
            </a:r>
            <a:r>
              <a:rPr lang="en-US" altLang="zh-TW" sz="2000" dirty="0" err="1">
                <a:latin typeface="+mj-lt"/>
              </a:rPr>
              <a:t>GlobalVision</a:t>
            </a:r>
            <a:r>
              <a:rPr lang="en-US" altLang="zh-TW" sz="2000" dirty="0">
                <a:latin typeface="+mj-lt"/>
              </a:rPr>
              <a:t> </a:t>
            </a:r>
            <a:r>
              <a:rPr lang="en-US" altLang="zh-TW" sz="2000" dirty="0" smtClean="0">
                <a:latin typeface="+mj-lt"/>
              </a:rPr>
              <a:t>Systems</a:t>
            </a:r>
          </a:p>
          <a:p>
            <a:pPr lvl="2"/>
            <a:endParaRPr lang="en-US" altLang="zh-TW" sz="2000" dirty="0" smtClean="0">
              <a:latin typeface="+mj-lt"/>
            </a:endParaRPr>
          </a:p>
          <a:p>
            <a:r>
              <a:rPr lang="zh-TW" altLang="en-US" sz="2800" dirty="0" smtClean="0">
                <a:latin typeface="+mj-lt"/>
              </a:rPr>
              <a:t>確認是否有環境異動</a:t>
            </a:r>
            <a:endParaRPr lang="en-US" altLang="zh-TW" sz="2800" dirty="0" smtClean="0">
              <a:latin typeface="+mj-lt"/>
            </a:endParaRPr>
          </a:p>
          <a:p>
            <a:pPr lvl="1"/>
            <a:r>
              <a:rPr lang="zh-TW" altLang="en-US" sz="2400" dirty="0">
                <a:latin typeface="+mj-lt"/>
              </a:rPr>
              <a:t>網路</a:t>
            </a:r>
            <a:r>
              <a:rPr lang="zh-TW" altLang="en-US" sz="2400" dirty="0" smtClean="0">
                <a:latin typeface="+mj-lt"/>
              </a:rPr>
              <a:t>環境：防火牆異動、更換</a:t>
            </a:r>
            <a:r>
              <a:rPr lang="en-US" altLang="zh-TW" sz="2400" dirty="0" smtClean="0">
                <a:latin typeface="+mj-lt"/>
              </a:rPr>
              <a:t>IP</a:t>
            </a:r>
            <a:r>
              <a:rPr lang="zh-TW" altLang="en-US" sz="2400" dirty="0" smtClean="0">
                <a:latin typeface="+mj-lt"/>
              </a:rPr>
              <a:t>、網路異常等</a:t>
            </a:r>
            <a:endParaRPr lang="en-US" altLang="zh-TW" sz="2400" dirty="0" smtClean="0">
              <a:latin typeface="+mj-lt"/>
            </a:endParaRPr>
          </a:p>
          <a:p>
            <a:pPr lvl="1"/>
            <a:r>
              <a:rPr lang="zh-TW" altLang="en-US" sz="2400" dirty="0" smtClean="0">
                <a:latin typeface="+mj-lt"/>
              </a:rPr>
              <a:t>作業系統：軟體</a:t>
            </a:r>
            <a:r>
              <a:rPr lang="en-US" altLang="zh-TW" sz="2400" dirty="0" smtClean="0">
                <a:latin typeface="+mj-lt"/>
              </a:rPr>
              <a:t>(</a:t>
            </a:r>
            <a:r>
              <a:rPr lang="zh-TW" altLang="en-US" sz="2400" dirty="0">
                <a:latin typeface="+mj-lt"/>
              </a:rPr>
              <a:t>防毒</a:t>
            </a:r>
            <a:r>
              <a:rPr lang="en-US" altLang="zh-TW" sz="2400" dirty="0" smtClean="0">
                <a:latin typeface="+mj-lt"/>
              </a:rPr>
              <a:t>)</a:t>
            </a:r>
            <a:r>
              <a:rPr lang="zh-TW" altLang="en-US" sz="2400" dirty="0" smtClean="0">
                <a:latin typeface="+mj-lt"/>
              </a:rPr>
              <a:t>更新、</a:t>
            </a:r>
            <a:r>
              <a:rPr lang="en-US" altLang="zh-TW" sz="2400" dirty="0" smtClean="0">
                <a:latin typeface="+mj-lt"/>
              </a:rPr>
              <a:t>windows Update</a:t>
            </a:r>
            <a:r>
              <a:rPr lang="zh-TW" altLang="en-US" sz="2400" dirty="0" smtClean="0">
                <a:latin typeface="+mj-lt"/>
              </a:rPr>
              <a:t>等</a:t>
            </a:r>
            <a:endParaRPr lang="en-US" altLang="zh-TW" sz="2400" dirty="0" smtClean="0">
              <a:latin typeface="+mj-lt"/>
            </a:endParaRPr>
          </a:p>
          <a:p>
            <a:pPr lvl="1"/>
            <a:r>
              <a:rPr lang="zh-TW" altLang="en-US" sz="2400" dirty="0" smtClean="0">
                <a:latin typeface="+mj-lt"/>
              </a:rPr>
              <a:t>人員異動：更換使用者帳號、密碼、群組、分行等</a:t>
            </a:r>
            <a:endParaRPr lang="en-US" altLang="zh-TW" sz="2400" dirty="0">
              <a:latin typeface="+mj-lt"/>
            </a:endParaRPr>
          </a:p>
          <a:p>
            <a:endParaRPr lang="zh-TW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45734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</a:t>
            </a:r>
            <a:r>
              <a:rPr lang="en-US" altLang="zh-TW" dirty="0" smtClean="0"/>
              <a:t>Log</a:t>
            </a:r>
            <a:r>
              <a:rPr lang="zh-TW" altLang="en-US" dirty="0" smtClean="0"/>
              <a:t>查</a:t>
            </a:r>
            <a:r>
              <a:rPr lang="zh-TW" altLang="en-US" dirty="0"/>
              <a:t>看</a:t>
            </a:r>
            <a:r>
              <a:rPr lang="en-US" altLang="zh-TW" dirty="0" smtClean="0"/>
              <a:t>-</a:t>
            </a:r>
            <a:r>
              <a:rPr lang="zh-TW" altLang="en-US" dirty="0" smtClean="0"/>
              <a:t>事件檢視器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25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路徑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控制台</a:t>
            </a:r>
            <a:r>
              <a:rPr lang="en-US" altLang="zh-TW" sz="2400" dirty="0"/>
              <a:t>\</a:t>
            </a:r>
            <a:r>
              <a:rPr lang="zh-TW" altLang="en-US" sz="2400" dirty="0"/>
              <a:t>所有控制台項目</a:t>
            </a:r>
            <a:r>
              <a:rPr lang="en-US" altLang="zh-TW" sz="2400" dirty="0"/>
              <a:t>\</a:t>
            </a:r>
            <a:r>
              <a:rPr lang="zh-TW" altLang="en-US" sz="2400" dirty="0"/>
              <a:t>系統管理</a:t>
            </a:r>
            <a:r>
              <a:rPr lang="zh-TW" altLang="en-US" sz="2400" dirty="0" smtClean="0"/>
              <a:t>工具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功能選項</a:t>
            </a:r>
            <a:r>
              <a:rPr lang="zh-TW" altLang="en-US" sz="2400" dirty="0"/>
              <a:t>：</a:t>
            </a:r>
            <a:r>
              <a:rPr lang="en-US" altLang="zh-TW" sz="2400" dirty="0" smtClean="0"/>
              <a:t>Windows</a:t>
            </a:r>
            <a:r>
              <a:rPr lang="zh-TW" altLang="en-US" sz="2400" dirty="0"/>
              <a:t>記錄</a:t>
            </a:r>
            <a:r>
              <a:rPr lang="en-US" altLang="zh-TW" sz="2400" dirty="0"/>
              <a:t>\</a:t>
            </a:r>
            <a:r>
              <a:rPr lang="zh-TW" altLang="en-US" sz="2400" dirty="0"/>
              <a:t>應用程式</a:t>
            </a:r>
            <a:endParaRPr lang="en-US" altLang="zh-TW" sz="2400" dirty="0"/>
          </a:p>
          <a:p>
            <a:pPr lvl="1"/>
            <a:r>
              <a:rPr lang="zh-TW" altLang="en-US" sz="2400" dirty="0"/>
              <a:t>研判訊息內容或將訊息內容</a:t>
            </a:r>
            <a:r>
              <a:rPr lang="en-US" altLang="zh-TW" sz="2400" dirty="0"/>
              <a:t>Email</a:t>
            </a:r>
            <a:r>
              <a:rPr lang="zh-TW" altLang="en-US" sz="2400" dirty="0"/>
              <a:t>給敦陽科技</a:t>
            </a:r>
            <a:r>
              <a:rPr lang="en-US" altLang="zh-TW" sz="2400" dirty="0"/>
              <a:t>PM</a:t>
            </a:r>
            <a:r>
              <a:rPr lang="zh-TW" altLang="en-US" sz="2400" dirty="0"/>
              <a:t>、工程師</a:t>
            </a:r>
            <a:r>
              <a:rPr lang="zh-TW" altLang="en-US" sz="2400" dirty="0" smtClean="0"/>
              <a:t>，以</a:t>
            </a:r>
            <a:r>
              <a:rPr lang="zh-TW" altLang="en-US" sz="2400" dirty="0"/>
              <a:t>便</a:t>
            </a:r>
            <a:r>
              <a:rPr lang="zh-TW" altLang="en-US" sz="2400" dirty="0" smtClean="0"/>
              <a:t>查看</a:t>
            </a:r>
            <a:r>
              <a:rPr lang="zh-TW" altLang="en-US" sz="2400" dirty="0"/>
              <a:t>問題發生原因</a:t>
            </a:r>
            <a:endParaRPr lang="en-US" altLang="zh-TW" sz="2400" dirty="0"/>
          </a:p>
          <a:p>
            <a:pPr lvl="1"/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12976"/>
            <a:ext cx="6624736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5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</a:t>
            </a:r>
            <a:r>
              <a:rPr lang="en-US" altLang="zh-TW" dirty="0" smtClean="0"/>
              <a:t>Log</a:t>
            </a:r>
            <a:r>
              <a:rPr lang="zh-TW" altLang="en-US" dirty="0"/>
              <a:t>查看</a:t>
            </a:r>
            <a:r>
              <a:rPr lang="en-US" altLang="zh-TW" dirty="0" smtClean="0"/>
              <a:t>- </a:t>
            </a:r>
            <a:r>
              <a:rPr lang="en-US" altLang="zh-TW" dirty="0"/>
              <a:t>AML</a:t>
            </a:r>
            <a:r>
              <a:rPr lang="zh-TW" altLang="en-US" dirty="0"/>
              <a:t>資料庫紀錄</a:t>
            </a:r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26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幾乎所有</a:t>
            </a:r>
            <a:r>
              <a:rPr lang="en-US" altLang="zh-TW" sz="2400" dirty="0"/>
              <a:t>Web</a:t>
            </a:r>
            <a:r>
              <a:rPr lang="zh-TW" altLang="en-US" sz="2400" dirty="0"/>
              <a:t>操作錯誤的訊息都記錄於</a:t>
            </a:r>
            <a:r>
              <a:rPr lang="en-US" altLang="zh-TW" sz="2400" dirty="0" err="1"/>
              <a:t>GCMAINDB..Logs</a:t>
            </a:r>
            <a:r>
              <a:rPr lang="zh-TW" altLang="en-US" sz="2400" dirty="0"/>
              <a:t>資料表</a:t>
            </a:r>
            <a:endParaRPr lang="en-US" altLang="zh-TW" sz="2400" dirty="0" smtClean="0"/>
          </a:p>
          <a:p>
            <a:r>
              <a:rPr lang="en-US" altLang="zh-TW" sz="2400" dirty="0" err="1"/>
              <a:t>GCMAINDB..Logs</a:t>
            </a:r>
            <a:r>
              <a:rPr lang="zh-TW" altLang="en-US" sz="2400" dirty="0" smtClean="0"/>
              <a:t>資料表重要欄位</a:t>
            </a:r>
            <a:endParaRPr lang="en-US" altLang="zh-TW" sz="2000" dirty="0" smtClean="0"/>
          </a:p>
          <a:p>
            <a:pPr lvl="1"/>
            <a:endParaRPr lang="en-US" altLang="zh-TW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28543"/>
              </p:ext>
            </p:extLst>
          </p:nvPr>
        </p:nvGraphicFramePr>
        <p:xfrm>
          <a:off x="899592" y="2276872"/>
          <a:ext cx="5976664" cy="435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16840">
                  <a:extLst>
                    <a:ext uri="{9D8B030D-6E8A-4147-A177-3AD203B41FA5}">
                      <a16:colId xmlns:a16="http://schemas.microsoft.com/office/drawing/2014/main" val="2599059218"/>
                    </a:ext>
                  </a:extLst>
                </a:gridCol>
                <a:gridCol w="3059824">
                  <a:extLst>
                    <a:ext uri="{9D8B030D-6E8A-4147-A177-3AD203B41FA5}">
                      <a16:colId xmlns:a16="http://schemas.microsoft.com/office/drawing/2014/main" val="16359644"/>
                    </a:ext>
                  </a:extLst>
                </a:gridCol>
              </a:tblGrid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 smtClean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欄位名稱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2000" u="none" strike="noStrike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欄位說明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625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DateTime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訊息日期時間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1759047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BankNo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銀行代號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80962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Path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程式路徑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280058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RawUrl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實體程式路徑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7685067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ExceptionType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例外類別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7915369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InternalMessage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 smtClean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內部訊息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5250436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ExceptionMessage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例外訊息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9040036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StackTrace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詳細訊息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963372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Application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發生訊息應用程式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34428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u="none" strike="noStrike" dirty="0" err="1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LogType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2000" u="none" strike="noStrike" dirty="0">
                          <a:effectLst/>
                          <a:latin typeface="+mn-lt"/>
                          <a:ea typeface="微軟正黑體" panose="020B0604030504040204" pitchFamily="34" charset="-120"/>
                        </a:rPr>
                        <a:t>訊息類別</a:t>
                      </a:r>
                      <a:endParaRPr lang="zh-TW" alt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  <a:ea typeface="微軟正黑體" panose="020B0604030504040204" pitchFamily="34" charset="-12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3212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20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</a:t>
            </a:r>
            <a:r>
              <a:rPr lang="en-US" altLang="zh-TW" dirty="0" smtClean="0"/>
              <a:t>Log</a:t>
            </a:r>
            <a:r>
              <a:rPr lang="zh-TW" altLang="en-US" dirty="0"/>
              <a:t>查看</a:t>
            </a:r>
            <a:r>
              <a:rPr lang="en-US" altLang="zh-TW" dirty="0" smtClean="0"/>
              <a:t>- </a:t>
            </a:r>
            <a:r>
              <a:rPr lang="en-US" altLang="zh-TW" dirty="0"/>
              <a:t>AML</a:t>
            </a:r>
            <a:r>
              <a:rPr lang="zh-TW" altLang="en-US" dirty="0"/>
              <a:t>資料庫紀錄</a:t>
            </a:r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27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en-US" altLang="zh-TW" sz="2400" dirty="0" err="1" smtClean="0"/>
              <a:t>GCMAINDB..Logs</a:t>
            </a:r>
            <a:r>
              <a:rPr lang="zh-TW" altLang="en-US" sz="2400" dirty="0" smtClean="0"/>
              <a:t>範例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39" y="1628800"/>
            <a:ext cx="8435933" cy="22977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4351286"/>
            <a:ext cx="8435933" cy="138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</a:t>
            </a:r>
            <a:r>
              <a:rPr lang="en-US" altLang="zh-TW" dirty="0" smtClean="0"/>
              <a:t>Log</a:t>
            </a:r>
            <a:r>
              <a:rPr lang="zh-TW" altLang="en-US" dirty="0"/>
              <a:t>查看</a:t>
            </a:r>
            <a:r>
              <a:rPr lang="en-US" altLang="zh-TW" dirty="0" smtClean="0"/>
              <a:t>- </a:t>
            </a:r>
            <a:r>
              <a:rPr lang="en-US" altLang="zh-TW" dirty="0"/>
              <a:t>AML</a:t>
            </a:r>
            <a:r>
              <a:rPr lang="zh-TW" altLang="en-US" dirty="0"/>
              <a:t>資料庫紀錄</a:t>
            </a:r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28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開啟</a:t>
            </a:r>
            <a:r>
              <a:rPr lang="en-US" altLang="zh-TW" sz="2800" dirty="0" smtClean="0"/>
              <a:t>SQL Server SSMS</a:t>
            </a:r>
          </a:p>
          <a:p>
            <a:pPr lvl="1"/>
            <a:r>
              <a:rPr lang="zh-TW" altLang="en-US" sz="2400" dirty="0" smtClean="0"/>
              <a:t>執行以下語法，請依據錯誤發生時間調整查詢時間條件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研判訊息內容或將訊息內容</a:t>
            </a:r>
            <a:r>
              <a:rPr lang="en-US" altLang="zh-TW" sz="2400" dirty="0"/>
              <a:t>Email</a:t>
            </a:r>
            <a:r>
              <a:rPr lang="zh-TW" altLang="en-US" sz="2400" dirty="0"/>
              <a:t>給敦陽科技</a:t>
            </a:r>
            <a:r>
              <a:rPr lang="en-US" altLang="zh-TW" sz="2400" dirty="0"/>
              <a:t>PM</a:t>
            </a:r>
            <a:r>
              <a:rPr lang="zh-TW" altLang="en-US" sz="2400" dirty="0"/>
              <a:t>、工程師，以便查看問題發生原因</a:t>
            </a:r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842989"/>
            <a:ext cx="8352928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8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</a:t>
            </a:r>
            <a:r>
              <a:rPr lang="en-US" altLang="zh-TW" dirty="0" smtClean="0"/>
              <a:t>Log</a:t>
            </a:r>
            <a:r>
              <a:rPr lang="zh-TW" altLang="en-US" dirty="0"/>
              <a:t>查看</a:t>
            </a:r>
            <a:r>
              <a:rPr lang="en-US" altLang="zh-TW" dirty="0" smtClean="0"/>
              <a:t>-</a:t>
            </a:r>
            <a:r>
              <a:rPr lang="zh-TW" altLang="en-US" dirty="0"/>
              <a:t>相關應用程式紀錄</a:t>
            </a:r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29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7"/>
            <a:ext cx="8424936" cy="5864183"/>
          </a:xfrm>
        </p:spPr>
        <p:txBody>
          <a:bodyPr>
            <a:normAutofit/>
          </a:bodyPr>
          <a:lstStyle/>
          <a:p>
            <a:r>
              <a:rPr lang="en-US" altLang="zh-TW" sz="2800" dirty="0" smtClean="0"/>
              <a:t>Log</a:t>
            </a:r>
            <a:r>
              <a:rPr lang="zh-TW" altLang="en-US" sz="2800" dirty="0" smtClean="0"/>
              <a:t>分</a:t>
            </a:r>
            <a:r>
              <a:rPr lang="zh-TW" altLang="en-US" sz="2800" dirty="0"/>
              <a:t>類</a:t>
            </a:r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Log</a:t>
            </a:r>
            <a:r>
              <a:rPr lang="zh-TW" altLang="en-US" sz="2800" dirty="0"/>
              <a:t>擷取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依據上述路徑找到</a:t>
            </a:r>
            <a:r>
              <a:rPr lang="en-US" altLang="zh-TW" sz="2400" dirty="0" smtClean="0"/>
              <a:t>Log</a:t>
            </a:r>
            <a:r>
              <a:rPr lang="zh-TW" altLang="en-US" sz="2400" dirty="0" smtClean="0"/>
              <a:t>記錄檔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依據錯誤發生時間點，確認是否有相關訊息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研判訊息內容或將訊息內容</a:t>
            </a:r>
            <a:r>
              <a:rPr lang="en-US" altLang="zh-TW" sz="2400" dirty="0"/>
              <a:t>Email</a:t>
            </a:r>
            <a:r>
              <a:rPr lang="zh-TW" altLang="en-US" sz="2400" dirty="0"/>
              <a:t>給敦陽科技</a:t>
            </a:r>
            <a:r>
              <a:rPr lang="en-US" altLang="zh-TW" sz="2400" dirty="0" smtClean="0"/>
              <a:t>PM</a:t>
            </a:r>
            <a:r>
              <a:rPr lang="zh-TW" altLang="en-US" sz="2400" dirty="0" smtClean="0"/>
              <a:t>、工程師</a:t>
            </a:r>
            <a:r>
              <a:rPr lang="zh-TW" altLang="en-US" sz="2400" dirty="0"/>
              <a:t>，以便查看問題發生原因</a:t>
            </a:r>
            <a:endParaRPr lang="en-US" altLang="zh-TW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63521"/>
              </p:ext>
            </p:extLst>
          </p:nvPr>
        </p:nvGraphicFramePr>
        <p:xfrm>
          <a:off x="909920" y="1506668"/>
          <a:ext cx="7910552" cy="3049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7784">
                  <a:extLst>
                    <a:ext uri="{9D8B030D-6E8A-4147-A177-3AD203B41FA5}">
                      <a16:colId xmlns:a16="http://schemas.microsoft.com/office/drawing/2014/main" val="350866003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112919597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98964278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  <a:ea typeface="微軟正黑體" panose="020B0604030504040204" pitchFamily="34" charset="-120"/>
                        </a:rPr>
                        <a:t>項目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 smtClean="0">
                          <a:effectLst/>
                          <a:ea typeface="微軟正黑體" panose="020B0604030504040204" pitchFamily="34" charset="-120"/>
                        </a:rPr>
                        <a:t>路</a:t>
                      </a:r>
                      <a:r>
                        <a:rPr lang="zh-TW" altLang="en-US" sz="1800" dirty="0" smtClean="0">
                          <a:effectLst/>
                          <a:ea typeface="微軟正黑體" panose="020B0604030504040204" pitchFamily="34" charset="-120"/>
                        </a:rPr>
                        <a:t>　　</a:t>
                      </a:r>
                      <a:r>
                        <a:rPr lang="zh-TW" sz="1800" dirty="0" smtClean="0">
                          <a:effectLst/>
                          <a:ea typeface="微軟正黑體" panose="020B0604030504040204" pitchFamily="34" charset="-120"/>
                        </a:rPr>
                        <a:t>徑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800" dirty="0">
                          <a:effectLst/>
                          <a:ea typeface="微軟正黑體" panose="020B0604030504040204" pitchFamily="34" charset="-120"/>
                        </a:rPr>
                        <a:t>主機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53082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EXE Log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D:\PATRIOTOFFICER\PATRIOTOFFICER_FILES\EXE\Logs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 Server</a:t>
                      </a:r>
                      <a:endParaRPr lang="zh-TW" sz="18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60783896"/>
                  </a:ext>
                </a:extLst>
              </a:tr>
              <a:tr h="432000">
                <a:tc rowSpan="2"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IIS Log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C:\inetpub\logs\LogFiles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 Server</a:t>
                      </a:r>
                      <a:endParaRPr lang="zh-TW" sz="18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22221635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IN Server</a:t>
                      </a:r>
                      <a:endParaRPr lang="zh-TW" sz="18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2587880"/>
                  </a:ext>
                </a:extLst>
              </a:tr>
              <a:tr h="432000">
                <a:tc rowSpan="3"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MSI Log</a:t>
                      </a:r>
                      <a:endParaRPr lang="zh-TW" sz="18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3"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C:\Program Files\</a:t>
                      </a:r>
                      <a:r>
                        <a:rPr lang="en-US" sz="1800" dirty="0" err="1">
                          <a:effectLst/>
                        </a:rPr>
                        <a:t>GlobalVision</a:t>
                      </a:r>
                      <a:r>
                        <a:rPr lang="en-US" sz="1800" dirty="0">
                          <a:effectLst/>
                        </a:rPr>
                        <a:t> Systems\</a:t>
                      </a:r>
                      <a:r>
                        <a:rPr lang="zh-TW" sz="1800" dirty="0">
                          <a:effectLst/>
                          <a:ea typeface="微軟正黑體" panose="020B0604030504040204" pitchFamily="34" charset="-120"/>
                        </a:rPr>
                        <a:t>應用程式</a:t>
                      </a:r>
                      <a:r>
                        <a:rPr lang="en-US" sz="1800" dirty="0">
                          <a:effectLst/>
                        </a:rPr>
                        <a:t>\Logs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C:\Logs</a:t>
                      </a: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D:\Logs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AP Server</a:t>
                      </a:r>
                      <a:endParaRPr lang="zh-TW" sz="180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5776204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 Server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16571561"/>
                  </a:ext>
                </a:extLst>
              </a:tr>
              <a:tr h="432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CDC Work Server</a:t>
                      </a:r>
                      <a:endParaRPr lang="zh-TW" sz="1800" dirty="0">
                        <a:effectLst/>
                        <a:latin typeface="細明體" panose="02020509000000000000" pitchFamily="49" charset="-120"/>
                        <a:ea typeface="細明體" panose="0202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2818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8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2924944"/>
            <a:ext cx="6480720" cy="864096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zh-TW" altLang="en-US" sz="4800" b="1" dirty="0"/>
              <a:t>系統架構</a:t>
            </a:r>
            <a:endParaRPr lang="en-US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60741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-GVS</a:t>
            </a:r>
            <a:r>
              <a:rPr lang="zh-TW" altLang="en-US" dirty="0" smtClean="0"/>
              <a:t>名單匯入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30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查看</a:t>
            </a:r>
            <a:r>
              <a:rPr lang="en-US" altLang="zh-TW" sz="2800" dirty="0" smtClean="0"/>
              <a:t>Log</a:t>
            </a:r>
          </a:p>
          <a:p>
            <a:pPr lvl="1"/>
            <a:r>
              <a:rPr lang="zh-TW" altLang="en-US" sz="2400" dirty="0" smtClean="0"/>
              <a:t>路徑</a:t>
            </a:r>
            <a:r>
              <a:rPr lang="en-US" altLang="zh-TW" sz="2400" dirty="0" smtClean="0"/>
              <a:t>D:\Logs</a:t>
            </a:r>
            <a:r>
              <a:rPr lang="zh-TW" altLang="en-US" sz="2400" dirty="0" smtClean="0"/>
              <a:t>　</a:t>
            </a:r>
            <a:r>
              <a:rPr lang="zh-TW" altLang="en-US" sz="2400" dirty="0"/>
              <a:t>或</a:t>
            </a:r>
            <a:endParaRPr lang="en-US" altLang="zh-TW" sz="2400" dirty="0" smtClean="0"/>
          </a:p>
          <a:p>
            <a:pPr marL="457151" lvl="1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　　</a:t>
            </a:r>
            <a:r>
              <a:rPr lang="en-US" altLang="zh-TW" sz="2000" dirty="0" smtClean="0"/>
              <a:t>D</a:t>
            </a:r>
            <a:r>
              <a:rPr lang="en-US" altLang="zh-TW" sz="2000" dirty="0"/>
              <a:t>:\</a:t>
            </a:r>
            <a:r>
              <a:rPr lang="en-US" altLang="zh-TW" sz="2000" dirty="0" smtClean="0"/>
              <a:t>PATRIOTOFFICER\PATRIOTOFFICER_FILES\EXE\Logs</a:t>
            </a:r>
          </a:p>
          <a:p>
            <a:pPr lvl="1"/>
            <a:r>
              <a:rPr lang="zh-TW" altLang="en-US" sz="2400" dirty="0" smtClean="0"/>
              <a:t>檔名</a:t>
            </a:r>
            <a:r>
              <a:rPr lang="en-US" altLang="zh-TW" sz="2400" dirty="0" smtClean="0"/>
              <a:t>DownloadComplianceList.log</a:t>
            </a:r>
          </a:p>
          <a:p>
            <a:pPr lvl="1"/>
            <a:r>
              <a:rPr lang="zh-TW" altLang="en-US" sz="2400" dirty="0"/>
              <a:t>檔名</a:t>
            </a:r>
            <a:r>
              <a:rPr lang="en-US" altLang="zh-TW" sz="2400" dirty="0" smtClean="0"/>
              <a:t>SCHED_BlacklistPreparation.log</a:t>
            </a:r>
            <a:endParaRPr lang="en-US" altLang="zh-TW" sz="2400" dirty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2800" dirty="0"/>
              <a:t>常見問題類型</a:t>
            </a:r>
            <a:endParaRPr lang="en-US" altLang="zh-TW" sz="2800" dirty="0"/>
          </a:p>
          <a:p>
            <a:pPr lvl="1"/>
            <a:r>
              <a:rPr lang="zh-TW" altLang="en-US" sz="2400" dirty="0"/>
              <a:t>名單晚到：檔案到檔時間比名單匯入排程時間晚</a:t>
            </a:r>
            <a:endParaRPr lang="en-US" altLang="zh-TW" sz="2400" dirty="0"/>
          </a:p>
          <a:p>
            <a:pPr lvl="1"/>
            <a:r>
              <a:rPr lang="zh-TW" altLang="en-US" sz="2400" dirty="0"/>
              <a:t>連線異常</a:t>
            </a:r>
            <a:endParaRPr lang="en-US" altLang="zh-TW" sz="2400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234917"/>
            <a:ext cx="7380312" cy="156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3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第三方</a:t>
            </a:r>
            <a:r>
              <a:rPr lang="en-US" altLang="zh-TW" dirty="0" smtClean="0"/>
              <a:t>DJ</a:t>
            </a:r>
            <a:r>
              <a:rPr lang="zh-TW" altLang="en-US" dirty="0" smtClean="0"/>
              <a:t>名單匯入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查看</a:t>
            </a:r>
            <a:r>
              <a:rPr lang="en-US" altLang="zh-TW" sz="2800" dirty="0" smtClean="0"/>
              <a:t>Log</a:t>
            </a:r>
          </a:p>
          <a:p>
            <a:pPr lvl="1"/>
            <a:r>
              <a:rPr lang="zh-TW" altLang="en-US" sz="2400" dirty="0" smtClean="0"/>
              <a:t>路徑</a:t>
            </a:r>
            <a:r>
              <a:rPr lang="en-US" altLang="zh-TW" sz="2400" dirty="0" smtClean="0"/>
              <a:t>D:\Logs</a:t>
            </a:r>
            <a:r>
              <a:rPr lang="zh-TW" altLang="en-US" sz="2400" dirty="0" smtClean="0"/>
              <a:t>　</a:t>
            </a:r>
            <a:r>
              <a:rPr lang="zh-TW" altLang="en-US" sz="2400" dirty="0"/>
              <a:t>或</a:t>
            </a:r>
            <a:endParaRPr lang="en-US" altLang="zh-TW" sz="2400" dirty="0" smtClean="0"/>
          </a:p>
          <a:p>
            <a:pPr marL="457151" lvl="1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　　</a:t>
            </a:r>
            <a:r>
              <a:rPr lang="en-US" altLang="zh-TW" sz="2000" dirty="0" smtClean="0"/>
              <a:t>D</a:t>
            </a:r>
            <a:r>
              <a:rPr lang="en-US" altLang="zh-TW" sz="2000" dirty="0"/>
              <a:t>:\</a:t>
            </a:r>
            <a:r>
              <a:rPr lang="en-US" altLang="zh-TW" sz="2000" dirty="0" smtClean="0"/>
              <a:t>PATRIOTOFFICER\PATRIOTOFFICER_FILES\EXE\Logs</a:t>
            </a:r>
          </a:p>
          <a:p>
            <a:pPr lvl="1"/>
            <a:r>
              <a:rPr lang="zh-TW" altLang="en-US" sz="2400" dirty="0" smtClean="0"/>
              <a:t>檔名</a:t>
            </a:r>
            <a:r>
              <a:rPr lang="en-US" altLang="zh-TW" sz="2400" dirty="0"/>
              <a:t>DJ_ExtractList.log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檔名</a:t>
            </a:r>
            <a:r>
              <a:rPr lang="en-US" altLang="zh-TW" sz="2400" dirty="0"/>
              <a:t>SCHED_DJListPreparation.log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2800" dirty="0"/>
              <a:t>常見問題</a:t>
            </a:r>
            <a:r>
              <a:rPr lang="zh-TW" altLang="en-US" sz="2800" dirty="0" smtClean="0"/>
              <a:t>類型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名單晚到：檔案到檔</a:t>
            </a:r>
            <a:r>
              <a:rPr lang="zh-TW" altLang="en-US" sz="2400" dirty="0"/>
              <a:t>時間</a:t>
            </a:r>
            <a:r>
              <a:rPr lang="zh-TW" altLang="en-US" sz="2400" dirty="0" smtClean="0"/>
              <a:t>比</a:t>
            </a:r>
            <a:r>
              <a:rPr lang="zh-TW" altLang="en-US" sz="2400" dirty="0"/>
              <a:t>名單匯入排</a:t>
            </a:r>
            <a:r>
              <a:rPr lang="zh-TW" altLang="en-US" sz="2400" dirty="0" smtClean="0"/>
              <a:t>程時間晚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連線異常</a:t>
            </a:r>
            <a:endParaRPr lang="en-US" altLang="zh-TW" sz="2400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851" y="3212976"/>
            <a:ext cx="637849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99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第三方</a:t>
            </a:r>
            <a:r>
              <a:rPr lang="en-US" altLang="zh-TW" dirty="0" smtClean="0"/>
              <a:t>WC</a:t>
            </a:r>
            <a:r>
              <a:rPr lang="zh-TW" altLang="en-US" dirty="0" smtClean="0"/>
              <a:t>名單匯入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32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 smtClean="0"/>
              <a:t>查看</a:t>
            </a:r>
            <a:r>
              <a:rPr lang="en-US" altLang="zh-TW" sz="2800" dirty="0" smtClean="0"/>
              <a:t>Log</a:t>
            </a:r>
          </a:p>
          <a:p>
            <a:pPr lvl="1"/>
            <a:r>
              <a:rPr lang="zh-TW" altLang="en-US" sz="2400" dirty="0" smtClean="0"/>
              <a:t>路徑</a:t>
            </a:r>
            <a:r>
              <a:rPr lang="en-US" altLang="zh-TW" sz="2400" dirty="0" smtClean="0"/>
              <a:t>D:\Logs</a:t>
            </a:r>
            <a:r>
              <a:rPr lang="zh-TW" altLang="en-US" sz="2400" dirty="0" smtClean="0"/>
              <a:t>　</a:t>
            </a:r>
            <a:r>
              <a:rPr lang="zh-TW" altLang="en-US" sz="2400" dirty="0"/>
              <a:t>或</a:t>
            </a:r>
            <a:endParaRPr lang="en-US" altLang="zh-TW" sz="2400" dirty="0" smtClean="0"/>
          </a:p>
          <a:p>
            <a:pPr marL="457151" lvl="1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　　</a:t>
            </a:r>
            <a:r>
              <a:rPr lang="en-US" altLang="zh-TW" sz="2000" dirty="0" smtClean="0"/>
              <a:t>D</a:t>
            </a:r>
            <a:r>
              <a:rPr lang="en-US" altLang="zh-TW" sz="2000" dirty="0"/>
              <a:t>:\</a:t>
            </a:r>
            <a:r>
              <a:rPr lang="en-US" altLang="zh-TW" sz="2000" dirty="0" smtClean="0"/>
              <a:t>PATRIOTOFFICER\PATRIOTOFFICER_FILES\EXE\Logs</a:t>
            </a:r>
          </a:p>
          <a:p>
            <a:pPr lvl="1"/>
            <a:r>
              <a:rPr lang="zh-TW" altLang="en-US" sz="2400" dirty="0" smtClean="0"/>
              <a:t>檔名</a:t>
            </a:r>
            <a:r>
              <a:rPr lang="en-US" altLang="zh-TW" sz="2400" dirty="0" smtClean="0"/>
              <a:t>WC_ExtractList.log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2800" dirty="0"/>
              <a:t>常見問題</a:t>
            </a:r>
            <a:r>
              <a:rPr lang="zh-TW" altLang="en-US" sz="2800" dirty="0" smtClean="0"/>
              <a:t>類型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名單晚到：檔案到檔</a:t>
            </a:r>
            <a:r>
              <a:rPr lang="zh-TW" altLang="en-US" sz="2400" dirty="0"/>
              <a:t>時間</a:t>
            </a:r>
            <a:r>
              <a:rPr lang="zh-TW" altLang="en-US" sz="2400" dirty="0" smtClean="0"/>
              <a:t>比</a:t>
            </a:r>
            <a:r>
              <a:rPr lang="zh-TW" altLang="en-US" sz="2400" dirty="0"/>
              <a:t>名單匯入排</a:t>
            </a:r>
            <a:r>
              <a:rPr lang="zh-TW" altLang="en-US" sz="2400" dirty="0" smtClean="0"/>
              <a:t>程時間晚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連線異常</a:t>
            </a:r>
            <a:endParaRPr lang="en-US" altLang="zh-TW" sz="2400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649512"/>
            <a:ext cx="6624736" cy="236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49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第三方</a:t>
            </a:r>
            <a:r>
              <a:rPr lang="en-US" altLang="zh-TW" dirty="0"/>
              <a:t>A</a:t>
            </a:r>
            <a:r>
              <a:rPr lang="en-US" altLang="zh-TW" dirty="0" smtClean="0"/>
              <a:t>C</a:t>
            </a:r>
            <a:r>
              <a:rPr lang="zh-TW" altLang="en-US" dirty="0" smtClean="0"/>
              <a:t>名單匯入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33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查看</a:t>
            </a:r>
            <a:r>
              <a:rPr lang="en-US" altLang="zh-TW" sz="2800" dirty="0" smtClean="0"/>
              <a:t>Log</a:t>
            </a:r>
          </a:p>
          <a:p>
            <a:pPr lvl="1"/>
            <a:r>
              <a:rPr lang="zh-TW" altLang="en-US" sz="2400" dirty="0" smtClean="0"/>
              <a:t>路徑</a:t>
            </a:r>
            <a:r>
              <a:rPr lang="en-US" altLang="zh-TW" sz="2400" dirty="0" smtClean="0"/>
              <a:t>D:\Logs</a:t>
            </a:r>
            <a:r>
              <a:rPr lang="zh-TW" altLang="en-US" sz="2400" dirty="0" smtClean="0"/>
              <a:t>　</a:t>
            </a:r>
            <a:r>
              <a:rPr lang="zh-TW" altLang="en-US" sz="2400" dirty="0"/>
              <a:t>或</a:t>
            </a:r>
            <a:endParaRPr lang="en-US" altLang="zh-TW" sz="2400" dirty="0" smtClean="0"/>
          </a:p>
          <a:p>
            <a:pPr marL="457151" lvl="1" indent="0">
              <a:buNone/>
            </a:pPr>
            <a:r>
              <a:rPr lang="en-US" altLang="zh-TW" sz="2000" dirty="0" smtClean="0"/>
              <a:t>	</a:t>
            </a:r>
            <a:r>
              <a:rPr lang="zh-TW" altLang="en-US" sz="2000" dirty="0" smtClean="0"/>
              <a:t>　　</a:t>
            </a:r>
            <a:r>
              <a:rPr lang="en-US" altLang="zh-TW" sz="2000" dirty="0" smtClean="0"/>
              <a:t>D</a:t>
            </a:r>
            <a:r>
              <a:rPr lang="en-US" altLang="zh-TW" sz="2000" dirty="0"/>
              <a:t>:\</a:t>
            </a:r>
            <a:r>
              <a:rPr lang="en-US" altLang="zh-TW" sz="2000" dirty="0" smtClean="0"/>
              <a:t>PATRIOTOFFICER\PATRIOTOFFICER_FILES\EXE\Logs</a:t>
            </a:r>
          </a:p>
          <a:p>
            <a:pPr lvl="1"/>
            <a:r>
              <a:rPr lang="zh-TW" altLang="en-US" sz="2400" dirty="0" smtClean="0"/>
              <a:t>檔名</a:t>
            </a:r>
            <a:r>
              <a:rPr lang="en-US" altLang="zh-TW" sz="2400" dirty="0"/>
              <a:t>A</a:t>
            </a:r>
            <a:r>
              <a:rPr lang="en-US" altLang="zh-TW" sz="2400" dirty="0" smtClean="0"/>
              <a:t>C_ExtractList.log</a:t>
            </a:r>
          </a:p>
          <a:p>
            <a:endParaRPr lang="en-US" altLang="zh-TW" dirty="0" smtClean="0"/>
          </a:p>
          <a:p>
            <a:r>
              <a:rPr lang="zh-TW" altLang="en-US" sz="2800" dirty="0" smtClean="0"/>
              <a:t>常見</a:t>
            </a:r>
            <a:r>
              <a:rPr lang="zh-TW" altLang="en-US" sz="2800" dirty="0"/>
              <a:t>問題</a:t>
            </a:r>
            <a:r>
              <a:rPr lang="zh-TW" altLang="en-US" sz="2800" dirty="0" smtClean="0"/>
              <a:t>類型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名單晚到：檔案到檔</a:t>
            </a:r>
            <a:r>
              <a:rPr lang="zh-TW" altLang="en-US" sz="2400" dirty="0"/>
              <a:t>時間</a:t>
            </a:r>
            <a:r>
              <a:rPr lang="zh-TW" altLang="en-US" sz="2400" dirty="0" smtClean="0"/>
              <a:t>比</a:t>
            </a:r>
            <a:r>
              <a:rPr lang="zh-TW" altLang="en-US" sz="2400" dirty="0"/>
              <a:t>名單匯入排</a:t>
            </a:r>
            <a:r>
              <a:rPr lang="zh-TW" altLang="en-US" sz="2400" dirty="0" smtClean="0"/>
              <a:t>程時間晚</a:t>
            </a:r>
            <a:endParaRPr lang="en-US" altLang="zh-TW" sz="2400" dirty="0"/>
          </a:p>
          <a:p>
            <a:pPr lvl="1"/>
            <a:r>
              <a:rPr lang="zh-TW" altLang="en-US" sz="2400" dirty="0" smtClean="0"/>
              <a:t>連線異常</a:t>
            </a:r>
            <a:endParaRPr lang="en-US" altLang="zh-TW" sz="24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006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-ETL</a:t>
            </a:r>
            <a:r>
              <a:rPr lang="zh-TW" altLang="en-US" dirty="0" smtClean="0"/>
              <a:t>匯入異常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34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查看</a:t>
            </a:r>
            <a:r>
              <a:rPr lang="en-US" altLang="zh-TW" sz="2800" dirty="0" smtClean="0"/>
              <a:t>Log</a:t>
            </a:r>
          </a:p>
          <a:p>
            <a:pPr lvl="1"/>
            <a:r>
              <a:rPr lang="zh-TW" altLang="en-US" sz="2400" dirty="0" smtClean="0"/>
              <a:t>路徑</a:t>
            </a:r>
            <a:r>
              <a:rPr lang="en-US" altLang="zh-TW" sz="2400" dirty="0"/>
              <a:t>D:\</a:t>
            </a:r>
            <a:r>
              <a:rPr lang="en-US" altLang="zh-TW" sz="2400" dirty="0" smtClean="0"/>
              <a:t>PATRIOT_OFFICER_ETL_FILES </a:t>
            </a:r>
          </a:p>
          <a:p>
            <a:pPr lvl="1"/>
            <a:r>
              <a:rPr lang="zh-TW" altLang="en-US" sz="2400" dirty="0" smtClean="0"/>
              <a:t>檔名</a:t>
            </a:r>
            <a:r>
              <a:rPr lang="en-US" altLang="zh-TW" sz="2400" dirty="0"/>
              <a:t>TriggerDataLoad.log</a:t>
            </a:r>
            <a:endParaRPr lang="en-US" altLang="zh-TW" sz="2400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sz="2800" dirty="0" smtClean="0"/>
              <a:t>常見問題類型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資料內容或資料型別錯誤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例</a:t>
            </a:r>
            <a:r>
              <a:rPr lang="zh-TW" altLang="en-US" sz="2400" dirty="0"/>
              <a:t>如</a:t>
            </a:r>
            <a:r>
              <a:rPr lang="zh-TW" altLang="en-US" sz="2400" dirty="0" smtClean="0"/>
              <a:t>：數字欄位給字元資料等</a:t>
            </a:r>
            <a:r>
              <a:rPr lang="en-US" altLang="zh-TW" sz="2400" dirty="0" smtClean="0"/>
              <a:t>)</a:t>
            </a:r>
          </a:p>
          <a:p>
            <a:pPr lvl="1"/>
            <a:r>
              <a:rPr lang="zh-TW" altLang="en-US" sz="2400" dirty="0" smtClean="0"/>
              <a:t>資料長度超過原廠提供的</a:t>
            </a:r>
            <a:r>
              <a:rPr lang="en-US" altLang="zh-TW" sz="2400" dirty="0" smtClean="0"/>
              <a:t>Spec</a:t>
            </a:r>
            <a:r>
              <a:rPr lang="zh-TW" altLang="en-US" sz="2400" dirty="0" smtClean="0"/>
              <a:t>定義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資料欄位數目不足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例如：資料錯誤導致斷行</a:t>
            </a:r>
            <a:r>
              <a:rPr lang="en-US" altLang="zh-TW" sz="2400" dirty="0" smtClean="0"/>
              <a:t>)</a:t>
            </a:r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2348880"/>
            <a:ext cx="7283152" cy="15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9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-SWIFT</a:t>
            </a:r>
            <a:r>
              <a:rPr lang="zh-TW" altLang="en-US" dirty="0"/>
              <a:t>狀態</a:t>
            </a:r>
            <a:r>
              <a:rPr lang="zh-TW" altLang="en-US" dirty="0" smtClean="0"/>
              <a:t>未回覆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35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TW" altLang="en-US" sz="2800" dirty="0" smtClean="0"/>
              <a:t>查看資料庫狀態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PM</a:t>
            </a:r>
            <a:r>
              <a:rPr lang="zh-TW" altLang="en-US" sz="2400" dirty="0" smtClean="0"/>
              <a:t>申請權限執行以下查詢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r>
              <a:rPr lang="zh-TW" altLang="en-US" sz="2400" dirty="0" smtClean="0"/>
              <a:t>狀態說明</a:t>
            </a:r>
            <a:endParaRPr lang="en-US" altLang="zh-TW" sz="2000" dirty="0"/>
          </a:p>
          <a:p>
            <a:pPr lvl="2"/>
            <a:r>
              <a:rPr lang="en-US" altLang="zh-TW" sz="2000" dirty="0" smtClean="0"/>
              <a:t>NEW &gt; SPLIT &gt; RELEASE1(</a:t>
            </a:r>
            <a:r>
              <a:rPr lang="zh-TW" altLang="en-US" sz="2000" dirty="0" smtClean="0"/>
              <a:t>未命中直接放行</a:t>
            </a:r>
            <a:r>
              <a:rPr lang="en-US" altLang="zh-TW" sz="2000" dirty="0" smtClean="0"/>
              <a:t>)</a:t>
            </a:r>
          </a:p>
          <a:p>
            <a:pPr lvl="2"/>
            <a:r>
              <a:rPr lang="zh-TW" altLang="en-US" sz="2000" dirty="0"/>
              <a:t>　</a:t>
            </a:r>
            <a:r>
              <a:rPr lang="zh-TW" altLang="en-US" sz="2000" dirty="0" smtClean="0"/>
              <a:t>　　　　　  </a:t>
            </a:r>
            <a:r>
              <a:rPr lang="en-US" altLang="zh-TW" sz="2000" dirty="0" smtClean="0"/>
              <a:t>&gt; HOLD(</a:t>
            </a:r>
            <a:r>
              <a:rPr lang="zh-TW" altLang="en-US" sz="2000" dirty="0" smtClean="0"/>
              <a:t>命中</a:t>
            </a:r>
            <a:r>
              <a:rPr lang="en-US" altLang="zh-TW" sz="2000" dirty="0" smtClean="0"/>
              <a:t>) &gt; </a:t>
            </a:r>
            <a:r>
              <a:rPr lang="zh-TW" altLang="en-US" sz="2000" dirty="0" smtClean="0"/>
              <a:t>人工審查 </a:t>
            </a:r>
            <a:r>
              <a:rPr lang="en-US" altLang="zh-TW" sz="2000" dirty="0" smtClean="0"/>
              <a:t>&gt; RELEASE2(</a:t>
            </a:r>
            <a:r>
              <a:rPr lang="zh-TW" altLang="en-US" sz="2000" dirty="0" smtClean="0"/>
              <a:t>可放行</a:t>
            </a:r>
            <a:r>
              <a:rPr lang="en-US" altLang="zh-TW" sz="2000" dirty="0" smtClean="0"/>
              <a:t>)</a:t>
            </a:r>
          </a:p>
          <a:p>
            <a:pPr lvl="2"/>
            <a:r>
              <a:rPr lang="zh-TW" altLang="en-US" sz="2000" dirty="0"/>
              <a:t>　</a:t>
            </a:r>
            <a:r>
              <a:rPr lang="zh-TW" altLang="en-US" sz="2000" dirty="0" smtClean="0"/>
              <a:t>　　　　　　　　　　　　　　    </a:t>
            </a:r>
            <a:r>
              <a:rPr lang="en-US" altLang="zh-TW" sz="2000" dirty="0" smtClean="0"/>
              <a:t>	      &gt; REJECT(</a:t>
            </a:r>
            <a:r>
              <a:rPr lang="zh-TW" altLang="en-US" sz="2000" dirty="0" smtClean="0"/>
              <a:t>不可</a:t>
            </a:r>
            <a:r>
              <a:rPr lang="zh-TW" altLang="en-US" sz="2000" dirty="0"/>
              <a:t>放行</a:t>
            </a:r>
            <a:r>
              <a:rPr lang="en-US" altLang="zh-TW" sz="2000" dirty="0" smtClean="0"/>
              <a:t>)</a:t>
            </a:r>
            <a:endParaRPr lang="en-US" altLang="zh-TW" sz="1600" dirty="0" smtClean="0"/>
          </a:p>
          <a:p>
            <a:pPr lvl="1"/>
            <a:r>
              <a:rPr lang="zh-TW" altLang="en-US" sz="2400" dirty="0" smtClean="0"/>
              <a:t>狀態</a:t>
            </a:r>
            <a:r>
              <a:rPr lang="en-US" altLang="zh-TW" sz="2400" dirty="0" smtClean="0"/>
              <a:t>NEW</a:t>
            </a:r>
            <a:r>
              <a:rPr lang="zh-TW" altLang="en-US" sz="2400" dirty="0" smtClean="0"/>
              <a:t>與</a:t>
            </a:r>
            <a:r>
              <a:rPr lang="en-US" altLang="zh-TW" sz="2400" dirty="0" smtClean="0"/>
              <a:t>SPLIT</a:t>
            </a:r>
            <a:r>
              <a:rPr lang="zh-TW" altLang="en-US" sz="2400" dirty="0" smtClean="0"/>
              <a:t>通常不會停留很久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狀態未改變可能原因</a:t>
            </a:r>
            <a:endParaRPr lang="en-US" altLang="zh-TW" sz="2400" dirty="0" smtClean="0"/>
          </a:p>
          <a:p>
            <a:pPr lvl="2"/>
            <a:r>
              <a:rPr lang="zh-TW" altLang="en-US" sz="2000" dirty="0" smtClean="0"/>
              <a:t>一段時間內電文量超過</a:t>
            </a:r>
            <a:r>
              <a:rPr lang="en-US" altLang="zh-TW" sz="2000" dirty="0" smtClean="0"/>
              <a:t>AML</a:t>
            </a:r>
            <a:r>
              <a:rPr lang="zh-TW" altLang="en-US" sz="2000" dirty="0" smtClean="0"/>
              <a:t>系統可負荷數量</a:t>
            </a:r>
            <a:endParaRPr lang="en-US" altLang="zh-TW" sz="2000" dirty="0" smtClean="0"/>
          </a:p>
          <a:p>
            <a:pPr lvl="2"/>
            <a:r>
              <a:rPr lang="en-US" altLang="zh-TW" sz="2000" dirty="0" smtClean="0"/>
              <a:t>AML SWIFT</a:t>
            </a:r>
            <a:r>
              <a:rPr lang="zh-TW" altLang="en-US" sz="2000" dirty="0" smtClean="0"/>
              <a:t>相關服務異常</a:t>
            </a:r>
            <a:endParaRPr lang="en-US" altLang="zh-TW" sz="2000" dirty="0"/>
          </a:p>
          <a:p>
            <a:pPr lvl="1"/>
            <a:endParaRPr lang="en-US" altLang="zh-TW" sz="2400" dirty="0" smtClean="0"/>
          </a:p>
          <a:p>
            <a:pPr marL="457151" lvl="1" indent="0">
              <a:buNone/>
            </a:pPr>
            <a:endParaRPr lang="en-US" altLang="zh-TW" sz="2400" dirty="0" smtClean="0"/>
          </a:p>
          <a:p>
            <a:endParaRPr lang="en-US" altLang="zh-TW" dirty="0" smtClean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443" y="1916832"/>
            <a:ext cx="7071973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-SWIFT</a:t>
            </a:r>
            <a:r>
              <a:rPr lang="zh-TW" altLang="en-US" dirty="0"/>
              <a:t>狀態</a:t>
            </a:r>
            <a:r>
              <a:rPr lang="zh-TW" altLang="en-US" dirty="0" smtClean="0"/>
              <a:t>未回覆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36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查看服務</a:t>
            </a:r>
            <a:endParaRPr lang="en-US" altLang="zh-TW" sz="2800" dirty="0" smtClean="0"/>
          </a:p>
          <a:p>
            <a:pPr lvl="1"/>
            <a:r>
              <a:rPr lang="en-US" altLang="zh-TW" sz="2400" dirty="0" smtClean="0"/>
              <a:t>Integration Server</a:t>
            </a:r>
            <a:r>
              <a:rPr lang="zh-TW" altLang="en-US" sz="2400" dirty="0" smtClean="0"/>
              <a:t>上</a:t>
            </a:r>
            <a:r>
              <a:rPr lang="en-US" altLang="zh-TW" sz="2400" dirty="0" smtClean="0"/>
              <a:t>Patriot Officer</a:t>
            </a:r>
            <a:r>
              <a:rPr lang="zh-TW" altLang="en-US" sz="2400" dirty="0" smtClean="0"/>
              <a:t>開頭的四個服務</a:t>
            </a:r>
            <a:endParaRPr lang="en-US" altLang="zh-TW" sz="2400" dirty="0" smtClean="0"/>
          </a:p>
          <a:p>
            <a:pPr lvl="1"/>
            <a:r>
              <a:rPr lang="en-US" altLang="zh-TW" sz="2400" dirty="0" smtClean="0"/>
              <a:t>IIS </a:t>
            </a:r>
            <a:r>
              <a:rPr lang="zh-TW" altLang="en-US" sz="2400" dirty="0" smtClean="0"/>
              <a:t>服務</a:t>
            </a:r>
            <a:r>
              <a:rPr lang="en-US" altLang="zh-TW" sz="2400" dirty="0"/>
              <a:t>(World Wide Web Publishing Service)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r>
              <a:rPr lang="zh-TW" altLang="en-US" sz="2400" dirty="0" smtClean="0"/>
              <a:t>若確認為</a:t>
            </a:r>
            <a:r>
              <a:rPr lang="en-US" altLang="zh-TW" sz="2400" dirty="0" smtClean="0"/>
              <a:t>SWIFT</a:t>
            </a:r>
            <a:r>
              <a:rPr lang="zh-TW" altLang="en-US" sz="2400" dirty="0" smtClean="0"/>
              <a:t>服務異常，則須申請權限重新啟動相關服務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確認網路設定是否有調整</a:t>
            </a:r>
            <a:endParaRPr lang="en-US" altLang="zh-TW" sz="24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20888"/>
            <a:ext cx="5913632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-SWIFT</a:t>
            </a:r>
            <a:r>
              <a:rPr lang="zh-TW" altLang="en-US" dirty="0" smtClean="0"/>
              <a:t>狀態未回覆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37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查看</a:t>
            </a:r>
            <a:r>
              <a:rPr lang="zh-TW" altLang="en-US" sz="2800" dirty="0" smtClean="0"/>
              <a:t>事件檢視器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確認是否有</a:t>
            </a:r>
            <a:r>
              <a:rPr lang="en-US" altLang="zh-TW" sz="2400" dirty="0" smtClean="0"/>
              <a:t>SWIFT</a:t>
            </a:r>
            <a:r>
              <a:rPr lang="zh-TW" altLang="en-US" sz="2400" dirty="0"/>
              <a:t>程式</a:t>
            </a:r>
            <a:r>
              <a:rPr lang="zh-TW" altLang="en-US" sz="2400" dirty="0" smtClean="0"/>
              <a:t>錯誤訊息</a:t>
            </a:r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988840"/>
            <a:ext cx="7429782" cy="441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80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-SWIFT</a:t>
            </a:r>
            <a:r>
              <a:rPr lang="zh-TW" altLang="en-US" dirty="0" smtClean="0"/>
              <a:t>狀態未回覆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38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查看</a:t>
            </a:r>
            <a:r>
              <a:rPr lang="en-US" altLang="zh-TW" sz="2800" dirty="0" smtClean="0"/>
              <a:t>SWIFT</a:t>
            </a:r>
            <a:r>
              <a:rPr lang="zh-TW" altLang="en-US" sz="2800" dirty="0" smtClean="0"/>
              <a:t>程式</a:t>
            </a:r>
            <a:r>
              <a:rPr lang="en-US" altLang="zh-TW" sz="2800" dirty="0" smtClean="0"/>
              <a:t>Log</a:t>
            </a:r>
          </a:p>
          <a:p>
            <a:pPr lvl="1"/>
            <a:r>
              <a:rPr lang="zh-TW" altLang="en-US" sz="2400" dirty="0" smtClean="0"/>
              <a:t>程式名稱</a:t>
            </a:r>
            <a:endParaRPr lang="en-US" altLang="zh-TW" sz="2400" dirty="0" smtClean="0"/>
          </a:p>
          <a:p>
            <a:pPr lvl="2"/>
            <a:r>
              <a:rPr lang="en-US" altLang="zh-TW" sz="2000" dirty="0" smtClean="0"/>
              <a:t>PATRIOT </a:t>
            </a:r>
            <a:r>
              <a:rPr lang="en-US" altLang="zh-TW" sz="2000" dirty="0"/>
              <a:t>OFFICER Service </a:t>
            </a:r>
            <a:r>
              <a:rPr lang="en-US" altLang="zh-TW" sz="2000" dirty="0" smtClean="0"/>
              <a:t>Helper</a:t>
            </a:r>
          </a:p>
          <a:p>
            <a:pPr lvl="2"/>
            <a:r>
              <a:rPr lang="en-US" altLang="zh-TW" sz="2000" dirty="0"/>
              <a:t>PATRIOT OFFICER SWIFT Database </a:t>
            </a:r>
            <a:r>
              <a:rPr lang="en-US" altLang="zh-TW" sz="2000" dirty="0" smtClean="0"/>
              <a:t>Service</a:t>
            </a:r>
          </a:p>
          <a:p>
            <a:pPr lvl="2"/>
            <a:r>
              <a:rPr lang="en-US" altLang="zh-TW" sz="2000" dirty="0"/>
              <a:t>PATRIOT OFFICER SWIFT </a:t>
            </a:r>
            <a:r>
              <a:rPr lang="en-US" altLang="zh-TW" sz="2000" dirty="0" smtClean="0"/>
              <a:t>Processor</a:t>
            </a:r>
            <a:endParaRPr lang="en-US" altLang="zh-TW" sz="2000" dirty="0"/>
          </a:p>
          <a:p>
            <a:pPr lvl="1"/>
            <a:r>
              <a:rPr lang="en-US" altLang="zh-TW" sz="2400" dirty="0" smtClean="0"/>
              <a:t>Log</a:t>
            </a:r>
            <a:r>
              <a:rPr lang="zh-TW" altLang="en-US" sz="2400" dirty="0" smtClean="0"/>
              <a:t>路徑：</a:t>
            </a:r>
            <a:r>
              <a:rPr lang="en-US" altLang="zh-TW" sz="2400" dirty="0"/>
              <a:t>D:\</a:t>
            </a:r>
            <a:r>
              <a:rPr lang="en-US" altLang="zh-TW" sz="2400" dirty="0" smtClean="0"/>
              <a:t>Logs</a:t>
            </a:r>
            <a:r>
              <a:rPr lang="zh-TW" altLang="en-US" sz="2400" dirty="0" smtClean="0"/>
              <a:t>或</a:t>
            </a:r>
            <a:r>
              <a:rPr lang="en-US" altLang="zh-TW" sz="2400" dirty="0" smtClean="0"/>
              <a:t>C</a:t>
            </a:r>
            <a:r>
              <a:rPr lang="en-US" altLang="zh-TW" sz="2400" dirty="0"/>
              <a:t>:\Program Files\</a:t>
            </a:r>
            <a:r>
              <a:rPr lang="en-US" altLang="zh-TW" sz="2400" dirty="0" err="1"/>
              <a:t>GlobalVision</a:t>
            </a:r>
            <a:r>
              <a:rPr lang="en-US" altLang="zh-TW" sz="2400" dirty="0"/>
              <a:t> </a:t>
            </a:r>
            <a:r>
              <a:rPr lang="en-US" altLang="zh-TW" sz="2400" dirty="0" smtClean="0"/>
              <a:t>Systems\AML</a:t>
            </a:r>
            <a:r>
              <a:rPr lang="zh-TW" altLang="en-US" sz="2400" dirty="0" smtClean="0"/>
              <a:t>應用程式</a:t>
            </a:r>
            <a:r>
              <a:rPr lang="en-US" altLang="zh-TW" sz="2400" dirty="0" smtClean="0"/>
              <a:t>\Logs</a:t>
            </a: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68" y="3942098"/>
            <a:ext cx="756084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8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</a:t>
            </a:r>
            <a:r>
              <a:rPr lang="zh-TW" altLang="en-US" dirty="0"/>
              <a:t>線上姓名檢核</a:t>
            </a:r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39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 smtClean="0"/>
              <a:t>查看服務狀態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確認</a:t>
            </a:r>
            <a:r>
              <a:rPr lang="en-US" altLang="zh-TW" sz="2400" dirty="0"/>
              <a:t>IIS</a:t>
            </a:r>
            <a:r>
              <a:rPr lang="zh-TW" altLang="en-US" sz="2400" dirty="0"/>
              <a:t>站</a:t>
            </a:r>
            <a:r>
              <a:rPr lang="zh-TW" altLang="en-US" sz="2400" dirty="0" smtClean="0"/>
              <a:t>台</a:t>
            </a:r>
            <a:r>
              <a:rPr lang="en-US" altLang="zh-TW" sz="2400" dirty="0" err="1"/>
              <a:t>NameCheckService</a:t>
            </a:r>
            <a:r>
              <a:rPr lang="zh-TW" altLang="en-US" sz="2400" dirty="0" smtClean="0"/>
              <a:t>服務</a:t>
            </a:r>
            <a:r>
              <a:rPr lang="zh-TW" altLang="en-US" sz="2400" dirty="0"/>
              <a:t>狀態為</a:t>
            </a:r>
            <a:r>
              <a:rPr lang="en-US" altLang="zh-TW" sz="2400" dirty="0"/>
              <a:t>【</a:t>
            </a:r>
            <a:r>
              <a:rPr lang="zh-TW" altLang="en-US" sz="2400" dirty="0"/>
              <a:t>已啟動</a:t>
            </a:r>
            <a:r>
              <a:rPr lang="en-US" altLang="zh-TW" sz="2400" dirty="0" smtClean="0"/>
              <a:t>】</a:t>
            </a:r>
          </a:p>
          <a:p>
            <a:pPr lvl="1"/>
            <a:endParaRPr lang="en-US" altLang="zh-TW" sz="2400" dirty="0" smtClean="0"/>
          </a:p>
          <a:p>
            <a:r>
              <a:rPr lang="zh-TW" altLang="en-US" sz="2800" dirty="0" smtClean="0"/>
              <a:t>查看事件檢視器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確認是否有</a:t>
            </a:r>
            <a:r>
              <a:rPr lang="en-US" altLang="zh-TW" sz="2400" dirty="0" smtClean="0"/>
              <a:t>Namecheck</a:t>
            </a:r>
            <a:r>
              <a:rPr lang="zh-TW" altLang="en-US" sz="2400" dirty="0" smtClean="0"/>
              <a:t>相關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錯誤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訊息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zh-TW" altLang="en-US" sz="2800" dirty="0" smtClean="0"/>
              <a:t>查看程式</a:t>
            </a:r>
            <a:r>
              <a:rPr lang="en-US" altLang="zh-TW" sz="2800" dirty="0" smtClean="0"/>
              <a:t>Log</a:t>
            </a:r>
          </a:p>
          <a:p>
            <a:pPr lvl="1"/>
            <a:r>
              <a:rPr lang="zh-TW" altLang="en-US" sz="2400" dirty="0" smtClean="0"/>
              <a:t>程式名稱</a:t>
            </a:r>
            <a:r>
              <a:rPr lang="en-US" altLang="zh-TW" sz="2400" dirty="0"/>
              <a:t>-PATRIOT OFFICER Detection Worker</a:t>
            </a:r>
            <a:endParaRPr lang="en-US" altLang="zh-TW" sz="2400" dirty="0" smtClean="0"/>
          </a:p>
          <a:p>
            <a:pPr lvl="2"/>
            <a:r>
              <a:rPr lang="en-US" altLang="zh-TW" sz="2000" dirty="0" smtClean="0"/>
              <a:t>Log</a:t>
            </a:r>
            <a:r>
              <a:rPr lang="zh-TW" altLang="en-US" sz="2000" dirty="0" smtClean="0"/>
              <a:t>路徑：</a:t>
            </a:r>
            <a:r>
              <a:rPr lang="en-US" altLang="zh-TW" sz="2000" dirty="0"/>
              <a:t>D:\</a:t>
            </a:r>
            <a:r>
              <a:rPr lang="en-US" altLang="zh-TW" sz="2000" dirty="0" smtClean="0"/>
              <a:t>Logs\Worker</a:t>
            </a:r>
            <a:endParaRPr lang="en-US" altLang="zh-TW" sz="2000" dirty="0"/>
          </a:p>
          <a:p>
            <a:pPr lvl="1"/>
            <a:r>
              <a:rPr lang="zh-TW" altLang="en-US" sz="2400" dirty="0"/>
              <a:t>程式名稱</a:t>
            </a:r>
            <a:r>
              <a:rPr lang="en-US" altLang="zh-TW" sz="2400" dirty="0" smtClean="0"/>
              <a:t>-Namecheck Processor</a:t>
            </a:r>
          </a:p>
          <a:p>
            <a:pPr lvl="2"/>
            <a:r>
              <a:rPr lang="en-US" altLang="zh-TW" sz="2000" dirty="0"/>
              <a:t>Log</a:t>
            </a:r>
            <a:r>
              <a:rPr lang="zh-TW" altLang="en-US" sz="2000" dirty="0"/>
              <a:t>路徑：</a:t>
            </a:r>
            <a:r>
              <a:rPr lang="en-US" altLang="zh-TW" sz="2000" dirty="0"/>
              <a:t>D:\</a:t>
            </a:r>
            <a:r>
              <a:rPr lang="en-US" altLang="zh-TW" sz="2000" dirty="0" smtClean="0"/>
              <a:t>Logs\Namecheck</a:t>
            </a:r>
          </a:p>
          <a:p>
            <a:pPr lvl="1"/>
            <a:endParaRPr lang="en-US" altLang="zh-TW" sz="2400" dirty="0" smtClean="0"/>
          </a:p>
          <a:p>
            <a:r>
              <a:rPr lang="zh-TW" altLang="en-US" sz="2800" dirty="0" smtClean="0"/>
              <a:t>確認網路設定是否有調整</a:t>
            </a:r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118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-AML</a:t>
            </a:r>
            <a:r>
              <a:rPr lang="zh-TW" altLang="en-US" dirty="0" smtClean="0"/>
              <a:t>架構圖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4</a:t>
            </a:fld>
            <a:endParaRPr lang="zh-TW" altLang="en-US" dirty="0"/>
          </a:p>
        </p:txBody>
      </p:sp>
      <p:sp>
        <p:nvSpPr>
          <p:cNvPr id="102" name="矩形 101"/>
          <p:cNvSpPr/>
          <p:nvPr/>
        </p:nvSpPr>
        <p:spPr>
          <a:xfrm>
            <a:off x="1475657" y="1052736"/>
            <a:ext cx="5832647" cy="5323085"/>
          </a:xfrm>
          <a:prstGeom prst="rect">
            <a:avLst/>
          </a:prstGeom>
          <a:solidFill>
            <a:srgbClr val="C8F36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655197" y="1601608"/>
            <a:ext cx="1241693" cy="46261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ea typeface="微軟正黑體" panose="020B0604030504040204" pitchFamily="34" charset="-120"/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456035" y="1151456"/>
            <a:ext cx="1053925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ea typeface="微軟正黑體" panose="020B0604030504040204" pitchFamily="34" charset="-120"/>
              </a:rPr>
              <a:t>AML</a:t>
            </a:r>
            <a:r>
              <a:rPr lang="zh-TW" altLang="en-US" sz="1600" b="1" dirty="0" smtClean="0">
                <a:ea typeface="微軟正黑體" panose="020B0604030504040204" pitchFamily="34" charset="-120"/>
              </a:rPr>
              <a:t>系統</a:t>
            </a:r>
            <a:endParaRPr lang="zh-TW" altLang="en-US" sz="1600" b="1" dirty="0">
              <a:ea typeface="微軟正黑體" panose="020B0604030504040204" pitchFamily="34" charset="-120"/>
            </a:endParaRPr>
          </a:p>
        </p:txBody>
      </p:sp>
      <p:grpSp>
        <p:nvGrpSpPr>
          <p:cNvPr id="206" name="群組 205"/>
          <p:cNvGrpSpPr/>
          <p:nvPr/>
        </p:nvGrpSpPr>
        <p:grpSpPr>
          <a:xfrm>
            <a:off x="179512" y="1496089"/>
            <a:ext cx="1179101" cy="987206"/>
            <a:chOff x="179512" y="836712"/>
            <a:chExt cx="1179101" cy="987206"/>
          </a:xfrm>
        </p:grpSpPr>
        <p:pic>
          <p:nvPicPr>
            <p:cNvPr id="13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4547" y="1175846"/>
              <a:ext cx="891069" cy="63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1" name="文字方塊 130"/>
            <p:cNvSpPr txBox="1"/>
            <p:nvPr/>
          </p:nvSpPr>
          <p:spPr>
            <a:xfrm>
              <a:off x="251520" y="911871"/>
              <a:ext cx="85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ea typeface="微軟正黑體" panose="020B0604030504040204" pitchFamily="34" charset="-120"/>
                </a:rPr>
                <a:t>總行單位</a:t>
              </a:r>
              <a:endParaRPr lang="zh-TW" altLang="en-US" sz="1200" dirty="0">
                <a:ea typeface="微軟正黑體" panose="020B0604030504040204" pitchFamily="34" charset="-120"/>
              </a:endParaRPr>
            </a:p>
          </p:txBody>
        </p:sp>
        <p:sp>
          <p:nvSpPr>
            <p:cNvPr id="132" name="圓角矩形 131"/>
            <p:cNvSpPr/>
            <p:nvPr/>
          </p:nvSpPr>
          <p:spPr>
            <a:xfrm>
              <a:off x="179512" y="836712"/>
              <a:ext cx="1179101" cy="98720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05" name="群組 204"/>
          <p:cNvGrpSpPr/>
          <p:nvPr/>
        </p:nvGrpSpPr>
        <p:grpSpPr>
          <a:xfrm>
            <a:off x="179512" y="2779841"/>
            <a:ext cx="1179101" cy="999598"/>
            <a:chOff x="179512" y="1895926"/>
            <a:chExt cx="1179101" cy="999598"/>
          </a:xfrm>
        </p:grpSpPr>
        <p:pic>
          <p:nvPicPr>
            <p:cNvPr id="133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866" y="2255966"/>
              <a:ext cx="891069" cy="639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4" name="文字方塊 133"/>
            <p:cNvSpPr txBox="1"/>
            <p:nvPr/>
          </p:nvSpPr>
          <p:spPr>
            <a:xfrm>
              <a:off x="256839" y="1971085"/>
              <a:ext cx="8535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ea typeface="微軟正黑體" panose="020B0604030504040204" pitchFamily="34" charset="-120"/>
                </a:rPr>
                <a:t>營業單位</a:t>
              </a:r>
              <a:endParaRPr lang="zh-TW" altLang="en-US" sz="1200" dirty="0">
                <a:ea typeface="微軟正黑體" panose="020B0604030504040204" pitchFamily="34" charset="-120"/>
              </a:endParaRPr>
            </a:p>
          </p:txBody>
        </p:sp>
        <p:sp>
          <p:nvSpPr>
            <p:cNvPr id="135" name="圓角矩形 134"/>
            <p:cNvSpPr/>
            <p:nvPr/>
          </p:nvSpPr>
          <p:spPr>
            <a:xfrm>
              <a:off x="179512" y="1895926"/>
              <a:ext cx="1179101" cy="99959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43" name="直線接點 142"/>
          <p:cNvCxnSpPr/>
          <p:nvPr/>
        </p:nvCxnSpPr>
        <p:spPr>
          <a:xfrm>
            <a:off x="1691680" y="1412776"/>
            <a:ext cx="0" cy="33123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接點 143"/>
          <p:cNvCxnSpPr/>
          <p:nvPr/>
        </p:nvCxnSpPr>
        <p:spPr>
          <a:xfrm>
            <a:off x="7452320" y="1804754"/>
            <a:ext cx="0" cy="356846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群組 146"/>
          <p:cNvGrpSpPr/>
          <p:nvPr/>
        </p:nvGrpSpPr>
        <p:grpSpPr>
          <a:xfrm>
            <a:off x="1838186" y="1432003"/>
            <a:ext cx="1293655" cy="716765"/>
            <a:chOff x="1838186" y="980728"/>
            <a:chExt cx="1293655" cy="716765"/>
          </a:xfrm>
        </p:grpSpPr>
        <p:sp>
          <p:nvSpPr>
            <p:cNvPr id="148" name="文字方塊 147"/>
            <p:cNvSpPr txBox="1"/>
            <p:nvPr/>
          </p:nvSpPr>
          <p:spPr>
            <a:xfrm>
              <a:off x="1877527" y="1412776"/>
              <a:ext cx="8436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ea typeface="微軟正黑體" panose="020B0604030504040204" pitchFamily="34" charset="-120"/>
                </a:rPr>
                <a:t>員工網站</a:t>
              </a:r>
              <a:endParaRPr lang="zh-TW" altLang="en-US" sz="1200" dirty="0">
                <a:ea typeface="微軟正黑體" panose="020B0604030504040204" pitchFamily="34" charset="-120"/>
              </a:endParaRPr>
            </a:p>
          </p:txBody>
        </p:sp>
        <p:sp>
          <p:nvSpPr>
            <p:cNvPr id="149" name="文字方塊 148"/>
            <p:cNvSpPr txBox="1"/>
            <p:nvPr/>
          </p:nvSpPr>
          <p:spPr>
            <a:xfrm>
              <a:off x="2627784" y="1412776"/>
              <a:ext cx="426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ea typeface="微軟正黑體" panose="020B0604030504040204" pitchFamily="34" charset="-120"/>
                </a:rPr>
                <a:t>AD</a:t>
              </a:r>
              <a:endParaRPr lang="zh-TW" altLang="en-US" sz="1200" dirty="0">
                <a:ea typeface="微軟正黑體" panose="020B0604030504040204" pitchFamily="34" charset="-120"/>
              </a:endParaRPr>
            </a:p>
          </p:txBody>
        </p:sp>
        <p:pic>
          <p:nvPicPr>
            <p:cNvPr id="150" name="Picture 11" descr="\\psf\Host\Users\eric\Graphic Tank\Citrix Icons_vd-2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1720" y="1052736"/>
              <a:ext cx="344381" cy="39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1" name="Picture 11" descr="\\psf\Host\Users\eric\Graphic Tank\Citrix Icons_vd-2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27784" y="1052736"/>
              <a:ext cx="344381" cy="39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圓角矩形 151"/>
            <p:cNvSpPr/>
            <p:nvPr/>
          </p:nvSpPr>
          <p:spPr>
            <a:xfrm>
              <a:off x="1838186" y="980728"/>
              <a:ext cx="1293655" cy="716765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微軟正黑體" panose="020B0604030504040204" pitchFamily="34" charset="-120"/>
              </a:endParaRPr>
            </a:p>
          </p:txBody>
        </p:sp>
      </p:grpSp>
      <p:sp>
        <p:nvSpPr>
          <p:cNvPr id="153" name="文字方塊 152"/>
          <p:cNvSpPr txBox="1"/>
          <p:nvPr/>
        </p:nvSpPr>
        <p:spPr>
          <a:xfrm>
            <a:off x="3203848" y="1495817"/>
            <a:ext cx="17635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洗錢防治案件審查管理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154" name="文字方塊 153"/>
          <p:cNvSpPr txBox="1"/>
          <p:nvPr/>
        </p:nvSpPr>
        <p:spPr>
          <a:xfrm>
            <a:off x="3203848" y="3966660"/>
            <a:ext cx="1167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電文名單檢核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sp>
        <p:nvSpPr>
          <p:cNvPr id="155" name="文字方塊 154"/>
          <p:cNvSpPr txBox="1"/>
          <p:nvPr/>
        </p:nvSpPr>
        <p:spPr>
          <a:xfrm>
            <a:off x="3203848" y="3138938"/>
            <a:ext cx="16131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客戶、帳戶交易資料</a:t>
            </a:r>
            <a:endParaRPr lang="zh-TW" altLang="en-US" sz="1200" dirty="0">
              <a:ea typeface="微軟正黑體" panose="020B0604030504040204" pitchFamily="34" charset="-120"/>
            </a:endParaRPr>
          </a:p>
        </p:txBody>
      </p:sp>
      <p:cxnSp>
        <p:nvCxnSpPr>
          <p:cNvPr id="156" name="直線單箭頭接點 155"/>
          <p:cNvCxnSpPr>
            <a:stCxn id="152" idx="3"/>
          </p:cNvCxnSpPr>
          <p:nvPr/>
        </p:nvCxnSpPr>
        <p:spPr>
          <a:xfrm>
            <a:off x="3131841" y="1790386"/>
            <a:ext cx="1957375" cy="143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群組 24"/>
          <p:cNvGrpSpPr/>
          <p:nvPr/>
        </p:nvGrpSpPr>
        <p:grpSpPr>
          <a:xfrm>
            <a:off x="1835695" y="3928260"/>
            <a:ext cx="1296145" cy="652868"/>
            <a:chOff x="1835695" y="3928260"/>
            <a:chExt cx="1296145" cy="652868"/>
          </a:xfrm>
        </p:grpSpPr>
        <p:sp>
          <p:nvSpPr>
            <p:cNvPr id="109" name="文字方塊 108"/>
            <p:cNvSpPr txBox="1"/>
            <p:nvPr/>
          </p:nvSpPr>
          <p:spPr>
            <a:xfrm>
              <a:off x="1931110" y="4291276"/>
              <a:ext cx="1108958" cy="2424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ea typeface="微軟正黑體" panose="020B0604030504040204" pitchFamily="34" charset="-120"/>
                </a:rPr>
                <a:t>SW</a:t>
              </a:r>
              <a:r>
                <a:rPr lang="zh-TW" altLang="en-US" sz="1200" dirty="0" smtClean="0">
                  <a:ea typeface="微軟正黑體" panose="020B0604030504040204" pitchFamily="34" charset="-120"/>
                </a:rPr>
                <a:t>電文系統</a:t>
              </a:r>
              <a:endParaRPr lang="zh-TW" altLang="en-US" sz="1200" dirty="0">
                <a:ea typeface="微軟正黑體" panose="020B0604030504040204" pitchFamily="34" charset="-120"/>
              </a:endParaRPr>
            </a:p>
          </p:txBody>
        </p:sp>
        <p:sp>
          <p:nvSpPr>
            <p:cNvPr id="159" name="圓角矩形 158"/>
            <p:cNvSpPr/>
            <p:nvPr/>
          </p:nvSpPr>
          <p:spPr>
            <a:xfrm>
              <a:off x="1835695" y="3928260"/>
              <a:ext cx="1296145" cy="652868"/>
            </a:xfrm>
            <a:prstGeom prst="roundRect">
              <a:avLst/>
            </a:prstGeom>
            <a:noFill/>
            <a:ln w="57150">
              <a:solidFill>
                <a:srgbClr val="FF552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3" name="群組 22"/>
          <p:cNvGrpSpPr/>
          <p:nvPr/>
        </p:nvGrpSpPr>
        <p:grpSpPr>
          <a:xfrm>
            <a:off x="1835696" y="2233692"/>
            <a:ext cx="1284457" cy="709046"/>
            <a:chOff x="1835696" y="2564904"/>
            <a:chExt cx="1284457" cy="709046"/>
          </a:xfrm>
        </p:grpSpPr>
        <p:sp>
          <p:nvSpPr>
            <p:cNvPr id="125" name="文字方塊 124"/>
            <p:cNvSpPr txBox="1"/>
            <p:nvPr/>
          </p:nvSpPr>
          <p:spPr>
            <a:xfrm>
              <a:off x="1952739" y="2963845"/>
              <a:ext cx="110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 smtClean="0">
                  <a:ea typeface="微軟正黑體" panose="020B0604030504040204" pitchFamily="34" charset="-120"/>
                </a:rPr>
                <a:t>分行端未系統</a:t>
              </a:r>
              <a:endParaRPr lang="zh-TW" altLang="en-US" sz="1200" dirty="0">
                <a:ea typeface="微軟正黑體" panose="020B0604030504040204" pitchFamily="34" charset="-120"/>
              </a:endParaRPr>
            </a:p>
          </p:txBody>
        </p:sp>
        <p:pic>
          <p:nvPicPr>
            <p:cNvPr id="127" name="Picture 11" descr="\\psf\Host\Users\eric\Graphic Tank\Citrix Icons_vd-2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343" y="2612170"/>
              <a:ext cx="344381" cy="39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0" name="圓角矩形 159"/>
            <p:cNvSpPr/>
            <p:nvPr/>
          </p:nvSpPr>
          <p:spPr>
            <a:xfrm>
              <a:off x="1835696" y="2564904"/>
              <a:ext cx="1284457" cy="7090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61" name="肘形接點 160"/>
          <p:cNvCxnSpPr>
            <a:stCxn id="160" idx="2"/>
          </p:cNvCxnSpPr>
          <p:nvPr/>
        </p:nvCxnSpPr>
        <p:spPr>
          <a:xfrm rot="5400000">
            <a:off x="2326661" y="3094002"/>
            <a:ext cx="302528" cy="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文字方塊 163"/>
          <p:cNvSpPr txBox="1"/>
          <p:nvPr/>
        </p:nvSpPr>
        <p:spPr>
          <a:xfrm>
            <a:off x="4788024" y="4797152"/>
            <a:ext cx="867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 smtClean="0">
                <a:ea typeface="微軟正黑體" panose="020B0604030504040204" pitchFamily="34" charset="-120"/>
              </a:rPr>
              <a:t>名單更新</a:t>
            </a:r>
            <a:r>
              <a:rPr lang="zh-TW" altLang="en-US" sz="1200" dirty="0">
                <a:ea typeface="微軟正黑體" panose="020B0604030504040204" pitchFamily="34" charset="-120"/>
              </a:rPr>
              <a:t>、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en-US" altLang="zh-TW" sz="1200" dirty="0" smtClean="0">
                <a:ea typeface="微軟正黑體" panose="020B0604030504040204" pitchFamily="34" charset="-120"/>
              </a:rPr>
              <a:t>ETL</a:t>
            </a:r>
            <a:r>
              <a:rPr lang="zh-TW" altLang="en-US" sz="1200" dirty="0">
                <a:ea typeface="微軟正黑體" panose="020B0604030504040204" pitchFamily="34" charset="-120"/>
              </a:rPr>
              <a:t>匯入、</a:t>
            </a:r>
            <a:endParaRPr lang="en-US" altLang="zh-TW" sz="1200" dirty="0" smtClean="0">
              <a:ea typeface="微軟正黑體" panose="020B0604030504040204" pitchFamily="34" charset="-120"/>
            </a:endParaRPr>
          </a:p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案件</a:t>
            </a:r>
            <a:r>
              <a:rPr lang="zh-TW" altLang="en-US" sz="1200" dirty="0" smtClean="0">
                <a:ea typeface="微軟正黑體" panose="020B0604030504040204" pitchFamily="34" charset="-120"/>
              </a:rPr>
              <a:t>通知</a:t>
            </a:r>
            <a:endParaRPr lang="en-US" altLang="zh-TW" sz="1200" dirty="0">
              <a:ea typeface="微軟正黑體" panose="020B0604030504040204" pitchFamily="34" charset="-120"/>
            </a:endParaRPr>
          </a:p>
        </p:txBody>
      </p:sp>
      <p:grpSp>
        <p:nvGrpSpPr>
          <p:cNvPr id="166" name="群組 165"/>
          <p:cNvGrpSpPr/>
          <p:nvPr/>
        </p:nvGrpSpPr>
        <p:grpSpPr>
          <a:xfrm>
            <a:off x="6228184" y="5012593"/>
            <a:ext cx="1163142" cy="648655"/>
            <a:chOff x="6804248" y="3753785"/>
            <a:chExt cx="1156540" cy="648655"/>
          </a:xfrm>
        </p:grpSpPr>
        <p:pic>
          <p:nvPicPr>
            <p:cNvPr id="167" name="Picture 11" descr="\\psf\Host\Users\eric\Graphic Tank\Citrix Icons_vd-2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0272" y="3873475"/>
              <a:ext cx="456674" cy="293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8" name="文字方塊 167"/>
            <p:cNvSpPr txBox="1"/>
            <p:nvPr/>
          </p:nvSpPr>
          <p:spPr>
            <a:xfrm>
              <a:off x="6804248" y="4094663"/>
              <a:ext cx="1156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ea typeface="微軟正黑體" panose="020B0604030504040204" pitchFamily="34" charset="-120"/>
                </a:rPr>
                <a:t>FTP Server</a:t>
              </a:r>
              <a:endParaRPr lang="zh-TW" altLang="en-US" sz="1400" dirty="0">
                <a:ea typeface="微軟正黑體" panose="020B0604030504040204" pitchFamily="34" charset="-120"/>
              </a:endParaRPr>
            </a:p>
          </p:txBody>
        </p:sp>
        <p:sp>
          <p:nvSpPr>
            <p:cNvPr id="169" name="圓角矩形 168"/>
            <p:cNvSpPr/>
            <p:nvPr/>
          </p:nvSpPr>
          <p:spPr>
            <a:xfrm>
              <a:off x="6864003" y="3753785"/>
              <a:ext cx="843278" cy="6289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0" name="群組 169"/>
          <p:cNvGrpSpPr/>
          <p:nvPr/>
        </p:nvGrpSpPr>
        <p:grpSpPr>
          <a:xfrm>
            <a:off x="7596336" y="4067470"/>
            <a:ext cx="1179602" cy="1095777"/>
            <a:chOff x="7956376" y="1988839"/>
            <a:chExt cx="1179602" cy="1095777"/>
          </a:xfrm>
        </p:grpSpPr>
        <p:pic>
          <p:nvPicPr>
            <p:cNvPr id="171" name="Picture 11" descr="\\psf\Host\Users\eric\Graphic Tank\Citrix Icons_vd-23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060848"/>
              <a:ext cx="456674" cy="4480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2" name="文字方塊 171"/>
            <p:cNvSpPr txBox="1"/>
            <p:nvPr/>
          </p:nvSpPr>
          <p:spPr>
            <a:xfrm>
              <a:off x="7956376" y="2473732"/>
              <a:ext cx="11565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400" dirty="0" smtClean="0">
                  <a:ea typeface="微軟正黑體" panose="020B0604030504040204" pitchFamily="34" charset="-120"/>
                </a:rPr>
                <a:t>第三方名單</a:t>
              </a:r>
              <a:endParaRPr lang="en-US" altLang="zh-TW" sz="1400" dirty="0" smtClean="0"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400" dirty="0" smtClean="0">
                  <a:ea typeface="微軟正黑體" panose="020B0604030504040204" pitchFamily="34" charset="-120"/>
                </a:rPr>
                <a:t>(AC, DJ, WC)</a:t>
              </a:r>
              <a:endParaRPr lang="zh-TW" altLang="en-US" sz="1400" dirty="0">
                <a:ea typeface="微軟正黑體" panose="020B0604030504040204" pitchFamily="34" charset="-120"/>
              </a:endParaRPr>
            </a:p>
          </p:txBody>
        </p:sp>
        <p:sp>
          <p:nvSpPr>
            <p:cNvPr id="173" name="圓角矩形 172"/>
            <p:cNvSpPr/>
            <p:nvPr/>
          </p:nvSpPr>
          <p:spPr>
            <a:xfrm>
              <a:off x="8121209" y="1988839"/>
              <a:ext cx="1014769" cy="109577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74" name="直線單箭頭接點 173"/>
          <p:cNvCxnSpPr>
            <a:stCxn id="173" idx="1"/>
            <a:endCxn id="169" idx="3"/>
          </p:cNvCxnSpPr>
          <p:nvPr/>
        </p:nvCxnSpPr>
        <p:spPr>
          <a:xfrm flipH="1">
            <a:off x="7136372" y="4615359"/>
            <a:ext cx="624797" cy="71168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單箭頭接點 174"/>
          <p:cNvCxnSpPr>
            <a:stCxn id="169" idx="0"/>
            <a:endCxn id="103" idx="2"/>
          </p:cNvCxnSpPr>
          <p:nvPr/>
        </p:nvCxnSpPr>
        <p:spPr>
          <a:xfrm flipH="1" flipV="1">
            <a:off x="5969139" y="4552364"/>
            <a:ext cx="743187" cy="4602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089216" y="5516650"/>
            <a:ext cx="1156540" cy="648654"/>
            <a:chOff x="5577983" y="3952219"/>
            <a:chExt cx="1156540" cy="648654"/>
          </a:xfrm>
        </p:grpSpPr>
        <p:pic>
          <p:nvPicPr>
            <p:cNvPr id="108" name="Picture 11" descr="\\psf\Host\Users\eric\Graphic Tank\Citrix Icons_vd-2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5527" y="4071908"/>
              <a:ext cx="456674" cy="293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" name="文字方塊 113"/>
            <p:cNvSpPr txBox="1"/>
            <p:nvPr/>
          </p:nvSpPr>
          <p:spPr>
            <a:xfrm>
              <a:off x="5577983" y="4293096"/>
              <a:ext cx="11565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 dirty="0" smtClean="0">
                  <a:ea typeface="微軟正黑體" panose="020B0604030504040204" pitchFamily="34" charset="-120"/>
                </a:rPr>
                <a:t>E-Mail Server</a:t>
              </a:r>
              <a:endParaRPr lang="zh-TW" altLang="en-US" sz="1400" dirty="0">
                <a:ea typeface="微軟正黑體" panose="020B0604030504040204" pitchFamily="34" charset="-120"/>
              </a:endParaRPr>
            </a:p>
          </p:txBody>
        </p:sp>
        <p:sp>
          <p:nvSpPr>
            <p:cNvPr id="176" name="圓角矩形 175"/>
            <p:cNvSpPr/>
            <p:nvPr/>
          </p:nvSpPr>
          <p:spPr>
            <a:xfrm>
              <a:off x="5652120" y="3952219"/>
              <a:ext cx="1008112" cy="6289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78" name="直線單箭頭接點 177"/>
          <p:cNvCxnSpPr>
            <a:stCxn id="135" idx="3"/>
            <a:endCxn id="160" idx="1"/>
          </p:cNvCxnSpPr>
          <p:nvPr/>
        </p:nvCxnSpPr>
        <p:spPr>
          <a:xfrm flipV="1">
            <a:off x="1358613" y="2588215"/>
            <a:ext cx="477083" cy="6914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/>
          <p:cNvCxnSpPr>
            <a:stCxn id="132" idx="3"/>
            <a:endCxn id="152" idx="1"/>
          </p:cNvCxnSpPr>
          <p:nvPr/>
        </p:nvCxnSpPr>
        <p:spPr>
          <a:xfrm flipV="1">
            <a:off x="1358613" y="1790386"/>
            <a:ext cx="479573" cy="19930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單箭頭接點 179"/>
          <p:cNvCxnSpPr>
            <a:stCxn id="135" idx="3"/>
            <a:endCxn id="152" idx="1"/>
          </p:cNvCxnSpPr>
          <p:nvPr/>
        </p:nvCxnSpPr>
        <p:spPr>
          <a:xfrm flipV="1">
            <a:off x="1358613" y="1790386"/>
            <a:ext cx="479573" cy="148925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文字方塊 185"/>
          <p:cNvSpPr txBox="1"/>
          <p:nvPr/>
        </p:nvSpPr>
        <p:spPr>
          <a:xfrm>
            <a:off x="7668344" y="5237309"/>
            <a:ext cx="106691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800" dirty="0" smtClean="0">
                <a:ea typeface="微軟正黑體" panose="020B0604030504040204" pitchFamily="34" charset="-120"/>
              </a:rPr>
              <a:t>全球高知名度政治</a:t>
            </a:r>
            <a:r>
              <a:rPr lang="zh-TW" altLang="en-US" sz="700" dirty="0" smtClean="0">
                <a:ea typeface="微軟正黑體" panose="020B0604030504040204" pitchFamily="34" charset="-120"/>
              </a:rPr>
              <a:t>公眾人物 </a:t>
            </a:r>
            <a:r>
              <a:rPr lang="en-US" altLang="zh-TW" sz="700" dirty="0" smtClean="0">
                <a:ea typeface="微軟正黑體" panose="020B0604030504040204" pitchFamily="34" charset="-120"/>
              </a:rPr>
              <a:t>(PEP)</a:t>
            </a:r>
            <a:r>
              <a:rPr lang="zh-TW" altLang="en-US" sz="700" dirty="0" smtClean="0">
                <a:ea typeface="微軟正黑體" panose="020B0604030504040204" pitchFamily="34" charset="-120"/>
              </a:rPr>
              <a:t>及其親屬或具密切關係人員資料</a:t>
            </a:r>
            <a:endParaRPr lang="en-US" altLang="zh-TW" sz="700" dirty="0" smtClean="0">
              <a:ea typeface="微軟正黑體" panose="020B0604030504040204" pitchFamily="34" charset="-12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700" dirty="0" smtClean="0">
                <a:ea typeface="微軟正黑體" panose="020B0604030504040204" pitchFamily="34" charset="-120"/>
              </a:rPr>
              <a:t>全球、歐盟、</a:t>
            </a:r>
            <a:r>
              <a:rPr lang="zh-TW" altLang="en-US" sz="700" dirty="0">
                <a:ea typeface="微軟正黑體" panose="020B0604030504040204" pitchFamily="34" charset="-120"/>
              </a:rPr>
              <a:t>美國</a:t>
            </a:r>
            <a:r>
              <a:rPr lang="en-US" altLang="zh-TW" sz="700" dirty="0">
                <a:ea typeface="微軟正黑體" panose="020B0604030504040204" pitchFamily="34" charset="-120"/>
              </a:rPr>
              <a:t>(</a:t>
            </a:r>
            <a:r>
              <a:rPr lang="en-US" altLang="zh-TW" sz="700" dirty="0" smtClean="0">
                <a:ea typeface="微軟正黑體" panose="020B0604030504040204" pitchFamily="34" charset="-120"/>
              </a:rPr>
              <a:t>OFAC)</a:t>
            </a:r>
            <a:r>
              <a:rPr lang="zh-TW" altLang="en-US" sz="700" dirty="0" smtClean="0">
                <a:ea typeface="微軟正黑體" panose="020B0604030504040204" pitchFamily="34" charset="-120"/>
              </a:rPr>
              <a:t>制裁黑名單</a:t>
            </a:r>
            <a:endParaRPr lang="en-US" altLang="zh-TW" sz="700" dirty="0" smtClean="0">
              <a:ea typeface="微軟正黑體" panose="020B0604030504040204" pitchFamily="34" charset="-120"/>
            </a:endParaRPr>
          </a:p>
        </p:txBody>
      </p:sp>
      <p:sp>
        <p:nvSpPr>
          <p:cNvPr id="187" name="文字方塊 186"/>
          <p:cNvSpPr txBox="1"/>
          <p:nvPr/>
        </p:nvSpPr>
        <p:spPr>
          <a:xfrm>
            <a:off x="3275856" y="2305700"/>
            <a:ext cx="1405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ea typeface="微軟正黑體" panose="020B0604030504040204" pitchFamily="34" charset="-120"/>
              </a:rPr>
              <a:t>開戶即時名單檢核</a:t>
            </a:r>
          </a:p>
        </p:txBody>
      </p:sp>
      <p:grpSp>
        <p:nvGrpSpPr>
          <p:cNvPr id="192" name="群組 191"/>
          <p:cNvGrpSpPr/>
          <p:nvPr/>
        </p:nvGrpSpPr>
        <p:grpSpPr>
          <a:xfrm>
            <a:off x="7668344" y="2842368"/>
            <a:ext cx="1156540" cy="1009079"/>
            <a:chOff x="7236296" y="889555"/>
            <a:chExt cx="1156540" cy="1009079"/>
          </a:xfrm>
        </p:grpSpPr>
        <p:pic>
          <p:nvPicPr>
            <p:cNvPr id="193" name="Picture 11" descr="\\psf\Host\Users\eric\Graphic Tank\Citrix Icons_vd-23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1710" y="945016"/>
              <a:ext cx="456674" cy="5206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" name="文字方塊 193"/>
            <p:cNvSpPr txBox="1"/>
            <p:nvPr/>
          </p:nvSpPr>
          <p:spPr>
            <a:xfrm>
              <a:off x="7236296" y="1393611"/>
              <a:ext cx="11565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ea typeface="微軟正黑體" panose="020B0604030504040204" pitchFamily="34" charset="-120"/>
                </a:rPr>
                <a:t>G</a:t>
              </a:r>
              <a:r>
                <a:rPr lang="en-US" altLang="zh-TW" sz="1200" dirty="0" smtClean="0">
                  <a:ea typeface="微軟正黑體" panose="020B0604030504040204" pitchFamily="34" charset="-120"/>
                </a:rPr>
                <a:t>VS List Server</a:t>
              </a:r>
            </a:p>
            <a:p>
              <a:r>
                <a:rPr lang="en-US" altLang="zh-TW" sz="1200" dirty="0">
                  <a:ea typeface="微軟正黑體" panose="020B0604030504040204" pitchFamily="34" charset="-120"/>
                </a:rPr>
                <a:t>(UN, EU, OFAC)</a:t>
              </a:r>
              <a:endParaRPr lang="zh-TW" altLang="en-US" sz="1200" dirty="0">
                <a:ea typeface="微軟正黑體" panose="020B0604030504040204" pitchFamily="34" charset="-120"/>
              </a:endParaRPr>
            </a:p>
          </p:txBody>
        </p:sp>
        <p:sp>
          <p:nvSpPr>
            <p:cNvPr id="195" name="圓角矩形 194"/>
            <p:cNvSpPr/>
            <p:nvPr/>
          </p:nvSpPr>
          <p:spPr>
            <a:xfrm>
              <a:off x="7308304" y="889555"/>
              <a:ext cx="1035586" cy="100907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微軟正黑體" panose="020B0604030504040204" pitchFamily="34" charset="-120"/>
              </a:endParaRPr>
            </a:p>
          </p:txBody>
        </p:sp>
      </p:grpSp>
      <p:cxnSp>
        <p:nvCxnSpPr>
          <p:cNvPr id="196" name="直線單箭頭接點 195"/>
          <p:cNvCxnSpPr>
            <a:stCxn id="195" idx="1"/>
            <a:endCxn id="169" idx="3"/>
          </p:cNvCxnSpPr>
          <p:nvPr/>
        </p:nvCxnSpPr>
        <p:spPr>
          <a:xfrm flipH="1">
            <a:off x="7136372" y="3346908"/>
            <a:ext cx="603980" cy="19801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群組 10"/>
          <p:cNvGrpSpPr/>
          <p:nvPr/>
        </p:nvGrpSpPr>
        <p:grpSpPr>
          <a:xfrm>
            <a:off x="5134029" y="1566354"/>
            <a:ext cx="1670219" cy="2986010"/>
            <a:chOff x="5782101" y="1215915"/>
            <a:chExt cx="1670219" cy="2573125"/>
          </a:xfrm>
        </p:grpSpPr>
        <p:sp>
          <p:nvSpPr>
            <p:cNvPr id="103" name="圓角矩形 102"/>
            <p:cNvSpPr/>
            <p:nvPr/>
          </p:nvSpPr>
          <p:spPr>
            <a:xfrm>
              <a:off x="5782101" y="1215915"/>
              <a:ext cx="1670219" cy="2573125"/>
            </a:xfrm>
            <a:prstGeom prst="roundRect">
              <a:avLst/>
            </a:prstGeom>
            <a:solidFill>
              <a:srgbClr val="FFFF00"/>
            </a:solidFill>
            <a:ln w="5715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微軟正黑體" panose="020B0604030504040204" pitchFamily="34" charset="-120"/>
              </a:endParaRPr>
            </a:p>
          </p:txBody>
        </p:sp>
        <p:sp>
          <p:nvSpPr>
            <p:cNvPr id="111" name="文字方塊 110"/>
            <p:cNvSpPr txBox="1"/>
            <p:nvPr/>
          </p:nvSpPr>
          <p:spPr>
            <a:xfrm>
              <a:off x="5965398" y="1539201"/>
              <a:ext cx="116879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ea typeface="微軟正黑體" panose="020B0604030504040204" pitchFamily="34" charset="-120"/>
                </a:rPr>
                <a:t>Web/AP Server</a:t>
              </a:r>
            </a:p>
          </p:txBody>
        </p:sp>
        <p:sp>
          <p:nvSpPr>
            <p:cNvPr id="112" name="文字方塊 111"/>
            <p:cNvSpPr txBox="1"/>
            <p:nvPr/>
          </p:nvSpPr>
          <p:spPr>
            <a:xfrm>
              <a:off x="5959617" y="2606060"/>
              <a:ext cx="134290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ea typeface="微軟正黑體" panose="020B0604030504040204" pitchFamily="34" charset="-120"/>
                </a:rPr>
                <a:t>Integration </a:t>
              </a:r>
              <a:r>
                <a:rPr lang="en-US" altLang="zh-TW" sz="1200" dirty="0" smtClean="0">
                  <a:ea typeface="微軟正黑體" panose="020B0604030504040204" pitchFamily="34" charset="-120"/>
                </a:rPr>
                <a:t>Server</a:t>
              </a:r>
            </a:p>
          </p:txBody>
        </p:sp>
        <p:sp>
          <p:nvSpPr>
            <p:cNvPr id="113" name="文字方塊 112"/>
            <p:cNvSpPr txBox="1"/>
            <p:nvPr/>
          </p:nvSpPr>
          <p:spPr>
            <a:xfrm>
              <a:off x="5965398" y="2076392"/>
              <a:ext cx="116879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>
                  <a:ea typeface="微軟正黑體" panose="020B0604030504040204" pitchFamily="34" charset="-120"/>
                </a:rPr>
                <a:t>DB </a:t>
              </a:r>
              <a:r>
                <a:rPr lang="en-US" altLang="zh-TW" sz="1200" dirty="0" smtClean="0">
                  <a:ea typeface="微軟正黑體" panose="020B0604030504040204" pitchFamily="34" charset="-120"/>
                </a:rPr>
                <a:t>Server</a:t>
              </a:r>
            </a:p>
          </p:txBody>
        </p:sp>
        <p:sp>
          <p:nvSpPr>
            <p:cNvPr id="198" name="文字方塊 197"/>
            <p:cNvSpPr txBox="1"/>
            <p:nvPr/>
          </p:nvSpPr>
          <p:spPr>
            <a:xfrm>
              <a:off x="5964791" y="3164521"/>
              <a:ext cx="1169403" cy="2386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ea typeface="微軟正黑體" panose="020B0604030504040204" pitchFamily="34" charset="-120"/>
                </a:rPr>
                <a:t>CDC Workers</a:t>
              </a:r>
            </a:p>
          </p:txBody>
        </p:sp>
      </p:grpSp>
      <p:cxnSp>
        <p:nvCxnSpPr>
          <p:cNvPr id="199" name="直線單箭頭接點 198"/>
          <p:cNvCxnSpPr>
            <a:endCxn id="176" idx="0"/>
          </p:cNvCxnSpPr>
          <p:nvPr/>
        </p:nvCxnSpPr>
        <p:spPr>
          <a:xfrm>
            <a:off x="5655502" y="4552363"/>
            <a:ext cx="11907" cy="96428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0" name="群組 199"/>
          <p:cNvGrpSpPr/>
          <p:nvPr/>
        </p:nvGrpSpPr>
        <p:grpSpPr>
          <a:xfrm>
            <a:off x="1847383" y="3055281"/>
            <a:ext cx="1284457" cy="709046"/>
            <a:chOff x="1835696" y="2564904"/>
            <a:chExt cx="1284457" cy="709046"/>
          </a:xfrm>
        </p:grpSpPr>
        <p:sp>
          <p:nvSpPr>
            <p:cNvPr id="201" name="文字方塊 200"/>
            <p:cNvSpPr txBox="1"/>
            <p:nvPr/>
          </p:nvSpPr>
          <p:spPr>
            <a:xfrm>
              <a:off x="1952739" y="2963845"/>
              <a:ext cx="110154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1200" dirty="0">
                  <a:ea typeface="微軟正黑體" panose="020B0604030504040204" pitchFamily="34" charset="-120"/>
                </a:rPr>
                <a:t>帳務主機系統</a:t>
              </a:r>
            </a:p>
          </p:txBody>
        </p:sp>
        <p:pic>
          <p:nvPicPr>
            <p:cNvPr id="207" name="Picture 11" descr="\\psf\Host\Users\eric\Graphic Tank\Citrix Icons_vd-23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97343" y="2612170"/>
              <a:ext cx="344381" cy="398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圓角矩形 207"/>
            <p:cNvSpPr/>
            <p:nvPr/>
          </p:nvSpPr>
          <p:spPr>
            <a:xfrm>
              <a:off x="1835696" y="2564904"/>
              <a:ext cx="1284457" cy="7090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ea typeface="微軟正黑體" panose="020B0604030504040204" pitchFamily="34" charset="-120"/>
              </a:endParaRPr>
            </a:p>
          </p:txBody>
        </p:sp>
      </p:grpSp>
      <p:pic>
        <p:nvPicPr>
          <p:cNvPr id="209" name="Picture 11" descr="\\psf\Host\Users\eric\Graphic Tank\Citrix Icons_vd-23.png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545" y="3937948"/>
            <a:ext cx="344995" cy="399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" name="直線單箭頭接點 209"/>
          <p:cNvCxnSpPr>
            <a:stCxn id="160" idx="3"/>
          </p:cNvCxnSpPr>
          <p:nvPr/>
        </p:nvCxnSpPr>
        <p:spPr>
          <a:xfrm flipV="1">
            <a:off x="3120153" y="2564904"/>
            <a:ext cx="1969063" cy="233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>
            <a:stCxn id="159" idx="3"/>
          </p:cNvCxnSpPr>
          <p:nvPr/>
        </p:nvCxnSpPr>
        <p:spPr>
          <a:xfrm>
            <a:off x="3131840" y="4254694"/>
            <a:ext cx="195324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>
            <a:stCxn id="208" idx="3"/>
          </p:cNvCxnSpPr>
          <p:nvPr/>
        </p:nvCxnSpPr>
        <p:spPr>
          <a:xfrm flipV="1">
            <a:off x="3131840" y="3398110"/>
            <a:ext cx="1953243" cy="116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37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批</a:t>
            </a:r>
            <a:r>
              <a:rPr lang="zh-TW" altLang="en-US" dirty="0"/>
              <a:t>次</a:t>
            </a:r>
            <a:r>
              <a:rPr lang="zh-TW" altLang="en-US" dirty="0" smtClean="0"/>
              <a:t>姓名</a:t>
            </a:r>
            <a:r>
              <a:rPr lang="zh-TW" altLang="en-US" dirty="0"/>
              <a:t>檢核</a:t>
            </a:r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40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 lnSpcReduction="10000"/>
          </a:bodyPr>
          <a:lstStyle/>
          <a:p>
            <a:r>
              <a:rPr lang="zh-TW" altLang="en-US" sz="2800" dirty="0" smtClean="0"/>
              <a:t>查看服務狀態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確認</a:t>
            </a:r>
            <a:r>
              <a:rPr lang="en-US" altLang="zh-TW" sz="2400" dirty="0"/>
              <a:t>IIS</a:t>
            </a:r>
            <a:r>
              <a:rPr lang="zh-TW" altLang="en-US" sz="2400" dirty="0"/>
              <a:t>站</a:t>
            </a:r>
            <a:r>
              <a:rPr lang="zh-TW" altLang="en-US" sz="2400" dirty="0" smtClean="0"/>
              <a:t>台</a:t>
            </a:r>
            <a:r>
              <a:rPr lang="en-US" altLang="zh-TW" sz="2400" dirty="0" smtClean="0"/>
              <a:t>FTP</a:t>
            </a:r>
            <a:r>
              <a:rPr lang="zh-TW" altLang="en-US" sz="2400" dirty="0" smtClean="0"/>
              <a:t>服務</a:t>
            </a:r>
            <a:r>
              <a:rPr lang="zh-TW" altLang="en-US" sz="2400" dirty="0"/>
              <a:t>狀態為</a:t>
            </a:r>
            <a:r>
              <a:rPr lang="en-US" altLang="zh-TW" sz="2400" dirty="0"/>
              <a:t>【</a:t>
            </a:r>
            <a:r>
              <a:rPr lang="zh-TW" altLang="en-US" sz="2400" dirty="0"/>
              <a:t>已啟動</a:t>
            </a:r>
            <a:r>
              <a:rPr lang="en-US" altLang="zh-TW" sz="2400" dirty="0" smtClean="0"/>
              <a:t>】</a:t>
            </a:r>
          </a:p>
          <a:p>
            <a:pPr lvl="1"/>
            <a:endParaRPr lang="en-US" altLang="zh-TW" sz="2400" dirty="0" smtClean="0"/>
          </a:p>
          <a:p>
            <a:r>
              <a:rPr lang="zh-TW" altLang="en-US" sz="2800" dirty="0" smtClean="0"/>
              <a:t>查看事件檢視器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確認是否有</a:t>
            </a:r>
            <a:r>
              <a:rPr lang="en-US" altLang="zh-TW" sz="2400" dirty="0" smtClean="0"/>
              <a:t>Namecheck</a:t>
            </a:r>
            <a:r>
              <a:rPr lang="zh-TW" altLang="en-US" sz="2400" dirty="0" smtClean="0"/>
              <a:t>相關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錯誤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訊息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zh-TW" altLang="en-US" sz="2800" dirty="0" smtClean="0"/>
              <a:t>查看程式</a:t>
            </a:r>
            <a:r>
              <a:rPr lang="en-US" altLang="zh-TW" sz="2800" dirty="0" smtClean="0"/>
              <a:t>Log</a:t>
            </a:r>
          </a:p>
          <a:p>
            <a:pPr lvl="1"/>
            <a:r>
              <a:rPr lang="zh-TW" altLang="en-US" sz="2400" dirty="0" smtClean="0"/>
              <a:t>程式名稱</a:t>
            </a:r>
            <a:r>
              <a:rPr lang="en-US" altLang="zh-TW" sz="2400" dirty="0"/>
              <a:t>-PATRIOT OFFICER Detection Worker</a:t>
            </a:r>
            <a:endParaRPr lang="en-US" altLang="zh-TW" sz="2400" dirty="0" smtClean="0"/>
          </a:p>
          <a:p>
            <a:pPr lvl="2"/>
            <a:r>
              <a:rPr lang="en-US" altLang="zh-TW" sz="2000" dirty="0" smtClean="0"/>
              <a:t>Log</a:t>
            </a:r>
            <a:r>
              <a:rPr lang="zh-TW" altLang="en-US" sz="2000" dirty="0" smtClean="0"/>
              <a:t>路徑：</a:t>
            </a:r>
            <a:r>
              <a:rPr lang="en-US" altLang="zh-TW" sz="2000" dirty="0"/>
              <a:t>D:\</a:t>
            </a:r>
            <a:r>
              <a:rPr lang="en-US" altLang="zh-TW" sz="2000" dirty="0" smtClean="0"/>
              <a:t>Logs\Worker</a:t>
            </a:r>
            <a:endParaRPr lang="en-US" altLang="zh-TW" sz="2000" dirty="0"/>
          </a:p>
          <a:p>
            <a:pPr lvl="1"/>
            <a:r>
              <a:rPr lang="zh-TW" altLang="en-US" sz="2400" dirty="0"/>
              <a:t>程式名稱</a:t>
            </a:r>
            <a:r>
              <a:rPr lang="en-US" altLang="zh-TW" sz="2400" dirty="0" smtClean="0"/>
              <a:t>-Namecheck Processor</a:t>
            </a:r>
          </a:p>
          <a:p>
            <a:pPr lvl="2"/>
            <a:r>
              <a:rPr lang="en-US" altLang="zh-TW" sz="2000" dirty="0"/>
              <a:t>Log</a:t>
            </a:r>
            <a:r>
              <a:rPr lang="zh-TW" altLang="en-US" sz="2000" dirty="0"/>
              <a:t>路徑：</a:t>
            </a:r>
            <a:r>
              <a:rPr lang="en-US" altLang="zh-TW" sz="2000" dirty="0"/>
              <a:t>D:\</a:t>
            </a:r>
            <a:r>
              <a:rPr lang="en-US" altLang="zh-TW" sz="2000" dirty="0" smtClean="0"/>
              <a:t>Logs\Namecheck</a:t>
            </a:r>
          </a:p>
          <a:p>
            <a:pPr lvl="1"/>
            <a:endParaRPr lang="en-US" altLang="zh-TW" sz="2400" dirty="0" smtClean="0"/>
          </a:p>
          <a:p>
            <a:r>
              <a:rPr lang="zh-TW" altLang="en-US" sz="2800" dirty="0" smtClean="0"/>
              <a:t>確認網路設定是否有調整</a:t>
            </a:r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8740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</a:t>
            </a:r>
            <a:r>
              <a:rPr lang="zh-TW" altLang="en-US" dirty="0"/>
              <a:t>未開戶審查</a:t>
            </a:r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41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查看服務狀態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確認</a:t>
            </a:r>
            <a:r>
              <a:rPr lang="en-US" altLang="zh-TW" sz="2400" dirty="0" smtClean="0"/>
              <a:t>IIS</a:t>
            </a:r>
            <a:r>
              <a:rPr lang="zh-TW" altLang="en-US" sz="2400" dirty="0" smtClean="0"/>
              <a:t>站台</a:t>
            </a:r>
            <a:r>
              <a:rPr lang="en-US" altLang="zh-TW" sz="2400" dirty="0" err="1" smtClean="0"/>
              <a:t>CIPWebService</a:t>
            </a:r>
            <a:r>
              <a:rPr lang="zh-TW" altLang="en-US" sz="2400" dirty="0" smtClean="0"/>
              <a:t>服務狀態為</a:t>
            </a:r>
            <a:r>
              <a:rPr lang="en-US" altLang="zh-TW" sz="2400" dirty="0" smtClean="0"/>
              <a:t>【</a:t>
            </a:r>
            <a:r>
              <a:rPr lang="zh-TW" altLang="en-US" sz="2400" dirty="0"/>
              <a:t>已</a:t>
            </a:r>
            <a:r>
              <a:rPr lang="zh-TW" altLang="en-US" sz="2400" dirty="0" smtClean="0"/>
              <a:t>啟</a:t>
            </a:r>
            <a:r>
              <a:rPr lang="zh-TW" altLang="en-US" sz="2400" dirty="0"/>
              <a:t>動</a:t>
            </a:r>
            <a:r>
              <a:rPr lang="en-US" altLang="zh-TW" sz="2400" dirty="0" smtClean="0"/>
              <a:t>】</a:t>
            </a:r>
            <a:endParaRPr lang="en-US" altLang="zh-TW" sz="2400" dirty="0"/>
          </a:p>
          <a:p>
            <a:pPr lvl="1"/>
            <a:endParaRPr lang="en-US" altLang="zh-TW" sz="2400" dirty="0" smtClean="0"/>
          </a:p>
          <a:p>
            <a:r>
              <a:rPr lang="zh-TW" altLang="en-US" sz="2800" dirty="0" smtClean="0"/>
              <a:t>查看事件檢視器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確認是否有</a:t>
            </a:r>
            <a:r>
              <a:rPr lang="en-US" altLang="zh-TW" sz="2400" dirty="0" smtClean="0"/>
              <a:t>CIP Web Service</a:t>
            </a:r>
            <a:r>
              <a:rPr lang="zh-TW" altLang="en-US" sz="2400" dirty="0" smtClean="0"/>
              <a:t>相關</a:t>
            </a:r>
            <a:r>
              <a:rPr lang="en-US" altLang="zh-TW" sz="2400" dirty="0" smtClean="0"/>
              <a:t>(</a:t>
            </a:r>
            <a:r>
              <a:rPr lang="zh-TW" altLang="en-US" sz="2400" dirty="0" smtClean="0"/>
              <a:t>錯誤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訊息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zh-TW" altLang="en-US" sz="2800" dirty="0" smtClean="0"/>
              <a:t>查看程式</a:t>
            </a:r>
            <a:r>
              <a:rPr lang="en-US" altLang="zh-TW" sz="2800" dirty="0" smtClean="0"/>
              <a:t>Log</a:t>
            </a:r>
          </a:p>
          <a:p>
            <a:pPr lvl="1"/>
            <a:r>
              <a:rPr lang="zh-TW" altLang="en-US" sz="2400" dirty="0" smtClean="0"/>
              <a:t>程式</a:t>
            </a:r>
            <a:r>
              <a:rPr lang="zh-TW" altLang="en-US" sz="2400" dirty="0"/>
              <a:t>名稱</a:t>
            </a:r>
            <a:r>
              <a:rPr lang="en-US" altLang="zh-TW" sz="2400" dirty="0" smtClean="0"/>
              <a:t>-Namecheck Processor</a:t>
            </a:r>
          </a:p>
          <a:p>
            <a:pPr lvl="2"/>
            <a:r>
              <a:rPr lang="en-US" altLang="zh-TW" sz="2000" dirty="0"/>
              <a:t>Log</a:t>
            </a:r>
            <a:r>
              <a:rPr lang="zh-TW" altLang="en-US" sz="2000" dirty="0"/>
              <a:t>路徑：</a:t>
            </a:r>
            <a:r>
              <a:rPr lang="en-US" altLang="zh-TW" sz="2000" dirty="0"/>
              <a:t>D:\</a:t>
            </a:r>
            <a:r>
              <a:rPr lang="en-US" altLang="zh-TW" sz="2000" dirty="0" smtClean="0"/>
              <a:t>Logs\CIPWebService</a:t>
            </a:r>
          </a:p>
          <a:p>
            <a:pPr lvl="1"/>
            <a:endParaRPr lang="en-US" altLang="zh-TW" sz="2400" dirty="0" smtClean="0"/>
          </a:p>
          <a:p>
            <a:r>
              <a:rPr lang="zh-TW" altLang="en-US" sz="2800" dirty="0" smtClean="0"/>
              <a:t>確認網路設定是否有調整</a:t>
            </a:r>
            <a:endParaRPr lang="en-US" altLang="zh-TW" sz="2800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34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異常處理方</a:t>
            </a:r>
            <a:r>
              <a:rPr lang="zh-TW" altLang="en-US" dirty="0"/>
              <a:t>式</a:t>
            </a:r>
            <a:r>
              <a:rPr lang="en-US" altLang="zh-TW" dirty="0" smtClean="0"/>
              <a:t>-</a:t>
            </a:r>
            <a:r>
              <a:rPr lang="zh-TW" altLang="en-US" dirty="0" smtClean="0"/>
              <a:t>網頁操作錯誤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42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查看資料庫</a:t>
            </a:r>
            <a:r>
              <a:rPr lang="en-US" altLang="zh-TW" sz="2800" dirty="0" smtClean="0"/>
              <a:t>Log</a:t>
            </a:r>
          </a:p>
          <a:p>
            <a:pPr lvl="1"/>
            <a:r>
              <a:rPr lang="zh-TW" altLang="en-US" sz="2400" dirty="0" smtClean="0"/>
              <a:t>幾乎所有網頁操作錯誤都會寫</a:t>
            </a:r>
            <a:r>
              <a:rPr lang="en-US" altLang="zh-TW" sz="2400" dirty="0" err="1" smtClean="0"/>
              <a:t>GCMAINDB..Logs</a:t>
            </a:r>
            <a:r>
              <a:rPr lang="en-US" altLang="zh-TW" sz="2400" dirty="0" smtClean="0"/>
              <a:t> table</a:t>
            </a:r>
          </a:p>
          <a:p>
            <a:pPr lvl="1"/>
            <a:endParaRPr lang="en-US" altLang="zh-TW" sz="2400" dirty="0"/>
          </a:p>
          <a:p>
            <a:r>
              <a:rPr lang="zh-TW" altLang="en-US" sz="2800" dirty="0"/>
              <a:t>查看事件檢視器</a:t>
            </a:r>
            <a:endParaRPr lang="en-US" altLang="zh-TW" sz="2800" dirty="0"/>
          </a:p>
          <a:p>
            <a:pPr lvl="1"/>
            <a:r>
              <a:rPr lang="zh-TW" altLang="en-US" sz="2400" dirty="0"/>
              <a:t>確認是否</a:t>
            </a:r>
            <a:r>
              <a:rPr lang="zh-TW" altLang="en-US" sz="2400" dirty="0" smtClean="0"/>
              <a:t>有</a:t>
            </a:r>
            <a:r>
              <a:rPr lang="en-US" altLang="zh-TW" sz="2400" dirty="0" smtClean="0"/>
              <a:t>AML</a:t>
            </a:r>
            <a:r>
              <a:rPr lang="zh-TW" altLang="en-US" sz="2400" dirty="0" smtClean="0"/>
              <a:t>相關</a:t>
            </a:r>
            <a:r>
              <a:rPr lang="en-US" altLang="zh-TW" sz="2400" dirty="0"/>
              <a:t>(</a:t>
            </a:r>
            <a:r>
              <a:rPr lang="zh-TW" altLang="en-US" sz="2400" dirty="0"/>
              <a:t>錯誤</a:t>
            </a:r>
            <a:r>
              <a:rPr lang="en-US" altLang="zh-TW" sz="2400" dirty="0"/>
              <a:t>)</a:t>
            </a:r>
            <a:r>
              <a:rPr lang="zh-TW" altLang="en-US" sz="2400" dirty="0" smtClean="0"/>
              <a:t>訊息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zh-TW" altLang="en-US" sz="2800" dirty="0" smtClean="0"/>
              <a:t>確認使用者環境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作業系統、軟體等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或網路設定是否有調整</a:t>
            </a:r>
            <a:endParaRPr lang="en-US" altLang="zh-TW" sz="2800" dirty="0" smtClean="0"/>
          </a:p>
          <a:p>
            <a:endParaRPr lang="en-US" altLang="zh-TW" sz="2400" dirty="0" smtClean="0"/>
          </a:p>
          <a:p>
            <a:r>
              <a:rPr lang="zh-TW" altLang="en-US" sz="2800" dirty="0" smtClean="0"/>
              <a:t>確認操作人員流程是否有異</a:t>
            </a:r>
            <a:endParaRPr lang="en-US" altLang="zh-TW" sz="2800" dirty="0" smtClean="0"/>
          </a:p>
          <a:p>
            <a:endParaRPr lang="en-US" altLang="zh-TW" sz="2400" dirty="0" smtClean="0"/>
          </a:p>
          <a:p>
            <a:r>
              <a:rPr lang="zh-TW" altLang="en-US" sz="2800" dirty="0" smtClean="0"/>
              <a:t>開啟</a:t>
            </a:r>
            <a:r>
              <a:rPr lang="en-US" altLang="zh-TW" sz="2800" dirty="0" smtClean="0"/>
              <a:t>SQL Profiler</a:t>
            </a:r>
            <a:r>
              <a:rPr lang="zh-TW" altLang="en-US" sz="2800" dirty="0" smtClean="0"/>
              <a:t>擷取使用者操作會執行的</a:t>
            </a:r>
            <a:r>
              <a:rPr lang="en-US" altLang="zh-TW" sz="2800" dirty="0" smtClean="0"/>
              <a:t>SQL</a:t>
            </a:r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34313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2924944"/>
            <a:ext cx="6480720" cy="864096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zh-TW" altLang="en-US" sz="4800" b="1" dirty="0"/>
              <a:t>資料庫</a:t>
            </a:r>
            <a:r>
              <a:rPr lang="zh-TW" altLang="en-US" sz="4800" b="1" dirty="0" smtClean="0"/>
              <a:t>效能問題排解</a:t>
            </a:r>
            <a:endParaRPr lang="en-US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43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48820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資料庫效能排解</a:t>
            </a:r>
            <a:r>
              <a:rPr lang="en-US" altLang="zh-TW" dirty="0" smtClean="0"/>
              <a:t>-TOP </a:t>
            </a:r>
            <a:r>
              <a:rPr lang="en-US" altLang="zh-TW" dirty="0"/>
              <a:t>SQL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44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查看</a:t>
            </a:r>
            <a:r>
              <a:rPr lang="en-US" altLang="zh-TW" sz="2800" dirty="0" smtClean="0"/>
              <a:t>TOP SQL</a:t>
            </a:r>
          </a:p>
          <a:p>
            <a:pPr lvl="1"/>
            <a:r>
              <a:rPr lang="zh-TW" altLang="en-US" sz="2400" dirty="0" smtClean="0"/>
              <a:t>確認執行次數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Execution_Count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最多且平均執行時間</a:t>
            </a:r>
            <a:r>
              <a:rPr lang="en-US" altLang="zh-TW" sz="2400" dirty="0" smtClean="0"/>
              <a:t>(</a:t>
            </a:r>
            <a:r>
              <a:rPr lang="en-US" altLang="zh-TW" sz="2400" dirty="0" err="1" smtClean="0"/>
              <a:t>Average_Seconds</a:t>
            </a:r>
            <a:r>
              <a:rPr lang="en-US" altLang="zh-TW" sz="2400" dirty="0" smtClean="0"/>
              <a:t>)</a:t>
            </a:r>
            <a:r>
              <a:rPr lang="zh-TW" altLang="en-US" sz="2400" dirty="0" smtClean="0"/>
              <a:t>較久的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語法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pPr lvl="1"/>
            <a:endParaRPr lang="en-US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29691"/>
            <a:ext cx="8046640" cy="3865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19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資料庫效能排解</a:t>
            </a:r>
            <a:r>
              <a:rPr lang="en-US" altLang="zh-TW" dirty="0" smtClean="0"/>
              <a:t>-TOP Current SQL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45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查看</a:t>
            </a:r>
            <a:r>
              <a:rPr lang="en-US" altLang="zh-TW" sz="2800" dirty="0" smtClean="0"/>
              <a:t>TOP Current SQL</a:t>
            </a:r>
          </a:p>
          <a:p>
            <a:pPr lvl="1"/>
            <a:r>
              <a:rPr lang="zh-TW" altLang="en-US" sz="2400" dirty="0" smtClean="0"/>
              <a:t>確認當下執行最久</a:t>
            </a:r>
            <a:r>
              <a:rPr lang="en-US" altLang="zh-TW" sz="2400" dirty="0"/>
              <a:t>(</a:t>
            </a:r>
            <a:r>
              <a:rPr lang="en-US" altLang="zh-TW" sz="2400" dirty="0" err="1"/>
              <a:t>total_elapsed_time</a:t>
            </a:r>
            <a:r>
              <a:rPr lang="en-US" altLang="zh-TW" sz="2400" dirty="0"/>
              <a:t>)</a:t>
            </a:r>
            <a:r>
              <a:rPr lang="zh-TW" altLang="en-US" sz="2400" dirty="0" smtClean="0"/>
              <a:t>的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語法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查詢</a:t>
            </a:r>
            <a:r>
              <a:rPr lang="zh-TW" altLang="en-US" sz="2400" dirty="0"/>
              <a:t>執行最</a:t>
            </a:r>
            <a:r>
              <a:rPr lang="zh-TW" altLang="en-US" sz="2400" dirty="0" smtClean="0"/>
              <a:t>久的個別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內容，若為查詢語法，可開啟執行計畫後再執行該</a:t>
            </a:r>
            <a:r>
              <a:rPr lang="en-US" altLang="zh-TW" sz="2400" dirty="0" smtClean="0"/>
              <a:t>SQL</a:t>
            </a:r>
            <a:r>
              <a:rPr lang="zh-TW" altLang="en-US" sz="2400" dirty="0" smtClean="0"/>
              <a:t>，確認哪個部分花的時間較久</a:t>
            </a:r>
            <a:endParaRPr lang="en-US" altLang="zh-TW" sz="2400" dirty="0" smtClean="0"/>
          </a:p>
          <a:p>
            <a:pPr lvl="1"/>
            <a:endParaRPr lang="en-US" altLang="zh-TW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51" y="2798999"/>
            <a:ext cx="7986866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1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資料庫效能排解</a:t>
            </a:r>
            <a:r>
              <a:rPr lang="en-US" altLang="zh-TW" dirty="0" smtClean="0"/>
              <a:t>-SQL Profiler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46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功能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紀錄</a:t>
            </a:r>
            <a:r>
              <a:rPr lang="en-US" altLang="zh-TW" sz="2400" dirty="0" smtClean="0"/>
              <a:t>SQL Server</a:t>
            </a:r>
            <a:r>
              <a:rPr lang="zh-TW" altLang="en-US" sz="2400" dirty="0" smtClean="0"/>
              <a:t>執行</a:t>
            </a:r>
            <a:r>
              <a:rPr lang="en-US" altLang="zh-TW" sz="2400" dirty="0" smtClean="0"/>
              <a:t>SQL</a:t>
            </a:r>
            <a:r>
              <a:rPr lang="zh-TW" altLang="en-US" sz="2400" dirty="0"/>
              <a:t>語法</a:t>
            </a:r>
            <a:r>
              <a:rPr lang="zh-TW" altLang="en-US" sz="2400" dirty="0" smtClean="0"/>
              <a:t>過程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查找應用程式執行過的</a:t>
            </a:r>
            <a:r>
              <a:rPr lang="en-US" altLang="zh-TW" sz="2400" dirty="0" smtClean="0"/>
              <a:t>SQL SP</a:t>
            </a:r>
          </a:p>
          <a:p>
            <a:endParaRPr lang="en-US" altLang="zh-TW" sz="28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77" y="2424058"/>
            <a:ext cx="7925487" cy="290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63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資料庫效能排解</a:t>
            </a:r>
            <a:r>
              <a:rPr lang="en-US" altLang="zh-TW" dirty="0" smtClean="0"/>
              <a:t>-SSMS</a:t>
            </a:r>
            <a:r>
              <a:rPr lang="zh-TW" altLang="en-US" dirty="0" smtClean="0"/>
              <a:t>執行計畫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47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功能</a:t>
            </a:r>
            <a:endParaRPr lang="en-US" altLang="zh-TW" sz="2800" dirty="0" smtClean="0"/>
          </a:p>
          <a:p>
            <a:pPr lvl="1"/>
            <a:r>
              <a:rPr lang="zh-TW" altLang="en-US" sz="2400" dirty="0" smtClean="0"/>
              <a:t>紀錄</a:t>
            </a:r>
            <a:r>
              <a:rPr lang="en-US" altLang="zh-TW" sz="2400" dirty="0" smtClean="0"/>
              <a:t>SQL </a:t>
            </a:r>
            <a:r>
              <a:rPr lang="zh-TW" altLang="en-US" sz="2400" dirty="0" smtClean="0"/>
              <a:t>語法執行過程各個步驟佔用資源的比例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查看</a:t>
            </a:r>
            <a:r>
              <a:rPr lang="zh-TW" altLang="en-US" sz="2400" dirty="0"/>
              <a:t>佔用</a:t>
            </a:r>
            <a:r>
              <a:rPr lang="zh-TW" altLang="en-US" sz="2400" dirty="0" smtClean="0"/>
              <a:t>資源比例較高的</a:t>
            </a:r>
            <a:r>
              <a:rPr lang="en-US" altLang="zh-TW" sz="2400" dirty="0" smtClean="0"/>
              <a:t>Process</a:t>
            </a:r>
            <a:r>
              <a:rPr lang="zh-TW" altLang="en-US" sz="2400" dirty="0" smtClean="0"/>
              <a:t>及建議事項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51" y="2420888"/>
            <a:ext cx="8204196" cy="428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2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2924944"/>
            <a:ext cx="6768752" cy="864096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zh-TW" altLang="en-US" sz="4800" b="1" dirty="0" smtClean="0"/>
              <a:t>工作</a:t>
            </a:r>
            <a:r>
              <a:rPr lang="zh-TW" altLang="en-US" sz="4800" b="1" dirty="0"/>
              <a:t>排</a:t>
            </a:r>
            <a:r>
              <a:rPr lang="zh-TW" altLang="en-US" sz="4800" b="1" dirty="0" smtClean="0"/>
              <a:t>程</a:t>
            </a:r>
            <a:endParaRPr lang="en-US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48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922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排程</a:t>
            </a:r>
            <a:r>
              <a:rPr lang="en-US" altLang="zh-TW" dirty="0" smtClean="0"/>
              <a:t>-GVS</a:t>
            </a:r>
            <a:r>
              <a:rPr lang="zh-TW" altLang="en-US" dirty="0" smtClean="0"/>
              <a:t>原廠服務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49</a:t>
            </a:fld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936543"/>
              </p:ext>
            </p:extLst>
          </p:nvPr>
        </p:nvGraphicFramePr>
        <p:xfrm>
          <a:off x="251520" y="971228"/>
          <a:ext cx="8712968" cy="583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3520359928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036410972"/>
                    </a:ext>
                  </a:extLst>
                </a:gridCol>
                <a:gridCol w="2592288">
                  <a:extLst>
                    <a:ext uri="{9D8B030D-6E8A-4147-A177-3AD203B41FA5}">
                      <a16:colId xmlns:a16="http://schemas.microsoft.com/office/drawing/2014/main" val="788654739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6050731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615072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項次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排程名稱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功能說明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主機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執行頻率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/>
                </a:tc>
                <a:extLst>
                  <a:ext uri="{0D108BD9-81ED-4DB2-BD59-A6C34878D82A}">
                    <a16:rowId xmlns:a16="http://schemas.microsoft.com/office/drawing/2014/main" val="226135093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</a:t>
                      </a: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Blacklist </a:t>
                      </a:r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Preparation </a:t>
                      </a: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原廠</a:t>
                      </a:r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GVS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名單寫入</a:t>
                      </a:r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Final Table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6490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Customer Profile Batch Report </a:t>
                      </a: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客戶簡介報表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773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Database Check Service </a:t>
                      </a: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客戶資料檢核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14404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EDD Review Reminder </a:t>
                      </a: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客戶加強審查報表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4306963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WatchList Automation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原廠名單下載與匯入及完成後寄通知信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5782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HRS Detection </a:t>
                      </a: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持續風險評級管理批次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每週</a:t>
                      </a:r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每月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5932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NMCHK Bulk File Processor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批次姓名檢查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30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分鐘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170527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Run SAR Detection </a:t>
                      </a: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SAR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手動</a:t>
                      </a:r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偵測</a:t>
                      </a:r>
                      <a:endParaRPr lang="en-US" altLang="zh-TW" sz="14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執行偵測未完成的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SAR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批次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不定時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81354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Submit And Run SAR Detection </a:t>
                      </a: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Monthly TW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SAR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</a:t>
                      </a:r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偵測</a:t>
                      </a:r>
                      <a:endParaRPr lang="en-US" altLang="zh-TW" sz="14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l" fontAlgn="ctr"/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自動產生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SAR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批次並執行偵測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雙週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/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100709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Uncompleted EDD Report Generator </a:t>
                      </a: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產生未完成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EDD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報表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21306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PEP_CustRisk_FileGenerator</a:t>
                      </a:r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(</a:t>
                      </a:r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CustRisk</a:t>
                      </a:r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客戶風險回饋檔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(GVS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原廠版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779625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v-SE" altLang="zh-TW" sz="13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Housekeep Do</a:t>
                      </a:r>
                      <a:r>
                        <a:rPr lang="sv-SE" altLang="zh-TW" sz="13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Not Scan List Records</a:t>
                      </a:r>
                      <a:endParaRPr lang="zh-TW" altLang="en-US" sz="13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免掃名單更新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zh-TW" altLang="en-US" sz="14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  <a:endParaRPr lang="zh-TW" altLang="en-US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64881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Internal List Processor</a:t>
                      </a:r>
                    </a:p>
                  </a:txBody>
                  <a:tcPr marL="7620" marR="7620" marT="762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內部名單匯入</a:t>
                      </a:r>
                    </a:p>
                  </a:txBody>
                  <a:tcPr marL="7620" marR="7620" marT="762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</a:p>
                  </a:txBody>
                  <a:tcPr marL="7620" marR="7620" marT="762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</a:p>
                  </a:txBody>
                  <a:tcPr marL="7620" marR="7620" marT="7620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91100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</a:t>
                      </a: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Generate</a:t>
                      </a:r>
                      <a:r>
                        <a:rPr lang="en-US" sz="1400" u="none" strike="noStrike" baseline="0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Audit Log Report TW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AML</a:t>
                      </a:r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使用者檢視各資紀錄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82365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sv-SE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ADDataImporter</a:t>
                      </a:r>
                      <a:endParaRPr lang="sv-SE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員工帳號、群組資料更新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sz="14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</a:t>
                      </a:r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7620" marR="7620" marT="762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</a:p>
                  </a:txBody>
                  <a:tcPr marL="7620" marR="7620" marT="7620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每天</a:t>
                      </a:r>
                    </a:p>
                  </a:txBody>
                  <a:tcPr marL="7620" marR="7620" marT="7620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490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16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 err="1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Trigger_LoadTrxn</a:t>
                      </a:r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TW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交易資料彙整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提供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SAR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偵測使用</a:t>
                      </a:r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每週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5598" marR="5598" marT="5598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109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91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架構圖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5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80728"/>
            <a:ext cx="8953500" cy="55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12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ETL</a:t>
            </a:r>
            <a:r>
              <a:rPr lang="zh-TW" altLang="en-US" dirty="0" smtClean="0"/>
              <a:t>工作排程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50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匯入客戶</a:t>
            </a:r>
            <a:r>
              <a:rPr lang="zh-TW" altLang="en-US" sz="2800" dirty="0"/>
              <a:t>、帳戶</a:t>
            </a:r>
            <a:r>
              <a:rPr lang="zh-TW" altLang="en-US" sz="2800" dirty="0" smtClean="0"/>
              <a:t>、交易等資料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File Spec</a:t>
            </a:r>
          </a:p>
          <a:p>
            <a:pPr lvl="1"/>
            <a:r>
              <a:rPr lang="en-US" altLang="zh-TW" sz="2400" dirty="0" err="1"/>
              <a:t>CustomerFileSpec</a:t>
            </a:r>
            <a:endParaRPr lang="en-US" altLang="zh-TW" sz="2400" dirty="0"/>
          </a:p>
          <a:p>
            <a:pPr lvl="1"/>
            <a:r>
              <a:rPr lang="en-US" altLang="zh-TW" sz="2400" dirty="0" err="1"/>
              <a:t>AccountFileSpec</a:t>
            </a:r>
            <a:endParaRPr lang="en-US" altLang="zh-TW" sz="2400" dirty="0"/>
          </a:p>
          <a:p>
            <a:pPr lvl="1"/>
            <a:r>
              <a:rPr lang="en-US" altLang="zh-TW" sz="2400" dirty="0" err="1" smtClean="0"/>
              <a:t>TransactionFileSpec</a:t>
            </a:r>
            <a:endParaRPr lang="en-US" altLang="zh-TW" sz="2400" dirty="0" smtClean="0"/>
          </a:p>
          <a:p>
            <a:pPr lvl="1"/>
            <a:endParaRPr lang="en-US" altLang="zh-TW" sz="2400" dirty="0" smtClean="0"/>
          </a:p>
          <a:p>
            <a:r>
              <a:rPr lang="en-US" altLang="zh-TW" sz="2800" dirty="0" smtClean="0"/>
              <a:t>Table</a:t>
            </a:r>
          </a:p>
          <a:p>
            <a:pPr lvl="1"/>
            <a:r>
              <a:rPr lang="en-US" altLang="zh-TW" sz="2400" dirty="0" smtClean="0"/>
              <a:t>Raw Table</a:t>
            </a:r>
          </a:p>
          <a:p>
            <a:pPr lvl="1"/>
            <a:r>
              <a:rPr lang="en-US" altLang="zh-TW" sz="2400" dirty="0" smtClean="0"/>
              <a:t>Source Table</a:t>
            </a:r>
          </a:p>
          <a:p>
            <a:pPr lvl="1"/>
            <a:r>
              <a:rPr lang="en-US" altLang="zh-TW" sz="2400" dirty="0" smtClean="0"/>
              <a:t>Fact Table</a:t>
            </a:r>
          </a:p>
          <a:p>
            <a:pPr lvl="1"/>
            <a:endParaRPr lang="en-US" altLang="zh-TW" sz="2400" dirty="0" smtClean="0"/>
          </a:p>
          <a:p>
            <a:endParaRPr lang="en-US" altLang="zh-TW" sz="2800" dirty="0" smtClean="0"/>
          </a:p>
          <a:p>
            <a:pPr lvl="1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141947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ETL</a:t>
            </a:r>
            <a:r>
              <a:rPr lang="zh-TW" altLang="en-US" dirty="0" smtClean="0"/>
              <a:t>工作排程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51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en-US" altLang="zh-TW" sz="2800" dirty="0"/>
              <a:t>Log Table</a:t>
            </a:r>
          </a:p>
          <a:p>
            <a:pPr lvl="1"/>
            <a:r>
              <a:rPr lang="en-US" altLang="zh-TW" dirty="0" err="1" smtClean="0"/>
              <a:t>Preload_Log</a:t>
            </a:r>
            <a:endParaRPr lang="en-US" altLang="zh-TW" dirty="0" smtClean="0"/>
          </a:p>
          <a:p>
            <a:pPr lvl="1"/>
            <a:r>
              <a:rPr lang="en-US" altLang="zh-TW" dirty="0"/>
              <a:t>STATUSLOG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r>
              <a:rPr lang="en-US" altLang="zh-TW" sz="2800" dirty="0"/>
              <a:t>TriggerDataLoad.log</a:t>
            </a:r>
            <a:endParaRPr lang="en-US" altLang="zh-TW" sz="2800" dirty="0" smtClean="0"/>
          </a:p>
          <a:p>
            <a:pPr lvl="1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64806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CDC</a:t>
            </a:r>
            <a:r>
              <a:rPr lang="zh-TW" altLang="en-US" dirty="0" smtClean="0"/>
              <a:t>工作排程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52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檢查客戶是否命中名單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重新掃描規則</a:t>
            </a:r>
            <a:endParaRPr lang="en-US" altLang="zh-TW" sz="2800" dirty="0" smtClean="0"/>
          </a:p>
          <a:p>
            <a:pPr lvl="1"/>
            <a:r>
              <a:rPr lang="zh-TW" altLang="en-US" sz="2000" dirty="0" smtClean="0"/>
              <a:t>客戶或關係人指定欄位異動</a:t>
            </a:r>
            <a:endParaRPr lang="en-US" altLang="zh-TW" sz="2000" dirty="0" smtClean="0"/>
          </a:p>
          <a:p>
            <a:pPr lvl="2"/>
            <a:r>
              <a:rPr lang="en-US" altLang="zh-TW" sz="1600" dirty="0" smtClean="0"/>
              <a:t>BSADBTW..CUST_CHG_LOG</a:t>
            </a:r>
          </a:p>
          <a:p>
            <a:pPr lvl="2"/>
            <a:r>
              <a:rPr lang="en-US" altLang="zh-TW" sz="1600" dirty="0"/>
              <a:t>BSADBTW</a:t>
            </a:r>
            <a:r>
              <a:rPr lang="en-US" altLang="zh-TW" sz="1600" dirty="0" smtClean="0"/>
              <a:t>..</a:t>
            </a:r>
            <a:r>
              <a:rPr lang="en-US" altLang="zh-TW" sz="1600" dirty="0" err="1" smtClean="0"/>
              <a:t>Related_Parties_Chg_Log</a:t>
            </a:r>
            <a:endParaRPr lang="en-US" altLang="zh-TW" sz="1600" dirty="0"/>
          </a:p>
          <a:p>
            <a:pPr lvl="2"/>
            <a:endParaRPr lang="en-US" altLang="zh-TW" sz="1600" dirty="0" smtClean="0"/>
          </a:p>
          <a:p>
            <a:pPr lvl="1"/>
            <a:r>
              <a:rPr lang="zh-TW" altLang="en-US" sz="2000" dirty="0" smtClean="0"/>
              <a:t>名單指定欄位異動</a:t>
            </a:r>
            <a:endParaRPr lang="en-US" altLang="zh-TW" sz="2000" dirty="0" smtClean="0"/>
          </a:p>
          <a:p>
            <a:pPr lvl="2"/>
            <a:r>
              <a:rPr lang="en-US" altLang="zh-TW" sz="1600" dirty="0" smtClean="0"/>
              <a:t>GCMAINDB..</a:t>
            </a:r>
            <a:r>
              <a:rPr lang="en-US" altLang="zh-TW" sz="1600" dirty="0" err="1" smtClean="0"/>
              <a:t>WC_PreparationUpdateSettings</a:t>
            </a:r>
            <a:endParaRPr lang="en-US" altLang="zh-TW" sz="1600" dirty="0"/>
          </a:p>
          <a:p>
            <a:endParaRPr lang="en-US" altLang="zh-TW" sz="2800" dirty="0" smtClean="0"/>
          </a:p>
          <a:p>
            <a:r>
              <a:rPr lang="en-US" altLang="zh-TW" sz="2800" dirty="0" smtClean="0"/>
              <a:t>Table</a:t>
            </a:r>
          </a:p>
          <a:p>
            <a:pPr lvl="1"/>
            <a:r>
              <a:rPr lang="en-US" altLang="zh-TW" sz="2000" dirty="0" err="1" smtClean="0"/>
              <a:t>DBCHK_Review_Main</a:t>
            </a:r>
            <a:endParaRPr lang="en-US" altLang="zh-TW" sz="2000" dirty="0" smtClean="0"/>
          </a:p>
          <a:p>
            <a:pPr lvl="1"/>
            <a:r>
              <a:rPr lang="en-US" altLang="zh-TW" sz="2000" dirty="0" err="1" smtClean="0"/>
              <a:t>DBCHK_RseultGroups</a:t>
            </a:r>
            <a:endParaRPr lang="en-US" altLang="zh-TW" sz="2000" dirty="0" smtClean="0"/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353062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RMM</a:t>
            </a:r>
            <a:r>
              <a:rPr lang="zh-TW" altLang="en-US" dirty="0" smtClean="0"/>
              <a:t>工作排程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53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重新掃偵測客戶</a:t>
            </a:r>
            <a:r>
              <a:rPr lang="zh-TW" altLang="en-US" sz="2800" dirty="0" smtClean="0"/>
              <a:t>命中風險因子與</a:t>
            </a:r>
            <a:r>
              <a:rPr lang="zh-TW" altLang="en-US" sz="2800" dirty="0"/>
              <a:t>計算</a:t>
            </a:r>
            <a:r>
              <a:rPr lang="zh-TW" altLang="en-US" sz="2800" dirty="0" smtClean="0"/>
              <a:t>風險分數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篩選要人工審查的案件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 smtClean="0"/>
              <a:t>更新客戶風險等級與下次審查日期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1751477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SAR</a:t>
            </a:r>
            <a:r>
              <a:rPr lang="zh-TW" altLang="en-US" dirty="0" smtClean="0"/>
              <a:t>工作排程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54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依據客戶設定情境偵測可疑交易行為</a:t>
            </a:r>
            <a:endParaRPr lang="en-US" altLang="zh-TW" sz="2800" dirty="0" smtClean="0"/>
          </a:p>
          <a:p>
            <a:endParaRPr lang="en-US" altLang="zh-TW" sz="2800" dirty="0" smtClean="0"/>
          </a:p>
          <a:p>
            <a:r>
              <a:rPr lang="zh-TW" altLang="en-US" sz="2800" dirty="0"/>
              <a:t>偵測頻率</a:t>
            </a:r>
            <a:endParaRPr lang="en-US" altLang="zh-TW" sz="2800" dirty="0"/>
          </a:p>
          <a:p>
            <a:pPr lvl="1"/>
            <a:r>
              <a:rPr lang="zh-TW" altLang="en-US" sz="2400" dirty="0"/>
              <a:t>區分為日、週、雙週、月</a:t>
            </a:r>
            <a:endParaRPr lang="en-US" altLang="zh-TW" sz="2400" dirty="0"/>
          </a:p>
          <a:p>
            <a:endParaRPr lang="en-US" altLang="zh-TW" sz="2800" dirty="0" smtClean="0"/>
          </a:p>
          <a:p>
            <a:r>
              <a:rPr lang="zh-TW" altLang="en-US" sz="2800" dirty="0"/>
              <a:t>情境</a:t>
            </a:r>
            <a:r>
              <a:rPr lang="zh-TW" altLang="en-US" sz="2800" dirty="0" smtClean="0"/>
              <a:t>設定邏輯</a:t>
            </a:r>
            <a:endParaRPr lang="en-US" altLang="zh-TW" sz="2800" dirty="0"/>
          </a:p>
          <a:p>
            <a:pPr lvl="1"/>
            <a:r>
              <a:rPr lang="zh-TW" altLang="en-US" sz="2400" smtClean="0"/>
              <a:t>客戶類別、客戶群體、風險等級、帳戶類別等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交易</a:t>
            </a:r>
            <a:r>
              <a:rPr lang="zh-TW" altLang="en-US" sz="2400" dirty="0" smtClean="0"/>
              <a:t>金額</a:t>
            </a:r>
            <a:endParaRPr lang="en-US" altLang="zh-TW" sz="2400" dirty="0" smtClean="0"/>
          </a:p>
          <a:p>
            <a:pPr lvl="1"/>
            <a:r>
              <a:rPr lang="zh-TW" altLang="en-US" sz="2400" dirty="0"/>
              <a:t>日期區間</a:t>
            </a:r>
            <a:endParaRPr lang="en-US" altLang="zh-TW" sz="2400" dirty="0"/>
          </a:p>
          <a:p>
            <a:pPr lvl="1"/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9528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2924944"/>
            <a:ext cx="6768752" cy="864096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zh-TW" altLang="en-US" sz="4800" b="1" dirty="0" smtClean="0"/>
              <a:t>資料庫備份與還原</a:t>
            </a:r>
            <a:endParaRPr lang="en-US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55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06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資料庫備份</a:t>
            </a:r>
            <a:r>
              <a:rPr lang="en-US" altLang="zh-TW" dirty="0"/>
              <a:t>-</a:t>
            </a:r>
            <a:r>
              <a:rPr lang="en-US" altLang="zh-TW" dirty="0" smtClean="0"/>
              <a:t>SQL Agent</a:t>
            </a:r>
            <a:r>
              <a:rPr lang="zh-TW" altLang="en-US" dirty="0" smtClean="0"/>
              <a:t>備份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56</a:t>
            </a:fld>
            <a:endParaRPr lang="zh-TW" altLang="en-US" dirty="0"/>
          </a:p>
        </p:txBody>
      </p: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/>
              <a:t>開啟</a:t>
            </a:r>
            <a:r>
              <a:rPr lang="en-US" altLang="zh-TW" sz="2000" dirty="0"/>
              <a:t>SSMS &gt; </a:t>
            </a:r>
            <a:r>
              <a:rPr lang="zh-TW" altLang="en-US" sz="2000" dirty="0"/>
              <a:t>管理 </a:t>
            </a:r>
            <a:r>
              <a:rPr lang="en-US" altLang="zh-TW" sz="2000" dirty="0"/>
              <a:t>&gt; </a:t>
            </a:r>
            <a:r>
              <a:rPr lang="zh-TW" altLang="en-US" sz="2000" dirty="0"/>
              <a:t>維護計畫 </a:t>
            </a:r>
            <a:r>
              <a:rPr lang="en-US" altLang="zh-TW" sz="2000" dirty="0"/>
              <a:t>&gt;</a:t>
            </a:r>
            <a:r>
              <a:rPr lang="zh-TW" altLang="en-US" sz="2000" dirty="0"/>
              <a:t> 按右鍵點 維護計畫</a:t>
            </a:r>
            <a:r>
              <a:rPr lang="zh-TW" altLang="en-US" sz="2000" dirty="0" smtClean="0"/>
              <a:t>精靈 </a:t>
            </a:r>
            <a:r>
              <a:rPr lang="en-US" altLang="zh-TW" sz="2000" dirty="0" smtClean="0"/>
              <a:t>&gt; </a:t>
            </a:r>
            <a:r>
              <a:rPr lang="zh-TW" altLang="en-US" sz="2000" dirty="0" smtClean="0"/>
              <a:t>輸入工作名稱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選取要執行的</a:t>
            </a:r>
            <a:r>
              <a:rPr lang="zh-TW" altLang="en-US" sz="2000" dirty="0"/>
              <a:t>維護</a:t>
            </a:r>
            <a:r>
              <a:rPr lang="zh-TW" altLang="en-US" sz="2000" dirty="0" smtClean="0"/>
              <a:t>工作項目</a:t>
            </a:r>
            <a:endParaRPr lang="en-US" altLang="zh-TW" sz="2000" dirty="0" smtClean="0"/>
          </a:p>
          <a:p>
            <a:pPr marL="938171" lvl="2" indent="-3556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zh-TW" altLang="en-US" sz="1600" dirty="0" smtClean="0"/>
              <a:t>檢查資料庫完整性</a:t>
            </a:r>
            <a:endParaRPr lang="en-US" altLang="zh-TW" sz="1600" dirty="0" smtClean="0"/>
          </a:p>
          <a:p>
            <a:pPr marL="938171" lvl="2" indent="-3556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zh-TW" altLang="en-US" sz="1600" dirty="0"/>
              <a:t>備份</a:t>
            </a:r>
            <a:r>
              <a:rPr lang="zh-TW" altLang="en-US" sz="1600" dirty="0" smtClean="0"/>
              <a:t>資料庫</a:t>
            </a:r>
            <a:r>
              <a:rPr lang="en-US" altLang="zh-TW" sz="1600" dirty="0" smtClean="0"/>
              <a:t>(</a:t>
            </a:r>
            <a:r>
              <a:rPr lang="zh-TW" altLang="en-US" sz="1600" dirty="0"/>
              <a:t>完整</a:t>
            </a:r>
            <a:r>
              <a:rPr lang="en-US" altLang="zh-TW" sz="1600" dirty="0" smtClean="0"/>
              <a:t>)</a:t>
            </a:r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000" dirty="0" smtClean="0"/>
          </a:p>
        </p:txBody>
      </p:sp>
      <p:pic>
        <p:nvPicPr>
          <p:cNvPr id="21" name="圖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86803"/>
            <a:ext cx="4032416" cy="450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35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資料庫備份</a:t>
            </a:r>
            <a:r>
              <a:rPr lang="en-US" altLang="zh-TW" dirty="0"/>
              <a:t>-SQL Agent</a:t>
            </a:r>
            <a:r>
              <a:rPr lang="zh-TW" altLang="en-US" dirty="0"/>
              <a:t>備份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57</a:t>
            </a:fld>
            <a:endParaRPr lang="zh-TW" altLang="en-US" dirty="0"/>
          </a:p>
        </p:txBody>
      </p: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定義資料庫完整性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【</a:t>
            </a:r>
            <a:r>
              <a:rPr lang="zh-TW" altLang="en-US" sz="2000" dirty="0"/>
              <a:t>資料庫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項目下拉，選擇要對那些</a:t>
            </a:r>
            <a:r>
              <a:rPr lang="zh-TW" altLang="en-US" sz="2000" dirty="0"/>
              <a:t>資料庫做完整性</a:t>
            </a:r>
            <a:r>
              <a:rPr lang="zh-TW" altLang="en-US" sz="2000" dirty="0" smtClean="0"/>
              <a:t>檢查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建議要備份的資料庫都要做完整性檢查，因為若資料庫有問題，則備份檔還原後的資料庫可能也無法使用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資料庫越大，花費的檢查時間越久</a:t>
            </a:r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84920"/>
            <a:ext cx="402844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59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資料庫備份</a:t>
            </a:r>
            <a:r>
              <a:rPr lang="en-US" altLang="zh-TW" dirty="0"/>
              <a:t>-SQL Agent</a:t>
            </a:r>
            <a:r>
              <a:rPr lang="zh-TW" altLang="en-US" dirty="0"/>
              <a:t>備份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58</a:t>
            </a:fld>
            <a:endParaRPr lang="zh-TW" altLang="en-US" dirty="0"/>
          </a:p>
        </p:txBody>
      </p: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定義備份資料庫完整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【</a:t>
            </a:r>
            <a:r>
              <a:rPr lang="zh-TW" altLang="en-US" sz="2000" dirty="0"/>
              <a:t>一般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頁面，</a:t>
            </a:r>
            <a:r>
              <a:rPr lang="en-US" altLang="zh-TW" sz="2000" dirty="0" smtClean="0"/>
              <a:t>【</a:t>
            </a:r>
            <a:r>
              <a:rPr lang="zh-TW" altLang="en-US" sz="2000" dirty="0"/>
              <a:t>資料庫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項目下拉，選擇要對那些</a:t>
            </a:r>
            <a:r>
              <a:rPr lang="zh-TW" altLang="en-US" sz="2000" dirty="0"/>
              <a:t>資料庫做完</a:t>
            </a:r>
            <a:r>
              <a:rPr lang="zh-TW" altLang="en-US" sz="2000" dirty="0" smtClean="0"/>
              <a:t>整備份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000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80728"/>
            <a:ext cx="4092295" cy="54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4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資料庫備份</a:t>
            </a:r>
            <a:r>
              <a:rPr lang="en-US" altLang="zh-TW" dirty="0"/>
              <a:t>-SQL Agent</a:t>
            </a:r>
            <a:r>
              <a:rPr lang="zh-TW" altLang="en-US" dirty="0"/>
              <a:t>備份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59</a:t>
            </a:fld>
            <a:endParaRPr lang="zh-TW" altLang="en-US" dirty="0"/>
          </a:p>
        </p:txBody>
      </p: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定義備份資料庫完整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【</a:t>
            </a:r>
            <a:r>
              <a:rPr lang="zh-TW" altLang="en-US" sz="2000" dirty="0"/>
              <a:t>目的地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頁面，選擇資料庫備份檔案存放資料夾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88864"/>
            <a:ext cx="4092295" cy="547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0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</a:t>
            </a:r>
            <a:r>
              <a:rPr lang="zh-TW" altLang="en-US" dirty="0" smtClean="0"/>
              <a:t>架構</a:t>
            </a:r>
            <a:r>
              <a:rPr lang="en-US" altLang="zh-TW" dirty="0" smtClean="0"/>
              <a:t>-</a:t>
            </a:r>
            <a:r>
              <a:rPr lang="zh-TW" altLang="en-US" smtClean="0"/>
              <a:t>硬體規格</a:t>
            </a:r>
            <a:endParaRPr lang="zh-TW" altLang="en-US" dirty="0"/>
          </a:p>
        </p:txBody>
      </p:sp>
      <p:sp>
        <p:nvSpPr>
          <p:cNvPr id="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6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052736"/>
            <a:ext cx="8763000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1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資料庫備份</a:t>
            </a:r>
            <a:r>
              <a:rPr lang="en-US" altLang="zh-TW" dirty="0"/>
              <a:t>-SQL Agent</a:t>
            </a:r>
            <a:r>
              <a:rPr lang="zh-TW" altLang="en-US" dirty="0"/>
              <a:t>備份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60</a:t>
            </a:fld>
            <a:endParaRPr lang="zh-TW" altLang="en-US" dirty="0"/>
          </a:p>
        </p:txBody>
      </p: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定義備份資料庫完整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【</a:t>
            </a:r>
            <a:r>
              <a:rPr lang="zh-TW" altLang="en-US" sz="2000" dirty="0"/>
              <a:t>選項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頁面，在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設定備份壓縮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項目，下拉選</a:t>
            </a:r>
            <a:r>
              <a:rPr lang="en-US" altLang="zh-TW" sz="2000" dirty="0" smtClean="0"/>
              <a:t>【</a:t>
            </a:r>
            <a:r>
              <a:rPr lang="zh-TW" altLang="en-US" sz="2000" dirty="0"/>
              <a:t>壓縮</a:t>
            </a:r>
            <a:r>
              <a:rPr lang="zh-TW" altLang="en-US" sz="2000" dirty="0" smtClean="0"/>
              <a:t>備份</a:t>
            </a:r>
            <a:r>
              <a:rPr lang="en-US" altLang="zh-TW" sz="2000" dirty="0" smtClean="0"/>
              <a:t>】</a:t>
            </a:r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勾選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驗證備份完整性</a:t>
            </a:r>
            <a:r>
              <a:rPr lang="en-US" altLang="zh-TW" sz="2000" dirty="0" smtClean="0"/>
              <a:t>】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43" y="980728"/>
            <a:ext cx="4069433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4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資料庫備份</a:t>
            </a:r>
            <a:r>
              <a:rPr lang="en-US" altLang="zh-TW" dirty="0"/>
              <a:t>-SQL Agent</a:t>
            </a:r>
            <a:r>
              <a:rPr lang="zh-TW" altLang="en-US" dirty="0"/>
              <a:t>備份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61</a:t>
            </a:fld>
            <a:endParaRPr lang="zh-TW" altLang="en-US" dirty="0"/>
          </a:p>
        </p:txBody>
      </p: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維護精靈設定完成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相關備份項目設定完成後，維護精靈會開始建立維護工作，等待工作完成</a:t>
            </a:r>
            <a:endParaRPr lang="en-US" altLang="zh-TW" sz="2000" dirty="0" smtClean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050" y="994334"/>
            <a:ext cx="4101903" cy="456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0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資料庫備份</a:t>
            </a:r>
            <a:r>
              <a:rPr lang="en-US" altLang="zh-TW" dirty="0"/>
              <a:t>-SQL Agent</a:t>
            </a:r>
            <a:r>
              <a:rPr lang="zh-TW" altLang="en-US" dirty="0"/>
              <a:t>備份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62</a:t>
            </a:fld>
            <a:endParaRPr lang="zh-TW" altLang="en-US" dirty="0"/>
          </a:p>
        </p:txBody>
      </p: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設定備份排程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點　維護計畫 </a:t>
            </a:r>
            <a:r>
              <a:rPr lang="en-US" altLang="zh-TW" sz="2000" dirty="0" smtClean="0"/>
              <a:t>&gt; </a:t>
            </a:r>
            <a:r>
              <a:rPr lang="zh-TW" altLang="en-US" sz="2000" dirty="0" smtClean="0"/>
              <a:t>開啟要設定排程的維護計畫 </a:t>
            </a:r>
            <a:r>
              <a:rPr lang="en-US" altLang="zh-TW" sz="2000" dirty="0" smtClean="0"/>
              <a:t>&gt; </a:t>
            </a:r>
            <a:r>
              <a:rPr lang="zh-TW" altLang="en-US" sz="2000" dirty="0" smtClean="0"/>
              <a:t>點　上方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子計畫排程</a:t>
            </a:r>
            <a:r>
              <a:rPr lang="en-US" altLang="zh-TW" sz="2000" dirty="0" smtClean="0"/>
              <a:t>】</a:t>
            </a:r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設定備份工作要執行的頻率及其他相關項目</a:t>
            </a:r>
            <a:endParaRPr lang="en-US" altLang="zh-TW" sz="2000" dirty="0" smtClean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80728"/>
            <a:ext cx="4032448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3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r>
              <a:rPr lang="zh-TW" altLang="en-US" dirty="0"/>
              <a:t>還原</a:t>
            </a:r>
            <a:r>
              <a:rPr lang="en-US" altLang="zh-TW" dirty="0" smtClean="0"/>
              <a:t>-</a:t>
            </a:r>
            <a:r>
              <a:rPr lang="en-US" altLang="zh-TW" dirty="0"/>
              <a:t>SQL 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還</a:t>
            </a:r>
            <a:r>
              <a:rPr lang="zh-TW" altLang="en-US" dirty="0"/>
              <a:t>原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63</a:t>
            </a:fld>
            <a:endParaRPr lang="zh-TW" altLang="en-US" dirty="0"/>
          </a:p>
        </p:txBody>
      </p: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設定單一使用者模式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在資料庫按右鍵，點 </a:t>
            </a:r>
            <a:r>
              <a:rPr lang="en-US" altLang="zh-TW" sz="2000" dirty="0"/>
              <a:t>[</a:t>
            </a:r>
            <a:r>
              <a:rPr lang="zh-TW" altLang="en-US" sz="2000" dirty="0"/>
              <a:t>屬性</a:t>
            </a:r>
            <a:r>
              <a:rPr lang="en-US" altLang="zh-TW" sz="2000" dirty="0" smtClean="0"/>
              <a:t>]</a:t>
            </a:r>
            <a:endParaRPr lang="zh-TW" altLang="en-US" sz="2000" dirty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/>
              <a:t>在 </a:t>
            </a:r>
            <a:r>
              <a:rPr lang="en-US" altLang="zh-TW" sz="2000" dirty="0"/>
              <a:t>[</a:t>
            </a:r>
            <a:r>
              <a:rPr lang="zh-TW" altLang="en-US" sz="2000" dirty="0"/>
              <a:t>資料庫屬性</a:t>
            </a:r>
            <a:r>
              <a:rPr lang="en-US" altLang="zh-TW" sz="2000" dirty="0"/>
              <a:t>] </a:t>
            </a:r>
            <a:r>
              <a:rPr lang="zh-TW" altLang="en-US" sz="2000" dirty="0"/>
              <a:t>對話方塊</a:t>
            </a:r>
            <a:r>
              <a:rPr lang="zh-TW" altLang="en-US" sz="2000" dirty="0" smtClean="0"/>
              <a:t>中</a:t>
            </a:r>
            <a:r>
              <a:rPr lang="zh-TW" altLang="en-US" sz="2000" dirty="0"/>
              <a:t>點</a:t>
            </a:r>
            <a:r>
              <a:rPr lang="zh-TW" altLang="en-US" sz="2000" dirty="0" smtClean="0"/>
              <a:t> </a:t>
            </a:r>
            <a:r>
              <a:rPr lang="en-US" altLang="zh-TW" sz="2000" dirty="0"/>
              <a:t>[</a:t>
            </a:r>
            <a:r>
              <a:rPr lang="zh-TW" altLang="en-US" sz="2000" dirty="0"/>
              <a:t>選項</a:t>
            </a:r>
            <a:r>
              <a:rPr lang="en-US" altLang="zh-TW" sz="2000" dirty="0"/>
              <a:t>] </a:t>
            </a:r>
            <a:r>
              <a:rPr lang="zh-TW" altLang="en-US" sz="2000" dirty="0"/>
              <a:t>頁</a:t>
            </a:r>
            <a:r>
              <a:rPr lang="zh-TW" altLang="en-US" sz="2000" dirty="0" smtClean="0"/>
              <a:t>面</a:t>
            </a:r>
            <a:endParaRPr lang="zh-TW" altLang="en-US" sz="2000" dirty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/>
              <a:t>從 </a:t>
            </a:r>
            <a:r>
              <a:rPr lang="en-US" altLang="zh-TW" sz="2000" dirty="0"/>
              <a:t>[</a:t>
            </a:r>
            <a:r>
              <a:rPr lang="zh-TW" altLang="en-US" sz="2000" dirty="0"/>
              <a:t>限制存取</a:t>
            </a:r>
            <a:r>
              <a:rPr lang="en-US" altLang="zh-TW" sz="2000" dirty="0"/>
              <a:t>] </a:t>
            </a:r>
            <a:r>
              <a:rPr lang="zh-TW" altLang="en-US" sz="2000" dirty="0"/>
              <a:t>選項中</a:t>
            </a:r>
            <a:r>
              <a:rPr lang="zh-TW" altLang="en-US" sz="2000" dirty="0" smtClean="0"/>
              <a:t>，下拉選單，選取 </a:t>
            </a:r>
            <a:r>
              <a:rPr lang="en-US" altLang="zh-TW" sz="2000" dirty="0" smtClean="0"/>
              <a:t>[SINGLE_USER]</a:t>
            </a:r>
            <a:endParaRPr lang="zh-TW" altLang="en-US" sz="2000" dirty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/>
              <a:t>如果其他使用者已連接到資料庫，則會出現 </a:t>
            </a:r>
            <a:r>
              <a:rPr lang="en-US" altLang="zh-TW" sz="2000" dirty="0"/>
              <a:t>[</a:t>
            </a:r>
            <a:r>
              <a:rPr lang="zh-TW" altLang="en-US" sz="2000" dirty="0"/>
              <a:t>開啟連接</a:t>
            </a:r>
            <a:r>
              <a:rPr lang="en-US" altLang="zh-TW" sz="2000" dirty="0"/>
              <a:t>] </a:t>
            </a:r>
            <a:r>
              <a:rPr lang="zh-TW" altLang="en-US" sz="2000" dirty="0"/>
              <a:t>訊息。 若要變更屬性並關閉其他所有連接</a:t>
            </a:r>
            <a:r>
              <a:rPr lang="zh-TW" altLang="en-US" sz="2000" dirty="0" smtClean="0"/>
              <a:t>，按</a:t>
            </a:r>
            <a:r>
              <a:rPr lang="en-US" altLang="zh-TW" sz="2000" dirty="0" smtClean="0"/>
              <a:t>[</a:t>
            </a:r>
            <a:r>
              <a:rPr lang="zh-TW" altLang="en-US" sz="2000" dirty="0"/>
              <a:t>是</a:t>
            </a:r>
            <a:r>
              <a:rPr lang="en-US" altLang="zh-TW" sz="2000" dirty="0" smtClean="0"/>
              <a:t>]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86981"/>
            <a:ext cx="4032448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52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r>
              <a:rPr lang="zh-TW" altLang="en-US" dirty="0"/>
              <a:t>還原</a:t>
            </a:r>
            <a:r>
              <a:rPr lang="en-US" altLang="zh-TW" dirty="0" smtClean="0"/>
              <a:t>-</a:t>
            </a:r>
            <a:r>
              <a:rPr lang="en-US" altLang="zh-TW" dirty="0"/>
              <a:t>SQL 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還</a:t>
            </a:r>
            <a:r>
              <a:rPr lang="zh-TW" altLang="en-US" dirty="0"/>
              <a:t>原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64</a:t>
            </a:fld>
            <a:endParaRPr lang="zh-TW" altLang="en-US" dirty="0"/>
          </a:p>
        </p:txBody>
      </p: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還原資料庫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在資料庫</a:t>
            </a:r>
            <a:r>
              <a:rPr lang="zh-TW" altLang="en-US" sz="2000" dirty="0"/>
              <a:t>按</a:t>
            </a:r>
            <a:r>
              <a:rPr lang="zh-TW" altLang="en-US" sz="2000" dirty="0" smtClean="0"/>
              <a:t>右鍵 </a:t>
            </a:r>
            <a:r>
              <a:rPr lang="en-US" altLang="zh-TW" sz="2000" dirty="0" smtClean="0"/>
              <a:t>&gt; </a:t>
            </a:r>
            <a:r>
              <a:rPr lang="zh-TW" altLang="en-US" sz="2000" dirty="0" smtClean="0"/>
              <a:t>工作 </a:t>
            </a:r>
            <a:r>
              <a:rPr lang="en-US" altLang="zh-TW" sz="2000" dirty="0" smtClean="0"/>
              <a:t>&gt; </a:t>
            </a:r>
            <a:r>
              <a:rPr lang="zh-TW" altLang="en-US" sz="2000" dirty="0" smtClean="0"/>
              <a:t>還原 </a:t>
            </a:r>
            <a:r>
              <a:rPr lang="en-US" altLang="zh-TW" sz="2000" dirty="0" smtClean="0"/>
              <a:t>&gt; </a:t>
            </a:r>
            <a:r>
              <a:rPr lang="zh-TW" altLang="en-US" sz="2000" dirty="0" smtClean="0"/>
              <a:t>資料庫</a:t>
            </a:r>
            <a:endParaRPr lang="zh-TW" altLang="en-US" sz="2000" dirty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【</a:t>
            </a:r>
            <a:r>
              <a:rPr lang="zh-TW" altLang="en-US" sz="2000" dirty="0"/>
              <a:t>一般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頁面，點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裝置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，選取資料庫還原檔案存放位置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確認</a:t>
            </a:r>
            <a:r>
              <a:rPr lang="en-US" altLang="zh-TW" sz="2000" dirty="0" smtClean="0"/>
              <a:t>【</a:t>
            </a:r>
            <a:r>
              <a:rPr lang="zh-TW" altLang="en-US" sz="2000" dirty="0"/>
              <a:t>目的地資料庫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是否正確</a:t>
            </a:r>
            <a:endParaRPr lang="zh-TW" altLang="en-US" sz="20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3" y="973496"/>
            <a:ext cx="4032447" cy="559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r>
              <a:rPr lang="zh-TW" altLang="en-US" dirty="0"/>
              <a:t>還原</a:t>
            </a:r>
            <a:r>
              <a:rPr lang="en-US" altLang="zh-TW" dirty="0" smtClean="0"/>
              <a:t>-</a:t>
            </a:r>
            <a:r>
              <a:rPr lang="en-US" altLang="zh-TW" dirty="0"/>
              <a:t>SQL 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還</a:t>
            </a:r>
            <a:r>
              <a:rPr lang="zh-TW" altLang="en-US" dirty="0"/>
              <a:t>原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65</a:t>
            </a:fld>
            <a:endParaRPr lang="zh-TW" altLang="en-US" dirty="0"/>
          </a:p>
        </p:txBody>
      </p: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還原資料庫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在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選</a:t>
            </a:r>
            <a:r>
              <a:rPr lang="zh-TW" altLang="en-US" sz="2000" dirty="0"/>
              <a:t>項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頁面，勾選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複寫現有的資料庫</a:t>
            </a:r>
            <a:r>
              <a:rPr lang="en-US" altLang="zh-TW" sz="2000" dirty="0" smtClean="0"/>
              <a:t>(WITH REPLACE)】</a:t>
            </a:r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確認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復原狀態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是</a:t>
            </a:r>
            <a:r>
              <a:rPr lang="en-US" altLang="zh-TW" sz="2000" dirty="0" smtClean="0"/>
              <a:t>【RESTORE WITH RECOVERY】</a:t>
            </a:r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設定完畢，按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確定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開始還原</a:t>
            </a:r>
            <a:endParaRPr lang="zh-TW" altLang="en-US" sz="20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966301"/>
            <a:ext cx="4032448" cy="56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1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資料庫</a:t>
            </a:r>
            <a:r>
              <a:rPr lang="zh-TW" altLang="en-US" dirty="0"/>
              <a:t>還原</a:t>
            </a:r>
            <a:r>
              <a:rPr lang="en-US" altLang="zh-TW" dirty="0" smtClean="0"/>
              <a:t>-</a:t>
            </a:r>
            <a:r>
              <a:rPr lang="en-US" altLang="zh-TW" dirty="0"/>
              <a:t>SQL </a:t>
            </a:r>
            <a:r>
              <a:rPr lang="en-US" altLang="zh-TW" dirty="0" smtClean="0"/>
              <a:t>Agent</a:t>
            </a:r>
            <a:r>
              <a:rPr lang="zh-TW" altLang="en-US" dirty="0" smtClean="0"/>
              <a:t>還</a:t>
            </a:r>
            <a:r>
              <a:rPr lang="zh-TW" altLang="en-US" dirty="0"/>
              <a:t>原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66</a:t>
            </a:fld>
            <a:endParaRPr lang="zh-TW" altLang="en-US" dirty="0"/>
          </a:p>
        </p:txBody>
      </p: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r>
              <a:rPr lang="en-US" altLang="zh-TW" sz="2400" dirty="0" smtClean="0"/>
              <a:t>-</a:t>
            </a:r>
            <a:r>
              <a:rPr lang="zh-TW" altLang="en-US" sz="2400" dirty="0" smtClean="0"/>
              <a:t>還原資料庫結果</a:t>
            </a:r>
            <a:endParaRPr lang="en-US" altLang="zh-TW" sz="24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設定完畢，按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確定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開始還原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出現</a:t>
            </a:r>
            <a:r>
              <a:rPr lang="en-US" altLang="zh-TW" sz="2000" dirty="0" smtClean="0"/>
              <a:t>【</a:t>
            </a:r>
            <a:r>
              <a:rPr lang="zh-TW" altLang="en-US" sz="2000" dirty="0" smtClean="0"/>
              <a:t>資料庫</a:t>
            </a:r>
            <a:r>
              <a:rPr lang="en-US" altLang="zh-TW" sz="2000" dirty="0" smtClean="0"/>
              <a:t>XXX</a:t>
            </a:r>
            <a:r>
              <a:rPr lang="zh-TW" altLang="en-US" sz="2000" dirty="0" smtClean="0"/>
              <a:t>還原成</a:t>
            </a:r>
            <a:r>
              <a:rPr lang="zh-TW" altLang="en-US" sz="2000" dirty="0"/>
              <a:t>功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訊息視窗，表示資料庫還原作業成功</a:t>
            </a:r>
            <a:endParaRPr lang="en-US" altLang="zh-TW" sz="2000" dirty="0" smtClean="0"/>
          </a:p>
          <a:p>
            <a:pPr marL="538163" lvl="1" indent="-3556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出現</a:t>
            </a:r>
            <a:r>
              <a:rPr lang="en-US" altLang="zh-TW" sz="2000" dirty="0"/>
              <a:t>【</a:t>
            </a:r>
            <a:r>
              <a:rPr lang="zh-TW" altLang="en-US" sz="2000" dirty="0"/>
              <a:t>資料庫</a:t>
            </a:r>
            <a:r>
              <a:rPr lang="en-US" altLang="zh-TW" sz="2000" dirty="0"/>
              <a:t>XXX</a:t>
            </a:r>
            <a:r>
              <a:rPr lang="zh-TW" altLang="en-US" sz="2000" dirty="0" smtClean="0"/>
              <a:t>還原</a:t>
            </a:r>
            <a:r>
              <a:rPr lang="zh-TW" altLang="en-US" sz="2000" dirty="0"/>
              <a:t>失敗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訊息，可點左下角</a:t>
            </a:r>
            <a:r>
              <a:rPr lang="en-US" altLang="zh-TW" sz="2000" dirty="0"/>
              <a:t>【</a:t>
            </a:r>
            <a:r>
              <a:rPr lang="zh-TW" altLang="en-US" sz="2000" dirty="0" smtClean="0"/>
              <a:t>資料庫</a:t>
            </a:r>
            <a:r>
              <a:rPr lang="en-US" altLang="zh-TW" sz="2000" dirty="0" smtClean="0"/>
              <a:t>】</a:t>
            </a:r>
            <a:r>
              <a:rPr lang="zh-TW" altLang="en-US" sz="2000" dirty="0" smtClean="0"/>
              <a:t>檢視錯誤原因，通常是資料庫仍在使用中，要確認是甚麼應用程式還在使用資料庫</a:t>
            </a:r>
            <a:endParaRPr lang="zh-TW" altLang="en-US" sz="20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15" y="4803233"/>
            <a:ext cx="3993226" cy="176799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7195" y="980728"/>
            <a:ext cx="4045286" cy="561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0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資料庫還原</a:t>
            </a:r>
            <a:r>
              <a:rPr lang="en-US" altLang="zh-TW" dirty="0" smtClean="0"/>
              <a:t>-SQL</a:t>
            </a:r>
            <a:r>
              <a:rPr lang="zh-TW" altLang="en-US" dirty="0" smtClean="0"/>
              <a:t>語法還原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67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r>
              <a:rPr lang="zh-TW" altLang="en-US" sz="2800" dirty="0" smtClean="0"/>
              <a:t>注意事項</a:t>
            </a:r>
            <a:endParaRPr lang="en-US" altLang="zh-TW" sz="2800" dirty="0" smtClean="0"/>
          </a:p>
          <a:p>
            <a:pPr lvl="1"/>
            <a:r>
              <a:rPr lang="zh-TW" altLang="en-US" sz="2400" dirty="0"/>
              <a:t>須具有</a:t>
            </a:r>
            <a:r>
              <a:rPr lang="en-US" altLang="zh-TW" sz="2400" dirty="0"/>
              <a:t>Admin</a:t>
            </a:r>
            <a:r>
              <a:rPr lang="zh-TW" altLang="en-US" sz="2400" dirty="0" smtClean="0"/>
              <a:t>權限</a:t>
            </a:r>
            <a:endParaRPr lang="en-US" altLang="zh-TW" sz="2400" dirty="0" smtClean="0"/>
          </a:p>
          <a:p>
            <a:pPr lvl="1"/>
            <a:r>
              <a:rPr lang="zh-TW" altLang="en-US" sz="2400" dirty="0" smtClean="0"/>
              <a:t>停止相關</a:t>
            </a:r>
            <a:r>
              <a:rPr lang="en-US" altLang="zh-TW" sz="2400" dirty="0" smtClean="0"/>
              <a:t>AP</a:t>
            </a:r>
            <a:r>
              <a:rPr lang="zh-TW" altLang="en-US" sz="2400" dirty="0" smtClean="0"/>
              <a:t>服務</a:t>
            </a:r>
            <a:r>
              <a:rPr lang="en-US" altLang="zh-TW" sz="2400" dirty="0" smtClean="0"/>
              <a:t>(Web Service, Reporting Service)</a:t>
            </a:r>
          </a:p>
          <a:p>
            <a:pPr lvl="1"/>
            <a:r>
              <a:rPr lang="zh-TW" altLang="en-US" sz="2400" dirty="0" smtClean="0"/>
              <a:t>須再次確認要還原的資料庫名稱是否正確</a:t>
            </a:r>
            <a:endParaRPr lang="en-US" altLang="zh-TW" sz="2400" dirty="0" smtClean="0"/>
          </a:p>
          <a:p>
            <a:endParaRPr lang="en-US" altLang="zh-TW" sz="2800" dirty="0" smtClean="0"/>
          </a:p>
          <a:p>
            <a:pPr lvl="1"/>
            <a:endParaRPr lang="en-US" altLang="zh-TW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39" y="2924943"/>
            <a:ext cx="5527855" cy="154812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609" y="4704361"/>
            <a:ext cx="5518886" cy="172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41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資料庫還原</a:t>
            </a:r>
            <a:r>
              <a:rPr lang="en-US" altLang="zh-TW" dirty="0" smtClean="0"/>
              <a:t>-SQL</a:t>
            </a:r>
            <a:r>
              <a:rPr lang="zh-TW" altLang="en-US" dirty="0"/>
              <a:t>語法</a:t>
            </a:r>
            <a:r>
              <a:rPr lang="zh-TW" altLang="en-US" dirty="0" smtClean="0"/>
              <a:t>還原</a:t>
            </a:r>
            <a:r>
              <a:rPr lang="en-US" altLang="zh-TW" dirty="0" smtClean="0"/>
              <a:t> </a:t>
            </a:r>
            <a:endParaRPr lang="zh-TW" altLang="en-US" dirty="0"/>
          </a:p>
        </p:txBody>
      </p: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68</a:t>
            </a:fld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5536" y="980728"/>
            <a:ext cx="8424936" cy="5688632"/>
          </a:xfrm>
        </p:spPr>
        <p:txBody>
          <a:bodyPr>
            <a:normAutofit/>
          </a:bodyPr>
          <a:lstStyle/>
          <a:p>
            <a:endParaRPr lang="en-US" altLang="zh-TW" sz="2800" dirty="0" smtClean="0"/>
          </a:p>
          <a:p>
            <a:pPr lvl="1"/>
            <a:endParaRPr lang="en-US" altLang="zh-TW" sz="2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1268760"/>
            <a:ext cx="6480721" cy="175544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317" y="3573016"/>
            <a:ext cx="6453011" cy="163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7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357158" y="2143117"/>
            <a:ext cx="5182344" cy="1470025"/>
          </a:xfrm>
        </p:spPr>
        <p:txBody>
          <a:bodyPr>
            <a:normAutofit/>
          </a:bodyPr>
          <a:lstStyle/>
          <a:p>
            <a:r>
              <a:rPr lang="en-US" altLang="zh-TW" sz="4400" dirty="0" smtClean="0"/>
              <a:t>Q&amp;A</a:t>
            </a:r>
            <a:endParaRPr lang="zh-TW" altLang="en-US" sz="4400" dirty="0"/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謝謝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系統架構</a:t>
            </a:r>
            <a:r>
              <a:rPr lang="en-US" altLang="zh-TW" dirty="0" smtClean="0"/>
              <a:t>-</a:t>
            </a:r>
            <a:r>
              <a:rPr lang="zh-TW" altLang="en-US" dirty="0" smtClean="0"/>
              <a:t>主機服務彙整</a:t>
            </a:r>
            <a:endParaRPr lang="zh-TW" altLang="en-US" dirty="0"/>
          </a:p>
        </p:txBody>
      </p:sp>
      <p:graphicFrame>
        <p:nvGraphicFramePr>
          <p:cNvPr id="3" name="內容版面配置區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445869"/>
              </p:ext>
            </p:extLst>
          </p:nvPr>
        </p:nvGraphicFramePr>
        <p:xfrm>
          <a:off x="323528" y="980728"/>
          <a:ext cx="8496944" cy="56843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1992">
                  <a:extLst>
                    <a:ext uri="{9D8B030D-6E8A-4147-A177-3AD203B41FA5}">
                      <a16:colId xmlns:a16="http://schemas.microsoft.com/office/drawing/2014/main" val="4067666499"/>
                    </a:ext>
                  </a:extLst>
                </a:gridCol>
                <a:gridCol w="4394971">
                  <a:extLst>
                    <a:ext uri="{9D8B030D-6E8A-4147-A177-3AD203B41FA5}">
                      <a16:colId xmlns:a16="http://schemas.microsoft.com/office/drawing/2014/main" val="2553833617"/>
                    </a:ext>
                  </a:extLst>
                </a:gridCol>
                <a:gridCol w="2929981">
                  <a:extLst>
                    <a:ext uri="{9D8B030D-6E8A-4147-A177-3AD203B41FA5}">
                      <a16:colId xmlns:a16="http://schemas.microsoft.com/office/drawing/2014/main" val="1862519076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伺服器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服務名稱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400" b="1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功用</a:t>
                      </a:r>
                      <a:endParaRPr lang="zh-TW" alt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/>
                </a:tc>
                <a:extLst>
                  <a:ext uri="{0D108BD9-81ED-4DB2-BD59-A6C34878D82A}">
                    <a16:rowId xmlns:a16="http://schemas.microsoft.com/office/drawing/2014/main" val="4057162930"/>
                  </a:ext>
                </a:extLst>
              </a:tr>
              <a:tr h="975955">
                <a:tc rowSpan="7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 / AP </a:t>
                      </a:r>
                      <a:endParaRPr lang="en-US" sz="14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IIS (w3svc - World Wide Web Publishing Service)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marL="176213" indent="-176213" algn="l" fontAlgn="b">
                        <a:buFont typeface="+mj-lt"/>
                        <a:buAutoNum type="arabicPeriod"/>
                      </a:pPr>
                      <a:r>
                        <a:rPr 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AML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網頁</a:t>
                      </a:r>
                      <a:endParaRPr lang="en-US" altLang="zh-TW" sz="1400" u="none" strike="noStrike" dirty="0" smtClean="0"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176213" indent="-176213" algn="l" fontAlgn="b">
                        <a:buFont typeface="+mj-lt"/>
                        <a:buAutoNum type="arabicPeriod"/>
                      </a:pPr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姓名檢查 </a:t>
                      </a:r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 Service</a:t>
                      </a:r>
                    </a:p>
                    <a:p>
                      <a:pPr marL="176213" indent="-176213" algn="l" fontAlgn="b">
                        <a:buFont typeface="+mj-lt"/>
                        <a:buAutoNum type="arabicPeriod"/>
                      </a:pPr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未開戶審查 </a:t>
                      </a:r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 Service</a:t>
                      </a:r>
                    </a:p>
                    <a:p>
                      <a:pPr marL="176213" indent="-176213" algn="l" fontAlgn="b">
                        <a:buFont typeface="+mj-lt"/>
                        <a:buAutoNum type="arabicPeriod"/>
                      </a:pPr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FTP Server(ETL、</a:t>
                      </a:r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客戶風險檔等</a:t>
                      </a:r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999633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Email Sender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名單更新、案件通知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728267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Message Automation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u="none" strike="noStrike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案件派送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612341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CDC Master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客戶檢查管理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80612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Detection Worker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客戶資料檢核偵測、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檢查偵測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6351812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Scheduled Batch Report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月批次報表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816205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Name Check Result Sender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姓名檢查結果回傳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73D3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87433"/>
                  </a:ext>
                </a:extLst>
              </a:tr>
              <a:tr h="28989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Integration</a:t>
                      </a:r>
                      <a:b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IIS (w3svc - World Wide Web Publishing Service)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SWIFT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電文</a:t>
                      </a:r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Web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9831511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SWIFT Database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SWIFT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電文回傳結果至用戶端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908436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SWIFT Name Splitter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SWIFT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電文切割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370849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SWIFT Parser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SWIFT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電文檢驗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03739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Service Helper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TW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SWIFT</a:t>
                      </a:r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電文整合服務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407813"/>
                  </a:ext>
                </a:extLst>
              </a:tr>
              <a:tr h="289892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DB</a:t>
                      </a:r>
                      <a:b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Server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 Server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資料庫引擎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324687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 Server Agent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資料庫備份、重整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917997"/>
                  </a:ext>
                </a:extLst>
              </a:tr>
              <a:tr h="28989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SQL Server Reporting Service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B4DE8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報表匯入、呈現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B4DE8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6314136"/>
                  </a:ext>
                </a:extLst>
              </a:tr>
              <a:tr h="28989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CDC Worker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03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PATRIOT OFFICER Detection Worker</a:t>
                      </a:r>
                      <a:endParaRPr lang="en-US" altLang="zh-TW" sz="1400" b="0" i="0" u="none" strike="noStrike" dirty="0" smtClean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TW" altLang="en-US" sz="1400" u="none" strike="noStrike" dirty="0" smtClean="0"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客戶資料檢核偵測</a:t>
                      </a:r>
                      <a:endParaRPr lang="zh-TW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942" marR="6942" marT="6942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883630"/>
                  </a:ext>
                </a:extLst>
              </a:tr>
            </a:tbl>
          </a:graphicData>
        </a:graphic>
      </p:graphicFrame>
      <p:sp>
        <p:nvSpPr>
          <p:cNvPr id="7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7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540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600" y="2924944"/>
            <a:ext cx="6480720" cy="864096"/>
          </a:xfrm>
        </p:spPr>
        <p:txBody>
          <a:bodyPr>
            <a:noAutofit/>
          </a:bodyPr>
          <a:lstStyle/>
          <a:p>
            <a:pPr marL="457200" lvl="1" indent="0" algn="ctr">
              <a:buNone/>
            </a:pPr>
            <a:r>
              <a:rPr lang="zh-TW" altLang="en-US" sz="4800" b="1" dirty="0"/>
              <a:t>業務流程</a:t>
            </a:r>
            <a:endParaRPr lang="en-US" altLang="zh-TW" sz="4800" b="1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43E7080-FF46-41B6-85CB-519C65172F80}" type="slidenum">
              <a:rPr lang="zh-TW" altLang="en-US" smtClean="0"/>
              <a:pPr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480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業務流程</a:t>
            </a:r>
            <a:r>
              <a:rPr lang="en-US" altLang="zh-TW" dirty="0"/>
              <a:t>-</a:t>
            </a:r>
            <a:r>
              <a:rPr lang="zh-TW" altLang="en-US" dirty="0" smtClean="0"/>
              <a:t>禁制名單資料更新</a:t>
            </a:r>
            <a:endParaRPr lang="zh-TW" altLang="en-US" dirty="0"/>
          </a:p>
        </p:txBody>
      </p:sp>
      <p:sp>
        <p:nvSpPr>
          <p:cNvPr id="16" name="Cloud 22"/>
          <p:cNvSpPr/>
          <p:nvPr/>
        </p:nvSpPr>
        <p:spPr bwMode="auto">
          <a:xfrm>
            <a:off x="4958690" y="1025685"/>
            <a:ext cx="1773550" cy="1010975"/>
          </a:xfrm>
          <a:prstGeom prst="cloud">
            <a:avLst/>
          </a:prstGeom>
          <a:ln>
            <a:headEnd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altLang="zh-TW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GVS</a:t>
            </a: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名單</a:t>
            </a:r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 </a:t>
            </a:r>
          </a:p>
          <a:p>
            <a:pPr algn="ctr"/>
            <a:r>
              <a:rPr lang="en-US" altLang="zh-TW" sz="14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rPr>
              <a:t>FTP Server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 panose="020F0502020204030204" pitchFamily="34" charset="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6156176" y="5564038"/>
            <a:ext cx="1117770" cy="969689"/>
            <a:chOff x="5997889" y="3212976"/>
            <a:chExt cx="1105481" cy="2176864"/>
          </a:xfrm>
        </p:grpSpPr>
        <p:sp>
          <p:nvSpPr>
            <p:cNvPr id="25" name="Can 20"/>
            <p:cNvSpPr>
              <a:spLocks noChangeArrowheads="1"/>
            </p:cNvSpPr>
            <p:nvPr/>
          </p:nvSpPr>
          <p:spPr bwMode="auto">
            <a:xfrm>
              <a:off x="6156176" y="3212976"/>
              <a:ext cx="762000" cy="838200"/>
            </a:xfrm>
            <a:prstGeom prst="can">
              <a:avLst>
                <a:gd name="adj" fmla="val 25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endParaRPr lang="zh-TW" altLang="zh-TW" dirty="0">
                <a:ea typeface="微軟正黑體" panose="020B0604030504040204" pitchFamily="34" charset="-120"/>
              </a:endParaRPr>
            </a:p>
          </p:txBody>
        </p:sp>
        <p:sp>
          <p:nvSpPr>
            <p:cNvPr id="28" name="TextBox 26"/>
            <p:cNvSpPr txBox="1">
              <a:spLocks noChangeArrowheads="1"/>
            </p:cNvSpPr>
            <p:nvPr/>
          </p:nvSpPr>
          <p:spPr bwMode="auto">
            <a:xfrm>
              <a:off x="5997889" y="4077073"/>
              <a:ext cx="1105481" cy="1312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600" b="1" dirty="0" smtClean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AML </a:t>
              </a:r>
            </a:p>
            <a:p>
              <a:pPr algn="ctr"/>
              <a:r>
                <a:rPr lang="en-US" altLang="zh-TW" sz="1600" b="1" dirty="0" smtClean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rPr>
                <a:t>Database</a:t>
              </a:r>
              <a:endParaRPr lang="en-US" altLang="zh-TW" sz="1600" b="1" dirty="0">
                <a:latin typeface="微軟正黑體" pitchFamily="34" charset="-120"/>
                <a:ea typeface="微軟正黑體" pitchFamily="34" charset="-120"/>
                <a:cs typeface="Calibri" panose="020F0502020204030204" pitchFamily="34" charset="0"/>
              </a:endParaRPr>
            </a:p>
          </p:txBody>
        </p:sp>
      </p:grpSp>
      <p:sp>
        <p:nvSpPr>
          <p:cNvPr id="40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8711952" y="6571226"/>
            <a:ext cx="432048" cy="273685"/>
          </a:xfrm>
        </p:spPr>
        <p:txBody>
          <a:bodyPr/>
          <a:lstStyle/>
          <a:p>
            <a:fld id="{B43E7080-FF46-41B6-85CB-519C65172F80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grpSp>
        <p:nvGrpSpPr>
          <p:cNvPr id="52" name="群組 51"/>
          <p:cNvGrpSpPr/>
          <p:nvPr/>
        </p:nvGrpSpPr>
        <p:grpSpPr>
          <a:xfrm>
            <a:off x="7092281" y="1005158"/>
            <a:ext cx="1744241" cy="1070240"/>
            <a:chOff x="4788024" y="2276872"/>
            <a:chExt cx="1410851" cy="720080"/>
          </a:xfrm>
        </p:grpSpPr>
        <p:sp>
          <p:nvSpPr>
            <p:cNvPr id="53" name="Cloud 13"/>
            <p:cNvSpPr/>
            <p:nvPr/>
          </p:nvSpPr>
          <p:spPr bwMode="auto">
            <a:xfrm>
              <a:off x="4788024" y="2276872"/>
              <a:ext cx="1408584" cy="720080"/>
            </a:xfrm>
            <a:prstGeom prst="cloud">
              <a:avLst/>
            </a:prstGeom>
            <a:gradFill>
              <a:gsLst>
                <a:gs pos="0">
                  <a:srgbClr val="B4DE86"/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</a:gradFill>
            <a:ln>
              <a:solidFill>
                <a:schemeClr val="accent3">
                  <a:lumMod val="65000"/>
                </a:schemeClr>
              </a:solidFill>
              <a:headEnd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endPara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TextBox 3"/>
            <p:cNvSpPr txBox="1">
              <a:spLocks noChangeArrowheads="1"/>
            </p:cNvSpPr>
            <p:nvPr/>
          </p:nvSpPr>
          <p:spPr bwMode="auto">
            <a:xfrm>
              <a:off x="4900400" y="2344163"/>
              <a:ext cx="1298475" cy="538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eaLnBrk="1" hangingPunct="1"/>
              <a:r>
                <a:rPr lang="zh-TW" altLang="en-US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第三方名單</a:t>
              </a:r>
              <a:endParaRPr lang="en-US" altLang="zh-TW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  <a:p>
              <a:pPr algn="ctr" eaLnBrk="1" hangingPunct="1"/>
              <a:r>
                <a:rPr lang="en-US" altLang="zh-TW" sz="16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(AC, DJ, WC)</a:t>
              </a:r>
            </a:p>
            <a:p>
              <a:pPr algn="ctr"/>
              <a:r>
                <a:rPr lang="en-US" altLang="zh-TW" sz="1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FTP </a:t>
              </a:r>
              <a:r>
                <a:rPr lang="en-US" altLang="zh-TW" sz="1400" b="1" dirty="0" smtClean="0">
                  <a:latin typeface="微軟正黑體" panose="020B0604030504040204" pitchFamily="34" charset="-120"/>
                  <a:ea typeface="微軟正黑體" panose="020B0604030504040204" pitchFamily="34" charset="-120"/>
                  <a:cs typeface="Calibri" panose="020F0502020204030204" pitchFamily="34" charset="0"/>
                </a:rPr>
                <a:t>Server</a:t>
              </a:r>
              <a:endPara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 panose="020F0502020204030204" pitchFamily="34" charset="0"/>
              </a:endParaRPr>
            </a:p>
          </p:txBody>
        </p:sp>
      </p:grpSp>
      <p:grpSp>
        <p:nvGrpSpPr>
          <p:cNvPr id="62" name="群組 61"/>
          <p:cNvGrpSpPr/>
          <p:nvPr/>
        </p:nvGrpSpPr>
        <p:grpSpPr>
          <a:xfrm>
            <a:off x="7345955" y="3379296"/>
            <a:ext cx="1234089" cy="1129824"/>
            <a:chOff x="4510327" y="2668988"/>
            <a:chExt cx="1645850" cy="1265881"/>
          </a:xfrm>
        </p:grpSpPr>
        <p:grpSp>
          <p:nvGrpSpPr>
            <p:cNvPr id="63" name="群組 62"/>
            <p:cNvGrpSpPr/>
            <p:nvPr/>
          </p:nvGrpSpPr>
          <p:grpSpPr>
            <a:xfrm>
              <a:off x="4510327" y="2668988"/>
              <a:ext cx="1645850" cy="1265881"/>
              <a:chOff x="3100901" y="3210570"/>
              <a:chExt cx="1645850" cy="1265881"/>
            </a:xfrm>
          </p:grpSpPr>
          <p:sp>
            <p:nvSpPr>
              <p:cNvPr id="66" name="TextBox 26"/>
              <p:cNvSpPr txBox="1">
                <a:spLocks noChangeArrowheads="1"/>
              </p:cNvSpPr>
              <p:nvPr/>
            </p:nvSpPr>
            <p:spPr bwMode="auto">
              <a:xfrm>
                <a:off x="3100901" y="3821255"/>
                <a:ext cx="1645850" cy="655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AML</a:t>
                </a:r>
              </a:p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AP </a:t>
                </a:r>
                <a:r>
                  <a:rPr lang="en-US" altLang="zh-TW" sz="1600" b="1" dirty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Server</a:t>
                </a:r>
              </a:p>
            </p:txBody>
          </p:sp>
          <p:pic>
            <p:nvPicPr>
              <p:cNvPr id="67" name="Picture 17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3924" y="3210570"/>
                <a:ext cx="538722" cy="584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4" name="Picture 8" descr="browser, earth, internet, world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2877" y="2811258"/>
              <a:ext cx="367195" cy="400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57" name="Straight Arrow Connector 37"/>
          <p:cNvCxnSpPr>
            <a:stCxn id="66" idx="2"/>
            <a:endCxn id="25" idx="1"/>
          </p:cNvCxnSpPr>
          <p:nvPr/>
        </p:nvCxnSpPr>
        <p:spPr>
          <a:xfrm flipH="1">
            <a:off x="6701455" y="4509120"/>
            <a:ext cx="1261545" cy="1054918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/>
          <p:cNvGrpSpPr/>
          <p:nvPr/>
        </p:nvGrpSpPr>
        <p:grpSpPr>
          <a:xfrm>
            <a:off x="5210119" y="3413114"/>
            <a:ext cx="1234089" cy="1089401"/>
            <a:chOff x="4510327" y="2714278"/>
            <a:chExt cx="1645850" cy="1220590"/>
          </a:xfrm>
        </p:grpSpPr>
        <p:grpSp>
          <p:nvGrpSpPr>
            <p:cNvPr id="59" name="群組 58"/>
            <p:cNvGrpSpPr/>
            <p:nvPr/>
          </p:nvGrpSpPr>
          <p:grpSpPr>
            <a:xfrm>
              <a:off x="4510327" y="2714278"/>
              <a:ext cx="1645850" cy="1220590"/>
              <a:chOff x="3100901" y="3255860"/>
              <a:chExt cx="1645850" cy="1220590"/>
            </a:xfrm>
          </p:grpSpPr>
          <p:sp>
            <p:nvSpPr>
              <p:cNvPr id="61" name="TextBox 26"/>
              <p:cNvSpPr txBox="1">
                <a:spLocks noChangeArrowheads="1"/>
              </p:cNvSpPr>
              <p:nvPr/>
            </p:nvSpPr>
            <p:spPr bwMode="auto">
              <a:xfrm>
                <a:off x="3100901" y="3821253"/>
                <a:ext cx="1645850" cy="6551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TW" altLang="en-US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銀行對外</a:t>
                </a:r>
                <a:endParaRPr lang="en-US" altLang="zh-TW" sz="1600" b="1" dirty="0" smtClean="0">
                  <a:latin typeface="微軟正黑體" pitchFamily="34" charset="-120"/>
                  <a:ea typeface="微軟正黑體" pitchFamily="34" charset="-120"/>
                  <a:cs typeface="Calibri" panose="020F0502020204030204" pitchFamily="34" charset="0"/>
                </a:endParaRPr>
              </a:p>
              <a:p>
                <a:pPr algn="ctr"/>
                <a:r>
                  <a:rPr lang="en-US" altLang="zh-TW" sz="1600" b="1" dirty="0" smtClean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FTP </a:t>
                </a:r>
                <a:r>
                  <a:rPr lang="en-US" altLang="zh-TW" sz="1600" b="1" dirty="0">
                    <a:latin typeface="微軟正黑體" pitchFamily="34" charset="-120"/>
                    <a:ea typeface="微軟正黑體" pitchFamily="34" charset="-120"/>
                    <a:cs typeface="Calibri" panose="020F0502020204030204" pitchFamily="34" charset="0"/>
                  </a:rPr>
                  <a:t>Server</a:t>
                </a:r>
              </a:p>
            </p:txBody>
          </p:sp>
          <p:pic>
            <p:nvPicPr>
              <p:cNvPr id="68" name="Picture 17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3924" y="3255860"/>
                <a:ext cx="538722" cy="5395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0" name="Picture 8" descr="browser, earth, internet, world icon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2877" y="2811258"/>
              <a:ext cx="367195" cy="400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69" name="Straight Arrow Connector 37"/>
          <p:cNvCxnSpPr>
            <a:stCxn id="68" idx="3"/>
            <a:endCxn id="64" idx="1"/>
          </p:cNvCxnSpPr>
          <p:nvPr/>
        </p:nvCxnSpPr>
        <p:spPr>
          <a:xfrm>
            <a:off x="6073719" y="3653912"/>
            <a:ext cx="1529086" cy="31084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37"/>
          <p:cNvCxnSpPr>
            <a:stCxn id="53" idx="1"/>
            <a:endCxn id="68" idx="0"/>
          </p:cNvCxnSpPr>
          <p:nvPr/>
        </p:nvCxnSpPr>
        <p:spPr>
          <a:xfrm flipH="1">
            <a:off x="5871747" y="2074258"/>
            <a:ext cx="2091253" cy="1338856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37"/>
          <p:cNvCxnSpPr>
            <a:stCxn id="16" idx="1"/>
            <a:endCxn id="68" idx="0"/>
          </p:cNvCxnSpPr>
          <p:nvPr/>
        </p:nvCxnSpPr>
        <p:spPr>
          <a:xfrm>
            <a:off x="5845465" y="2035583"/>
            <a:ext cx="26282" cy="137753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內容版面配置區 9"/>
          <p:cNvSpPr>
            <a:spLocks noGrp="1"/>
          </p:cNvSpPr>
          <p:nvPr>
            <p:ph idx="1"/>
          </p:nvPr>
        </p:nvSpPr>
        <p:spPr>
          <a:xfrm>
            <a:off x="60432" y="980728"/>
            <a:ext cx="4727592" cy="5760640"/>
          </a:xfrm>
          <a:solidFill>
            <a:srgbClr val="73D3F1"/>
          </a:solidFill>
          <a:ln w="12700">
            <a:solidFill>
              <a:schemeClr val="accent1">
                <a:shade val="5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TW" altLang="en-US" sz="2400" dirty="0"/>
              <a:t>運作</a:t>
            </a:r>
            <a:r>
              <a:rPr lang="zh-TW" altLang="en-US" sz="2400" dirty="0" smtClean="0"/>
              <a:t>流程</a:t>
            </a:r>
            <a:endParaRPr lang="en-US" altLang="zh-TW" sz="2400" dirty="0" smtClean="0"/>
          </a:p>
          <a:p>
            <a:pPr marL="515938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100" dirty="0" smtClean="0"/>
              <a:t>名單下載</a:t>
            </a:r>
            <a:endParaRPr lang="en-US" altLang="zh-TW" sz="2100" dirty="0" smtClean="0"/>
          </a:p>
          <a:p>
            <a:pPr marL="630238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方式</a:t>
            </a:r>
            <a:r>
              <a:rPr lang="en-US" altLang="zh-TW" sz="2000" dirty="0" smtClean="0"/>
              <a:t>(1)-</a:t>
            </a:r>
            <a:r>
              <a:rPr lang="zh-TW" altLang="en-US" sz="2000" dirty="0" smtClean="0"/>
              <a:t>銀行對外</a:t>
            </a:r>
            <a:r>
              <a:rPr lang="en-US" altLang="zh-TW" sz="2000" dirty="0" smtClean="0"/>
              <a:t>FTP</a:t>
            </a:r>
            <a:r>
              <a:rPr lang="zh-TW" altLang="en-US" sz="2000" dirty="0" smtClean="0"/>
              <a:t> </a:t>
            </a:r>
            <a:r>
              <a:rPr lang="en-US" altLang="zh-TW" sz="2000" dirty="0" smtClean="0"/>
              <a:t>Server</a:t>
            </a:r>
            <a:r>
              <a:rPr lang="zh-TW" altLang="en-US" sz="2000" dirty="0"/>
              <a:t>連線至</a:t>
            </a:r>
            <a:r>
              <a:rPr lang="en-US" altLang="zh-TW" sz="2000" dirty="0" smtClean="0"/>
              <a:t>GVS</a:t>
            </a:r>
            <a:r>
              <a:rPr lang="zh-TW" altLang="en-US" sz="2000" dirty="0" smtClean="0"/>
              <a:t>原廠與第三方名單</a:t>
            </a:r>
            <a:r>
              <a:rPr lang="en-US" altLang="zh-TW" sz="2000" dirty="0" smtClean="0"/>
              <a:t> FTP</a:t>
            </a:r>
            <a:r>
              <a:rPr lang="zh-TW" altLang="en-US" sz="2000" dirty="0" smtClean="0"/>
              <a:t>網站下載名單，透過手動或排程自動將上述兩種名單檔案上傳到</a:t>
            </a:r>
            <a:r>
              <a:rPr lang="en-US" altLang="zh-TW" sz="2000" dirty="0" smtClean="0"/>
              <a:t>AML AP Server</a:t>
            </a:r>
          </a:p>
          <a:p>
            <a:pPr marL="630238" lvl="1" indent="-45720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100" dirty="0" smtClean="0"/>
              <a:t>方式</a:t>
            </a:r>
            <a:r>
              <a:rPr lang="en-US" altLang="zh-TW" sz="2000" dirty="0" smtClean="0"/>
              <a:t>(2)-AML AP Server</a:t>
            </a:r>
            <a:r>
              <a:rPr lang="zh-TW" altLang="en-US" sz="2000" dirty="0" smtClean="0"/>
              <a:t>設定排程於指定時間連線至</a:t>
            </a:r>
            <a:r>
              <a:rPr lang="en-US" altLang="zh-TW" sz="2000" dirty="0" smtClean="0"/>
              <a:t>GVS</a:t>
            </a:r>
            <a:r>
              <a:rPr lang="zh-TW" altLang="en-US" sz="2000" dirty="0" smtClean="0"/>
              <a:t>原廠與第三方名單</a:t>
            </a:r>
            <a:r>
              <a:rPr lang="en-US" altLang="zh-TW" sz="2000" dirty="0" smtClean="0"/>
              <a:t> FTP</a:t>
            </a:r>
            <a:r>
              <a:rPr lang="zh-TW" altLang="en-US" sz="2000" dirty="0" smtClean="0"/>
              <a:t>網站下載名單</a:t>
            </a:r>
            <a:endParaRPr lang="en-US" altLang="zh-TW" sz="2000" dirty="0" smtClean="0"/>
          </a:p>
          <a:p>
            <a:pPr marL="515938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endParaRPr lang="en-US" altLang="zh-TW" sz="2000" dirty="0" smtClean="0"/>
          </a:p>
          <a:p>
            <a:pPr marL="515938" lvl="1" indent="-3429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lang="zh-TW" altLang="en-US" sz="2000" dirty="0" smtClean="0"/>
              <a:t>名單更新</a:t>
            </a:r>
            <a:endParaRPr lang="en-US" altLang="zh-TW" sz="2000" dirty="0" smtClean="0"/>
          </a:p>
          <a:p>
            <a:pPr marL="538163" lvl="1" indent="-36512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依據原廠安裝文件設定排程定時執行</a:t>
            </a:r>
            <a:r>
              <a:rPr lang="en-US" altLang="zh-TW" sz="2000" dirty="0" smtClean="0"/>
              <a:t>GVS</a:t>
            </a:r>
            <a:r>
              <a:rPr lang="zh-TW" altLang="en-US" sz="2000" dirty="0" smtClean="0"/>
              <a:t>原廠與第三方名單匯入作業</a:t>
            </a:r>
            <a:endParaRPr lang="en-US" altLang="zh-TW" sz="2000" dirty="0" smtClean="0"/>
          </a:p>
          <a:p>
            <a:pPr marL="538163" lvl="1" indent="-36512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執行時間依據名單異動數量而定，</a:t>
            </a:r>
            <a:r>
              <a:rPr lang="en-US" altLang="zh-TW" sz="2000" dirty="0" smtClean="0"/>
              <a:t>GVS</a:t>
            </a:r>
            <a:r>
              <a:rPr lang="zh-TW" altLang="en-US" sz="2000" dirty="0" smtClean="0"/>
              <a:t>名單匯入約</a:t>
            </a:r>
            <a:r>
              <a:rPr lang="en-US" altLang="zh-TW" sz="2000" dirty="0" smtClean="0"/>
              <a:t>15-30</a:t>
            </a:r>
            <a:r>
              <a:rPr lang="zh-TW" altLang="en-US" sz="2000" dirty="0" smtClean="0"/>
              <a:t>分鐘內完成，第三方</a:t>
            </a:r>
            <a:r>
              <a:rPr lang="zh-TW" altLang="en-US" sz="2000" dirty="0"/>
              <a:t>名單匯入約</a:t>
            </a:r>
            <a:r>
              <a:rPr lang="en-US" altLang="zh-TW" sz="2000" dirty="0" smtClean="0"/>
              <a:t>30-120</a:t>
            </a:r>
            <a:r>
              <a:rPr lang="zh-TW" altLang="en-US" sz="2000" dirty="0"/>
              <a:t>分鐘內完成</a:t>
            </a:r>
            <a:endParaRPr lang="en-US" altLang="zh-TW" sz="2000" dirty="0" smtClean="0"/>
          </a:p>
          <a:p>
            <a:pPr marL="538163" lvl="1" indent="-365125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TW" altLang="en-US" sz="2000" dirty="0" smtClean="0"/>
              <a:t>名單更新排程執行完畢會有執行結果</a:t>
            </a:r>
            <a:r>
              <a:rPr lang="en-US" altLang="zh-TW" sz="2000" dirty="0" smtClean="0"/>
              <a:t>Email</a:t>
            </a:r>
            <a:r>
              <a:rPr lang="zh-TW" altLang="en-US" sz="2000" dirty="0" smtClean="0"/>
              <a:t>寄出給指定信箱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364088" y="2632259"/>
            <a:ext cx="1386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</a:t>
            </a:r>
            <a:r>
              <a:rPr lang="zh-TW" altLang="en-US" sz="1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下載或排程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自動下載</a:t>
            </a:r>
            <a:endParaRPr lang="en-US" altLang="zh-TW" sz="14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6126227" y="4850537"/>
            <a:ext cx="1257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排程自動更新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5" name="Straight Arrow Connector 37"/>
          <p:cNvCxnSpPr>
            <a:stCxn id="53" idx="1"/>
            <a:endCxn id="67" idx="0"/>
          </p:cNvCxnSpPr>
          <p:nvPr/>
        </p:nvCxnSpPr>
        <p:spPr>
          <a:xfrm>
            <a:off x="7963000" y="2074258"/>
            <a:ext cx="44583" cy="1305038"/>
          </a:xfrm>
          <a:prstGeom prst="straightConnector1">
            <a:avLst/>
          </a:prstGeom>
          <a:ln w="25400">
            <a:solidFill>
              <a:srgbClr val="B4DE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7"/>
          <p:cNvCxnSpPr>
            <a:stCxn id="16" idx="1"/>
            <a:endCxn id="67" idx="0"/>
          </p:cNvCxnSpPr>
          <p:nvPr/>
        </p:nvCxnSpPr>
        <p:spPr>
          <a:xfrm>
            <a:off x="5845465" y="2035583"/>
            <a:ext cx="2162118" cy="1343713"/>
          </a:xfrm>
          <a:prstGeom prst="straightConnector1">
            <a:avLst/>
          </a:prstGeom>
          <a:ln w="25400">
            <a:solidFill>
              <a:srgbClr val="B4DE8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文字方塊 79"/>
          <p:cNvSpPr txBox="1"/>
          <p:nvPr/>
        </p:nvSpPr>
        <p:spPr>
          <a:xfrm>
            <a:off x="7090682" y="2760216"/>
            <a:ext cx="1489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1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排程自動更新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3427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les_Train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Sales_Training</Template>
  <TotalTime>48696</TotalTime>
  <Words>8610</Words>
  <Application>Microsoft Office PowerPoint</Application>
  <PresentationFormat>如螢幕大小 (4:3)</PresentationFormat>
  <Paragraphs>907</Paragraphs>
  <Slides>69</Slides>
  <Notes>62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69</vt:i4>
      </vt:variant>
    </vt:vector>
  </HeadingPairs>
  <TitlesOfParts>
    <vt:vector size="76" baseType="lpstr">
      <vt:lpstr>細明體</vt:lpstr>
      <vt:lpstr>微軟正黑體</vt:lpstr>
      <vt:lpstr>Arial</vt:lpstr>
      <vt:lpstr>Calibri</vt:lpstr>
      <vt:lpstr>Times New Roman</vt:lpstr>
      <vt:lpstr>Wingdings</vt:lpstr>
      <vt:lpstr>Sales_Training</vt:lpstr>
      <vt:lpstr>  AML系統維運作業</vt:lpstr>
      <vt:lpstr>簡報大綱</vt:lpstr>
      <vt:lpstr>PowerPoint 簡報</vt:lpstr>
      <vt:lpstr>系統架構-AML架構圖</vt:lpstr>
      <vt:lpstr>系統架構-架構圖</vt:lpstr>
      <vt:lpstr>系統架構-硬體規格</vt:lpstr>
      <vt:lpstr>系統架構-主機服務彙整</vt:lpstr>
      <vt:lpstr>PowerPoint 簡報</vt:lpstr>
      <vt:lpstr>業務流程-禁制名單資料更新</vt:lpstr>
      <vt:lpstr>業務流程-禁制名單資料更新Email</vt:lpstr>
      <vt:lpstr>業務流程-禁制名單資料更新Email</vt:lpstr>
      <vt:lpstr>業務流程-禁制名單資料更新Email</vt:lpstr>
      <vt:lpstr>業務流程-ETL資料匯入</vt:lpstr>
      <vt:lpstr>業務流程-ETL資料匯入Email</vt:lpstr>
      <vt:lpstr>業務流程-ETL資料匯入Email</vt:lpstr>
      <vt:lpstr>業務流程-SWIFT電文傳送</vt:lpstr>
      <vt:lpstr>業務流程-線上姓名檢核</vt:lpstr>
      <vt:lpstr>業務流程-批次姓名檢核</vt:lpstr>
      <vt:lpstr>業務流程-未開戶審查</vt:lpstr>
      <vt:lpstr>PowerPoint 簡報</vt:lpstr>
      <vt:lpstr>上版作業-上版流程</vt:lpstr>
      <vt:lpstr>上版作業-上版流程</vt:lpstr>
      <vt:lpstr>PowerPoint 簡報</vt:lpstr>
      <vt:lpstr>異常處理方式-處理原則</vt:lpstr>
      <vt:lpstr>異常Log查看-事件檢視器</vt:lpstr>
      <vt:lpstr>異常Log查看- AML資料庫紀錄</vt:lpstr>
      <vt:lpstr>異常Log查看- AML資料庫紀錄</vt:lpstr>
      <vt:lpstr>異常Log查看- AML資料庫紀錄</vt:lpstr>
      <vt:lpstr>異常Log查看-相關應用程式紀錄</vt:lpstr>
      <vt:lpstr>異常處理方式-GVS名單匯入</vt:lpstr>
      <vt:lpstr>異常處理方式-第三方DJ名單匯入</vt:lpstr>
      <vt:lpstr>異常處理方式-第三方WC名單匯入</vt:lpstr>
      <vt:lpstr>異常處理方式-第三方AC名單匯入</vt:lpstr>
      <vt:lpstr>異常處理方式-ETL匯入異常</vt:lpstr>
      <vt:lpstr>異常處理方式-SWIFT狀態未回覆</vt:lpstr>
      <vt:lpstr>異常處理方式-SWIFT狀態未回覆</vt:lpstr>
      <vt:lpstr>異常處理方式-SWIFT狀態未回覆</vt:lpstr>
      <vt:lpstr>異常處理方式-SWIFT狀態未回覆</vt:lpstr>
      <vt:lpstr>異常處理方式-線上姓名檢核</vt:lpstr>
      <vt:lpstr>異常處理方式-批次姓名檢核</vt:lpstr>
      <vt:lpstr>異常處理方式-未開戶審查</vt:lpstr>
      <vt:lpstr>異常處理方式-網頁操作錯誤</vt:lpstr>
      <vt:lpstr>PowerPoint 簡報</vt:lpstr>
      <vt:lpstr>資料庫效能排解-TOP SQL</vt:lpstr>
      <vt:lpstr>資料庫效能排解-TOP Current SQL</vt:lpstr>
      <vt:lpstr>資料庫效能排解-SQL Profiler</vt:lpstr>
      <vt:lpstr>資料庫效能排解-SSMS執行計畫</vt:lpstr>
      <vt:lpstr>PowerPoint 簡報</vt:lpstr>
      <vt:lpstr>排程-GVS原廠服務</vt:lpstr>
      <vt:lpstr>ETL工作排程</vt:lpstr>
      <vt:lpstr>ETL工作排程</vt:lpstr>
      <vt:lpstr>CDC工作排程</vt:lpstr>
      <vt:lpstr>RMM工作排程</vt:lpstr>
      <vt:lpstr>SAR工作排程</vt:lpstr>
      <vt:lpstr>PowerPoint 簡報</vt:lpstr>
      <vt:lpstr>資料庫備份-SQL Agent備份 </vt:lpstr>
      <vt:lpstr>資料庫備份-SQL Agent備份 </vt:lpstr>
      <vt:lpstr>資料庫備份-SQL Agent備份 </vt:lpstr>
      <vt:lpstr>資料庫備份-SQL Agent備份 </vt:lpstr>
      <vt:lpstr>資料庫備份-SQL Agent備份 </vt:lpstr>
      <vt:lpstr>資料庫備份-SQL Agent備份 </vt:lpstr>
      <vt:lpstr>資料庫備份-SQL Agent備份 </vt:lpstr>
      <vt:lpstr>資料庫還原-SQL Agent還原 </vt:lpstr>
      <vt:lpstr>資料庫還原-SQL Agent還原 </vt:lpstr>
      <vt:lpstr>資料庫還原-SQL Agent還原 </vt:lpstr>
      <vt:lpstr>資料庫還原-SQL Agent還原 </vt:lpstr>
      <vt:lpstr>資料庫還原-SQL語法還原 </vt:lpstr>
      <vt:lpstr>資料庫還原-SQL語法還原 </vt:lpstr>
      <vt:lpstr>Q&amp;A</vt:lpstr>
    </vt:vector>
  </TitlesOfParts>
  <Company>Stark Technology Inc..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2014 研究發展部 Business Plan</dc:title>
  <dc:creator>STI-user</dc:creator>
  <cp:lastModifiedBy>kenny2</cp:lastModifiedBy>
  <cp:revision>1671</cp:revision>
  <dcterms:created xsi:type="dcterms:W3CDTF">2013-12-31T02:55:00Z</dcterms:created>
  <dcterms:modified xsi:type="dcterms:W3CDTF">2021-09-22T01:43:05Z</dcterms:modified>
</cp:coreProperties>
</file>