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7" r:id="rId2"/>
    <p:sldId id="399" r:id="rId3"/>
    <p:sldId id="400" r:id="rId4"/>
    <p:sldId id="483" r:id="rId5"/>
    <p:sldId id="484" r:id="rId6"/>
    <p:sldId id="485" r:id="rId7"/>
    <p:sldId id="488" r:id="rId8"/>
    <p:sldId id="487" r:id="rId9"/>
    <p:sldId id="489" r:id="rId10"/>
    <p:sldId id="491" r:id="rId11"/>
    <p:sldId id="490" r:id="rId12"/>
    <p:sldId id="492" r:id="rId13"/>
    <p:sldId id="493" r:id="rId14"/>
    <p:sldId id="494" r:id="rId15"/>
    <p:sldId id="495" r:id="rId16"/>
    <p:sldId id="496" r:id="rId17"/>
    <p:sldId id="497" r:id="rId18"/>
    <p:sldId id="499" r:id="rId19"/>
    <p:sldId id="498" r:id="rId20"/>
    <p:sldId id="504" r:id="rId21"/>
    <p:sldId id="503" r:id="rId22"/>
    <p:sldId id="506" r:id="rId23"/>
    <p:sldId id="505" r:id="rId24"/>
    <p:sldId id="507" r:id="rId25"/>
    <p:sldId id="508" r:id="rId26"/>
    <p:sldId id="515" r:id="rId27"/>
    <p:sldId id="509" r:id="rId28"/>
    <p:sldId id="510" r:id="rId29"/>
    <p:sldId id="511" r:id="rId30"/>
    <p:sldId id="512" r:id="rId31"/>
    <p:sldId id="513" r:id="rId32"/>
    <p:sldId id="514" r:id="rId33"/>
  </p:sldIdLst>
  <p:sldSz cx="9144000" cy="6858000" type="screen4x3"/>
  <p:notesSz cx="7102475" cy="10234613"/>
  <p:defaultTextStyle>
    <a:defPPr>
      <a:defRPr lang="zh-TW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AEF"/>
    <a:srgbClr val="FFF7E7"/>
    <a:srgbClr val="FFC000"/>
    <a:srgbClr val="73D3F1"/>
    <a:srgbClr val="B4DE86"/>
    <a:srgbClr val="F88CEB"/>
    <a:srgbClr val="EF6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8" autoAdjust="0"/>
    <p:restoredTop sz="94297" autoAdjust="0"/>
  </p:normalViewPr>
  <p:slideViewPr>
    <p:cSldViewPr>
      <p:cViewPr varScale="1">
        <p:scale>
          <a:sx n="84" d="100"/>
          <a:sy n="84" d="100"/>
        </p:scale>
        <p:origin x="1170" y="48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-145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69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l">
              <a:defRPr sz="1300"/>
            </a:lvl1pPr>
          </a:lstStyle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r">
              <a:defRPr sz="1300"/>
            </a:lvl1pPr>
          </a:lstStyle>
          <a:p>
            <a:fld id="{8263C629-6695-45A3-9AE0-503E9649E2D6}" type="datetimeFigureOut">
              <a:rPr lang="zh-TW" altLang="en-US" smtClean="0">
                <a:ea typeface="微軟正黑體" panose="020B0604030504040204" pitchFamily="34" charset="-120"/>
              </a:rPr>
              <a:pPr/>
              <a:t>2021/9/9</a:t>
            </a:fld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l">
              <a:defRPr sz="1300"/>
            </a:lvl1pPr>
          </a:lstStyle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092" y="9721107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r">
              <a:defRPr sz="1300"/>
            </a:lvl1pPr>
          </a:lstStyle>
          <a:p>
            <a:fld id="{57DCD005-96AC-4611-9DF8-D88576A38902}" type="slidenum">
              <a:rPr lang="zh-TW" altLang="en-US" smtClean="0">
                <a:ea typeface="微軟正黑體" panose="020B0604030504040204" pitchFamily="34" charset="-120"/>
              </a:rPr>
              <a:pPr/>
              <a:t>‹#›</a:t>
            </a:fld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42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l">
              <a:defRPr sz="13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r">
              <a:defRPr sz="1300">
                <a:ea typeface="微軟正黑體" panose="020B0604030504040204" pitchFamily="34" charset="-120"/>
              </a:defRPr>
            </a:lvl1pPr>
          </a:lstStyle>
          <a:p>
            <a:fld id="{8EC8161E-7D7E-4DB3-81C3-51FA0761D925}" type="datetimeFigureOut">
              <a:rPr lang="zh-TW" altLang="en-US" smtClean="0"/>
              <a:pPr/>
              <a:t>2021/9/9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63" tIns="47732" rIns="95463" bIns="47732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5463" tIns="47732" rIns="95463" bIns="47732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l">
              <a:defRPr sz="13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r">
              <a:defRPr sz="1300">
                <a:ea typeface="微軟正黑體" panose="020B0604030504040204" pitchFamily="34" charset="-120"/>
              </a:defRPr>
            </a:lvl1pPr>
          </a:lstStyle>
          <a:p>
            <a:fld id="{69F32F49-2789-48B5-9C35-27A2E1A8933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8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152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303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455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606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5758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9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42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83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https://www.mjib.gov.tw/userfiles/files/35-%E6%B4%97%E9%8C%A2%E9%98%B2%E5%88%B6%E8%99%95/files/%E8%87%AA%E5%BE%8B%E8%A6%8F%E7%AF%84/02-02-01a.pdf</a:t>
            </a:r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存款或提款達到特定金額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還款交易 無法合理之還款來源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境內匯出到境外一定金額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貿易金融</a:t>
            </a:r>
            <a:r>
              <a:rPr lang="zh-TW" altLang="en-US" baseline="0" dirty="0" smtClean="0"/>
              <a:t> 我們使用</a:t>
            </a:r>
            <a:r>
              <a:rPr lang="en-US" altLang="zh-TW" baseline="0" dirty="0" smtClean="0"/>
              <a:t>WLF</a:t>
            </a:r>
            <a:r>
              <a:rPr lang="zh-TW" altLang="en-US" baseline="0" dirty="0" smtClean="0"/>
              <a:t>模組裡面的貿榮模組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通匯銀行可以另外一個群體來達到偵測</a:t>
            </a:r>
            <a:endParaRPr lang="en-US" altLang="zh-TW" dirty="0" smtClean="0"/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保管箱 一個月內開多次保管箱</a:t>
            </a:r>
            <a:endParaRPr lang="en-US" altLang="zh-TW" dirty="0" smtClean="0"/>
          </a:p>
          <a:p>
            <a:r>
              <a:rPr lang="en-US" altLang="zh-TW" dirty="0" smtClean="0"/>
              <a:t>7.</a:t>
            </a:r>
            <a:r>
              <a:rPr lang="zh-TW" altLang="en-US" dirty="0" smtClean="0"/>
              <a:t>其他類 同一預付或儲值卡公司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Prepaidcardcompany</a:t>
            </a:r>
            <a:r>
              <a:rPr lang="en-US" altLang="zh-TW" dirty="0" smtClean="0"/>
              <a:t>)</a:t>
            </a:r>
            <a:r>
              <a:rPr lang="zh-TW" altLang="en-US" dirty="0" smtClean="0"/>
              <a:t>在其不同國家帳戶間之頻繁資金往來達特定金額以上。</a:t>
            </a:r>
            <a:endParaRPr lang="en-US" altLang="zh-TW" dirty="0" smtClean="0"/>
          </a:p>
          <a:p>
            <a:r>
              <a:rPr lang="en-US" altLang="zh-TW" dirty="0" smtClean="0"/>
              <a:t>8.</a:t>
            </a:r>
            <a:r>
              <a:rPr lang="zh-TW" altLang="en-US" dirty="0" smtClean="0"/>
              <a:t>交易行為類 電視、報章雜誌或網際網路等媒體即時報導之特殊重大案件，該涉案人在銀行從事之存款、提款或匯款等交易，且交易顯屬異常者。 利用</a:t>
            </a:r>
            <a:r>
              <a:rPr lang="en-US" altLang="zh-TW" dirty="0" smtClean="0"/>
              <a:t>NMCHK</a:t>
            </a:r>
            <a:r>
              <a:rPr lang="zh-TW" altLang="en-US" dirty="0" smtClean="0"/>
              <a:t>關注</a:t>
            </a:r>
            <a:endParaRPr lang="en-US" altLang="zh-TW" dirty="0" smtClean="0"/>
          </a:p>
          <a:p>
            <a:r>
              <a:rPr lang="en-US" altLang="zh-TW" dirty="0" smtClean="0"/>
              <a:t>9.</a:t>
            </a:r>
            <a:r>
              <a:rPr lang="zh-TW" altLang="en-US" dirty="0" smtClean="0"/>
              <a:t>客戶身分類 同一地址有大量客戶註冊、居住者經常變更，或地址並非真實居住地址。 同一地址情境</a:t>
            </a:r>
            <a:endParaRPr lang="en-US" altLang="zh-TW" dirty="0" smtClean="0"/>
          </a:p>
          <a:p>
            <a:r>
              <a:rPr lang="en-US" altLang="zh-TW" dirty="0" smtClean="0"/>
              <a:t>10.</a:t>
            </a:r>
            <a:r>
              <a:rPr lang="zh-TW" altLang="en-US" dirty="0" smtClean="0"/>
              <a:t>資恐類 在一定期間內，年輕族群客戶提領或轉出累計達特定金額以上，並轉帳或匯款至軍事及恐怖活動頻繁之熱門地區、或至非營利團體累計達特定金額以上，並立即結束往來關係或關戶。 </a:t>
            </a:r>
            <a:endParaRPr lang="en-US" altLang="zh-TW" dirty="0" smtClean="0"/>
          </a:p>
          <a:p>
            <a:r>
              <a:rPr lang="zh-TW" altLang="en-US" dirty="0" smtClean="0"/>
              <a:t>偵測匯到資恐國家名單</a:t>
            </a:r>
            <a:endParaRPr lang="en-US" altLang="zh-TW" dirty="0" smtClean="0"/>
          </a:p>
          <a:p>
            <a:r>
              <a:rPr lang="en-US" altLang="zh-TW" dirty="0" smtClean="0"/>
              <a:t>11.</a:t>
            </a:r>
            <a:r>
              <a:rPr lang="zh-TW" altLang="en-US" dirty="0" smtClean="0"/>
              <a:t>跨境交易客戶經常匯款至國外達特定金額以上者。 針對國外匯款作掃描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91795-07D7-5A4A-9E7E-69D05B7BEED1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9409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0769"/>
            <a:ext cx="9144000" cy="2160240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700809"/>
            <a:ext cx="5182344" cy="1470025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232" y="43406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6F31CDFF-29E8-40AF-9E12-C589B5C03F16}" type="datetime1">
              <a:rPr lang="zh-TW" altLang="en-US" smtClean="0"/>
              <a:t>2021/9/9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2" descr="Charity and money launderi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357298"/>
            <a:ext cx="3071802" cy="21437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6876"/>
            <a:ext cx="8229600" cy="792088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b="0">
                <a:latin typeface="微軟正黑體" pitchFamily="34" charset="-120"/>
                <a:ea typeface="微軟正黑體" pitchFamily="34" charset="-120"/>
              </a:defRPr>
            </a:lvl1pPr>
            <a:lvl2pPr algn="l">
              <a:defRPr b="0">
                <a:latin typeface="微軟正黑體" pitchFamily="34" charset="-120"/>
                <a:ea typeface="微軟正黑體" pitchFamily="34" charset="-120"/>
              </a:defRPr>
            </a:lvl2pPr>
            <a:lvl3pPr algn="l">
              <a:defRPr b="0">
                <a:latin typeface="微軟正黑體" pitchFamily="34" charset="-120"/>
                <a:ea typeface="微軟正黑體" pitchFamily="34" charset="-120"/>
              </a:defRPr>
            </a:lvl3pPr>
            <a:lvl4pPr algn="l">
              <a:defRPr b="0">
                <a:latin typeface="微軟正黑體" pitchFamily="34" charset="-120"/>
                <a:ea typeface="微軟正黑體" pitchFamily="34" charset="-120"/>
              </a:defRPr>
            </a:lvl4pPr>
            <a:lvl5pPr algn="l">
              <a:defRPr b="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Charity and money launderi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0"/>
            <a:ext cx="1043608" cy="90872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91430" tIns="45716" rIns="91430" bIns="45716" anchor="t"/>
          <a:lstStyle>
            <a:lvl1pPr algn="l">
              <a:defRPr sz="4000" b="1" cap="all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Charity and money launderi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"/>
            <a:ext cx="1115616" cy="90872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96876"/>
            <a:ext cx="8229600" cy="792088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5" indent="0">
              <a:buNone/>
              <a:defRPr sz="1600" b="1"/>
            </a:lvl4pPr>
            <a:lvl5pPr marL="1828606" indent="0">
              <a:buNone/>
              <a:defRPr sz="1600" b="1"/>
            </a:lvl5pPr>
            <a:lvl6pPr marL="2285758" indent="0">
              <a:buNone/>
              <a:defRPr sz="1600" b="1"/>
            </a:lvl6pPr>
            <a:lvl7pPr marL="2742909" indent="0">
              <a:buNone/>
              <a:defRPr sz="1600" b="1"/>
            </a:lvl7pPr>
            <a:lvl8pPr marL="3200061" indent="0">
              <a:buNone/>
              <a:defRPr sz="1600" b="1"/>
            </a:lvl8pPr>
            <a:lvl9pPr marL="365721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0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18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6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5" indent="0">
              <a:buNone/>
              <a:defRPr sz="1600" b="1"/>
            </a:lvl4pPr>
            <a:lvl5pPr marL="1828606" indent="0">
              <a:buNone/>
              <a:defRPr sz="1600" b="1"/>
            </a:lvl5pPr>
            <a:lvl6pPr marL="2285758" indent="0">
              <a:buNone/>
              <a:defRPr sz="1600" b="1"/>
            </a:lvl6pPr>
            <a:lvl7pPr marL="2742909" indent="0">
              <a:buNone/>
              <a:defRPr sz="1600" b="1"/>
            </a:lvl7pPr>
            <a:lvl8pPr marL="3200061" indent="0">
              <a:buNone/>
              <a:defRPr sz="1600" b="1"/>
            </a:lvl8pPr>
            <a:lvl9pPr marL="365721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0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18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6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457200" y="96876"/>
            <a:ext cx="8229600" cy="792088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96876"/>
            <a:ext cx="8229600" cy="792088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453337"/>
            <a:ext cx="9144000" cy="432048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793704"/>
            <a:ext cx="5486400" cy="566738"/>
          </a:xfrm>
          <a:prstGeom prst="rect">
            <a:avLst/>
          </a:prstGeom>
        </p:spPr>
        <p:txBody>
          <a:bodyPr lIns="91430" tIns="45716" rIns="91430" bIns="45716" anchor="b"/>
          <a:lstStyle>
            <a:lvl1pPr algn="l">
              <a:defRPr sz="20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05880"/>
            <a:ext cx="5486400" cy="4114800"/>
          </a:xfrm>
        </p:spPr>
        <p:txBody>
          <a:bodyPr/>
          <a:lstStyle>
            <a:lvl1pPr marL="0" indent="0">
              <a:buNone/>
              <a:defRPr sz="3200" b="1"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2800"/>
            </a:lvl2pPr>
            <a:lvl3pPr marL="914303" indent="0">
              <a:buNone/>
              <a:defRPr sz="2400"/>
            </a:lvl3pPr>
            <a:lvl4pPr marL="1371455" indent="0">
              <a:buNone/>
              <a:defRPr sz="2000"/>
            </a:lvl4pPr>
            <a:lvl5pPr marL="1828606" indent="0">
              <a:buNone/>
              <a:defRPr sz="2000"/>
            </a:lvl5pPr>
            <a:lvl6pPr marL="2285758" indent="0">
              <a:buNone/>
              <a:defRPr sz="2000"/>
            </a:lvl6pPr>
            <a:lvl7pPr marL="2742909" indent="0">
              <a:buNone/>
              <a:defRPr sz="2000"/>
            </a:lvl7pPr>
            <a:lvl8pPr marL="3200061" indent="0">
              <a:buNone/>
              <a:defRPr sz="2000"/>
            </a:lvl8pPr>
            <a:lvl9pPr marL="3657212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0443"/>
            <a:ext cx="5486400" cy="804862"/>
          </a:xfrm>
        </p:spPr>
        <p:txBody>
          <a:bodyPr/>
          <a:lstStyle>
            <a:lvl1pPr marL="0" indent="0">
              <a:buNone/>
              <a:defRPr sz="1400" b="1"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1200"/>
            </a:lvl2pPr>
            <a:lvl3pPr marL="914303" indent="0">
              <a:buNone/>
              <a:defRPr sz="1000"/>
            </a:lvl3pPr>
            <a:lvl4pPr marL="1371455" indent="0">
              <a:buNone/>
              <a:defRPr sz="900"/>
            </a:lvl4pPr>
            <a:lvl5pPr marL="1828606" indent="0">
              <a:buNone/>
              <a:defRPr sz="900"/>
            </a:lvl5pPr>
            <a:lvl6pPr marL="2285758" indent="0">
              <a:buNone/>
              <a:defRPr sz="900"/>
            </a:lvl6pPr>
            <a:lvl7pPr marL="2742909" indent="0">
              <a:buNone/>
              <a:defRPr sz="900"/>
            </a:lvl7pPr>
            <a:lvl8pPr marL="3200061" indent="0">
              <a:buNone/>
              <a:defRPr sz="900"/>
            </a:lvl8pPr>
            <a:lvl9pPr marL="3657212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975" y="44450"/>
            <a:ext cx="6624638" cy="647700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95288" y="836613"/>
            <a:ext cx="8424862" cy="56165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 lIns="91430" tIns="45716" rIns="91430" bIns="45716"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/>
  <p:txStyles>
    <p:titleStyle>
      <a:lvl1pPr algn="ctr" defTabSz="91430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4" indent="-342864" algn="l" defTabSz="914303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871" indent="-285720" algn="l" defTabSz="914303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2879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030" indent="-228576" algn="l" defTabSz="914303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182" indent="-228576" algn="l" defTabSz="914303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333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5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7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8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6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816" y="1556792"/>
            <a:ext cx="5040559" cy="1728192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100" dirty="0" smtClean="0"/>
              <a:t>AML</a:t>
            </a:r>
            <a:r>
              <a:rPr lang="zh-TW" altLang="en-US" sz="3100" dirty="0" smtClean="0"/>
              <a:t>系統維運作業教育訓練</a:t>
            </a:r>
            <a:r>
              <a:rPr lang="en-US" altLang="zh-TW" sz="3100" dirty="0" smtClean="0"/>
              <a:t/>
            </a:r>
            <a:br>
              <a:rPr lang="en-US" altLang="zh-TW" sz="3100" dirty="0" smtClean="0"/>
            </a:br>
            <a:r>
              <a:rPr lang="en-US" altLang="zh-TW" sz="31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―</a:t>
            </a:r>
            <a:r>
              <a:rPr lang="zh-TW" altLang="en-US" sz="3100" dirty="0" smtClean="0"/>
              <a:t>業務流程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4" name="圖片 3" descr="LOGO-STI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5023" y="6065912"/>
            <a:ext cx="3448977" cy="792088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816" y="5301208"/>
            <a:ext cx="6406216" cy="877788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敦陽</a:t>
            </a:r>
            <a:r>
              <a:rPr lang="zh-TW" altLang="en-US" sz="2000" dirty="0" smtClean="0"/>
              <a:t>科技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Ari Hsu</a:t>
            </a:r>
            <a:endParaRPr lang="en-US" altLang="zh-TW" sz="2000" dirty="0"/>
          </a:p>
          <a:p>
            <a:r>
              <a:rPr lang="en-US" altLang="zh-TW" sz="2000" dirty="0" smtClean="0"/>
              <a:t>Ari.Hsu@sti.com.tw</a:t>
            </a:r>
            <a:endParaRPr lang="en-US" altLang="zh-TW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10390"/>
            <a:ext cx="2239548" cy="76461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39816" y="61310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2021/09/09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2;gd7c415d8bc_0_249"/>
          <p:cNvSpPr txBox="1"/>
          <p:nvPr/>
        </p:nvSpPr>
        <p:spPr>
          <a:xfrm>
            <a:off x="899592" y="3356992"/>
            <a:ext cx="5049600" cy="12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3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WLF Workflow</a:t>
            </a:r>
            <a:endParaRPr sz="21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Google Shape;334;gd7c415d8bc_0_249"/>
          <p:cNvSpPr/>
          <p:nvPr/>
        </p:nvSpPr>
        <p:spPr>
          <a:xfrm>
            <a:off x="899592" y="5016835"/>
            <a:ext cx="1387500" cy="518700"/>
          </a:xfrm>
          <a:prstGeom prst="roundRect">
            <a:avLst>
              <a:gd name="adj" fmla="val 7193"/>
            </a:avLst>
          </a:prstGeom>
          <a:noFill/>
          <a:ln w="571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endParaRPr sz="12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7;gd7c415d8bc_0_233">
            <a:extLst>
              <a:ext uri="{FF2B5EF4-FFF2-40B4-BE49-F238E27FC236}">
                <a16:creationId xmlns:a16="http://schemas.microsoft.com/office/drawing/2014/main" id="{9ADD3BCE-D4A1-4090-BF99-5C5845A8E6AB}"/>
              </a:ext>
            </a:extLst>
          </p:cNvPr>
          <p:cNvSpPr/>
          <p:nvPr/>
        </p:nvSpPr>
        <p:spPr>
          <a:xfrm>
            <a:off x="2501710" y="5016835"/>
            <a:ext cx="1387500" cy="518700"/>
          </a:xfrm>
          <a:prstGeom prst="roundRect">
            <a:avLst>
              <a:gd name="adj" fmla="val 7193"/>
            </a:avLst>
          </a:pr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NameCheck</a:t>
            </a:r>
            <a:endParaRPr b="1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8;gd7c415d8bc_0_233">
            <a:extLst>
              <a:ext uri="{FF2B5EF4-FFF2-40B4-BE49-F238E27FC236}">
                <a16:creationId xmlns:a16="http://schemas.microsoft.com/office/drawing/2014/main" id="{A046A11F-C054-4F84-8150-D6D6D2799B49}"/>
              </a:ext>
            </a:extLst>
          </p:cNvPr>
          <p:cNvSpPr/>
          <p:nvPr/>
        </p:nvSpPr>
        <p:spPr>
          <a:xfrm>
            <a:off x="4103828" y="5008410"/>
            <a:ext cx="1387500" cy="518700"/>
          </a:xfrm>
          <a:prstGeom prst="roundRect">
            <a:avLst>
              <a:gd name="adj" fmla="val 7193"/>
            </a:avLst>
          </a:pr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CDC</a:t>
            </a:r>
            <a:endParaRPr lang="zh-TW" altLang="en-US" sz="2400" b="1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899592" y="4797152"/>
            <a:ext cx="7344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9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SWIFT</a:t>
            </a:r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CC9ABF-BAE3-4B32-A942-9D5E2EF278DE}"/>
              </a:ext>
            </a:extLst>
          </p:cNvPr>
          <p:cNvSpPr>
            <a:spLocks noGrp="1"/>
          </p:cNvSpPr>
          <p:nvPr/>
        </p:nvSpPr>
        <p:spPr>
          <a:xfrm>
            <a:off x="323528" y="1422899"/>
            <a:ext cx="3821513" cy="521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SWIFT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電文組成包含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AB674C1-3C63-4A76-8A9A-DBE8C19D1FFA}"/>
              </a:ext>
            </a:extLst>
          </p:cNvPr>
          <p:cNvGrpSpPr/>
          <p:nvPr/>
        </p:nvGrpSpPr>
        <p:grpSpPr>
          <a:xfrm>
            <a:off x="457200" y="2132856"/>
            <a:ext cx="8686800" cy="4018984"/>
            <a:chOff x="681710" y="1769745"/>
            <a:chExt cx="7711466" cy="3378800"/>
          </a:xfrm>
        </p:grpSpPr>
        <p:sp>
          <p:nvSpPr>
            <p:cNvPr id="6" name="圓角矩形 3">
              <a:extLst>
                <a:ext uri="{FF2B5EF4-FFF2-40B4-BE49-F238E27FC236}">
                  <a16:creationId xmlns:a16="http://schemas.microsoft.com/office/drawing/2014/main" id="{6E4264A3-9945-4AF4-8F8D-6CAFB0BB32BF}"/>
                </a:ext>
              </a:extLst>
            </p:cNvPr>
            <p:cNvSpPr/>
            <p:nvPr/>
          </p:nvSpPr>
          <p:spPr>
            <a:xfrm>
              <a:off x="681714" y="1769745"/>
              <a:ext cx="2780204" cy="536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Block 1: Basic Header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7" name="圓角矩形 4">
              <a:extLst>
                <a:ext uri="{FF2B5EF4-FFF2-40B4-BE49-F238E27FC236}">
                  <a16:creationId xmlns:a16="http://schemas.microsoft.com/office/drawing/2014/main" id="{642113AA-C364-44EB-907D-793A665B68AF}"/>
                </a:ext>
              </a:extLst>
            </p:cNvPr>
            <p:cNvSpPr/>
            <p:nvPr/>
          </p:nvSpPr>
          <p:spPr>
            <a:xfrm>
              <a:off x="681713" y="2386793"/>
              <a:ext cx="2780204" cy="5365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Block 2: Application Header Input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8" name="圓角矩形 5">
              <a:extLst>
                <a:ext uri="{FF2B5EF4-FFF2-40B4-BE49-F238E27FC236}">
                  <a16:creationId xmlns:a16="http://schemas.microsoft.com/office/drawing/2014/main" id="{CD968DC4-9EE0-44A3-8B3D-046039355F37}"/>
                </a:ext>
              </a:extLst>
            </p:cNvPr>
            <p:cNvSpPr/>
            <p:nvPr/>
          </p:nvSpPr>
          <p:spPr>
            <a:xfrm>
              <a:off x="681710" y="3003842"/>
              <a:ext cx="2780204" cy="5388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Block 3: User Header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9" name="圓角矩形 6">
              <a:extLst>
                <a:ext uri="{FF2B5EF4-FFF2-40B4-BE49-F238E27FC236}">
                  <a16:creationId xmlns:a16="http://schemas.microsoft.com/office/drawing/2014/main" id="{BA539B7F-1729-4A87-841C-0FF8C9942B1A}"/>
                </a:ext>
              </a:extLst>
            </p:cNvPr>
            <p:cNvSpPr/>
            <p:nvPr/>
          </p:nvSpPr>
          <p:spPr>
            <a:xfrm>
              <a:off x="681710" y="3620630"/>
              <a:ext cx="2780204" cy="1045157"/>
            </a:xfrm>
            <a:prstGeom prst="roundRect">
              <a:avLst>
                <a:gd name="adj" fmla="val 8879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Block 4: SWIFT Message Body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B8F65E94-D260-4A2E-82EF-AEBD1DE9B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683" y="1847598"/>
              <a:ext cx="3132230" cy="388126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68203" tIns="45720" rIns="268203" bIns="4572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{1: F</a:t>
              </a:r>
              <a:r>
                <a:rPr lang="zh-TW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r>
                <a:rPr kumimoji="0" lang="en-US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01</a:t>
              </a:r>
              <a:r>
                <a:rPr lang="zh-TW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r>
                <a:rPr kumimoji="0" lang="en-US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</a:t>
              </a:r>
              <a:r>
                <a:rPr kumimoji="0" lang="zh-TW" altLang="zh-TW" sz="1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BANKBEBB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2222 123456}</a:t>
              </a:r>
              <a:r>
                <a:rPr lang="zh-TW" altLang="zh-TW" sz="12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endParaRPr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zh-TW" sz="1200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                </a:t>
              </a:r>
              <a:r>
                <a:rPr lang="en-US" altLang="zh-TW" sz="12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  </a:t>
              </a:r>
              <a:r>
                <a:rPr kumimoji="0" lang="en-US" altLang="zh-TW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(d)</a:t>
              </a:r>
              <a:r>
                <a:rPr lang="zh-TW" altLang="zh-TW" sz="12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r>
                <a:rPr lang="en-US" altLang="zh-TW" sz="12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r>
                <a:rPr lang="zh-TW" altLang="zh-TW" sz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endParaRPr lang="zh-TW" altLang="zh-TW" sz="1200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EA3254-2DA7-491E-886C-D00B5748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685" y="2463395"/>
              <a:ext cx="3132231" cy="388126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68203" tIns="45720" rIns="268203" bIns="4572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{</a:t>
              </a:r>
              <a:r>
                <a:rPr lang="pl-PL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2: I </a:t>
              </a:r>
              <a:r>
                <a:rPr lang="pl-PL" altLang="zh-TW" sz="1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100</a:t>
              </a:r>
              <a:r>
                <a:rPr lang="pl-PL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</a:t>
              </a:r>
              <a:r>
                <a:rPr lang="pl-PL" altLang="zh-TW" sz="1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BANKDEFFXXXX</a:t>
              </a:r>
              <a:r>
                <a:rPr lang="pl-PL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r>
                <a:rPr lang="en-US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</a:t>
              </a:r>
              <a:r>
                <a:rPr lang="pl-PL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U </a:t>
              </a:r>
              <a:r>
                <a:rPr lang="en-US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</a:t>
              </a:r>
              <a:r>
                <a:rPr lang="pl-PL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3</a:t>
              </a:r>
              <a:r>
                <a:rPr lang="en-US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 </a:t>
              </a:r>
              <a:r>
                <a:rPr lang="pl-PL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003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}</a:t>
              </a:r>
              <a:r>
                <a:rPr lang="zh-TW" altLang="zh-TW" sz="12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endParaRPr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kumimoji="0" lang="en-US" altLang="zh-TW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        </a:t>
              </a:r>
              <a:r>
                <a:rPr kumimoji="0" lang="zh-TW" altLang="zh-TW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(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c)</a:t>
              </a:r>
              <a:r>
                <a:rPr lang="zh-TW" altLang="zh-TW" sz="12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r>
                <a:rPr lang="en-US" altLang="zh-TW" sz="12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  </a:t>
              </a:r>
              <a:r>
                <a:rPr kumimoji="0" lang="en-US" altLang="zh-TW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(d)</a:t>
              </a:r>
              <a:r>
                <a:rPr lang="zh-TW" altLang="zh-TW" sz="12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r>
                <a:rPr lang="en-US" altLang="zh-TW" sz="120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   </a:t>
              </a:r>
              <a:endParaRPr kumimoji="0" lang="zh-TW" altLang="zh-TW" sz="1200" b="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12" name="文字方塊 8">
              <a:extLst>
                <a:ext uri="{FF2B5EF4-FFF2-40B4-BE49-F238E27FC236}">
                  <a16:creationId xmlns:a16="http://schemas.microsoft.com/office/drawing/2014/main" id="{CD6C72F9-33AF-43FE-88F8-D32640BAB894}"/>
                </a:ext>
              </a:extLst>
            </p:cNvPr>
            <p:cNvSpPr txBox="1"/>
            <p:nvPr/>
          </p:nvSpPr>
          <p:spPr>
            <a:xfrm>
              <a:off x="6785913" y="1912286"/>
              <a:ext cx="1607263" cy="25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(d): 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發送電文銀行</a:t>
              </a:r>
            </a:p>
          </p:txBody>
        </p:sp>
        <p:sp>
          <p:nvSpPr>
            <p:cNvPr id="13" name="文字方塊 9">
              <a:extLst>
                <a:ext uri="{FF2B5EF4-FFF2-40B4-BE49-F238E27FC236}">
                  <a16:creationId xmlns:a16="http://schemas.microsoft.com/office/drawing/2014/main" id="{C8EEDA4D-DF2A-4480-BB1B-BC73397FFF96}"/>
                </a:ext>
              </a:extLst>
            </p:cNvPr>
            <p:cNvSpPr txBox="1"/>
            <p:nvPr/>
          </p:nvSpPr>
          <p:spPr>
            <a:xfrm>
              <a:off x="6804446" y="2435117"/>
              <a:ext cx="1588730" cy="4398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(c) </a:t>
              </a:r>
              <a:r>
                <a:rPr 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:</a:t>
              </a:r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 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電文種類</a:t>
              </a:r>
              <a:endPara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(d) :  </a:t>
              </a:r>
              <a:r>
                <a:rPr lang="zh-TW" altLang="en-US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接收電文銀行</a:t>
              </a: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3B302B6-2A0A-44A2-91A5-5EF61CB0B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684" y="3156816"/>
              <a:ext cx="3132233" cy="232876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68203" tIns="45720" rIns="268203" bIns="4572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{</a:t>
              </a:r>
              <a:r>
                <a:rPr lang="pl-PL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3:{113:xxxx}{108:abcdefgh12345678}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}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</a:t>
              </a:r>
              <a:endPara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15" name="文字方塊 11">
              <a:extLst>
                <a:ext uri="{FF2B5EF4-FFF2-40B4-BE49-F238E27FC236}">
                  <a16:creationId xmlns:a16="http://schemas.microsoft.com/office/drawing/2014/main" id="{0905190C-8EC8-45F4-88DE-00B2CC54EE90}"/>
                </a:ext>
              </a:extLst>
            </p:cNvPr>
            <p:cNvSpPr txBox="1"/>
            <p:nvPr/>
          </p:nvSpPr>
          <p:spPr>
            <a:xfrm>
              <a:off x="6861708" y="4816771"/>
              <a:ext cx="1390818" cy="258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Optional Block</a:t>
              </a:r>
              <a:endPara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771E822D-79E8-4381-AC4D-75CC1D5D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683" y="3793896"/>
              <a:ext cx="3132233" cy="698627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68203" tIns="45720" rIns="268203" bIns="4572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{</a:t>
              </a:r>
              <a:r>
                <a:rPr lang="en-US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{4:CRLF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:20:PAYREFTB54302 CRLF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:32A:970103BEF1000000,CRLF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:50:CUSTOMER NAME CRLF</a:t>
              </a:r>
              <a:r>
                <a:rPr lang="zh-TW" altLang="en-US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 </a:t>
              </a:r>
              <a:r>
                <a:rPr kumimoji="0" lang="en-US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-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}</a:t>
              </a:r>
              <a:endParaRPr kumimoji="0" lang="zh-TW" altLang="zh-TW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DFD610A7-B86C-44D3-8532-AD605C738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683" y="4829709"/>
              <a:ext cx="3132230" cy="232876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268203" tIns="45720" rIns="268203" bIns="4572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{</a:t>
              </a:r>
              <a:r>
                <a:rPr lang="en-US" altLang="zh-TW" sz="12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5:{MAC:12345678}{CHK:123456789ABC}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}</a:t>
              </a:r>
              <a:r>
                <a:rPr kumimoji="0" lang="zh-TW" altLang="zh-TW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 </a:t>
              </a:r>
              <a:endPara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  <p:sp>
          <p:nvSpPr>
            <p:cNvPr id="18" name="圓角矩形 17">
              <a:extLst>
                <a:ext uri="{FF2B5EF4-FFF2-40B4-BE49-F238E27FC236}">
                  <a16:creationId xmlns:a16="http://schemas.microsoft.com/office/drawing/2014/main" id="{45CC6457-F393-4B38-92FB-825BFE9AAB3F}"/>
                </a:ext>
              </a:extLst>
            </p:cNvPr>
            <p:cNvSpPr/>
            <p:nvPr/>
          </p:nvSpPr>
          <p:spPr>
            <a:xfrm>
              <a:off x="684972" y="4743750"/>
              <a:ext cx="2780204" cy="4047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/>
                </a:rPr>
                <a:t>Block 5: Trailer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84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SWIFT – </a:t>
            </a:r>
            <a:r>
              <a:rPr lang="zh-TW" altLang="en-US" dirty="0" smtClean="0"/>
              <a:t>外部架構</a:t>
            </a:r>
            <a:endParaRPr lang="zh-TW" altLang="en-US" dirty="0"/>
          </a:p>
        </p:txBody>
      </p:sp>
      <p:sp>
        <p:nvSpPr>
          <p:cNvPr id="4" name="Google Shape;353;gd7c415d8bc_0_346"/>
          <p:cNvSpPr/>
          <p:nvPr/>
        </p:nvSpPr>
        <p:spPr>
          <a:xfrm>
            <a:off x="683568" y="2054187"/>
            <a:ext cx="1090363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交易系統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54;gd7c415d8bc_0_346"/>
          <p:cNvSpPr/>
          <p:nvPr/>
        </p:nvSpPr>
        <p:spPr>
          <a:xfrm>
            <a:off x="683568" y="4297151"/>
            <a:ext cx="1090363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交易系統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55;gd7c415d8bc_0_346"/>
          <p:cNvSpPr/>
          <p:nvPr/>
        </p:nvSpPr>
        <p:spPr>
          <a:xfrm>
            <a:off x="683569" y="3175669"/>
            <a:ext cx="1090363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交易系統</a:t>
            </a:r>
            <a:endParaRPr sz="1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56;gd7c415d8bc_0_346"/>
          <p:cNvSpPr/>
          <p:nvPr/>
        </p:nvSpPr>
        <p:spPr>
          <a:xfrm>
            <a:off x="3707731" y="3175665"/>
            <a:ext cx="1481639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latin typeface="Calibri"/>
                <a:ea typeface="Calibri"/>
                <a:cs typeface="Calibri"/>
              </a:rPr>
              <a:t>電文中介</a:t>
            </a:r>
            <a:r>
              <a:rPr lang="zh-TW" sz="1600" b="1" dirty="0" smtClean="0">
                <a:latin typeface="Calibri"/>
                <a:ea typeface="Calibri"/>
                <a:cs typeface="Calibri"/>
              </a:rPr>
              <a:t>系</a:t>
            </a:r>
            <a:r>
              <a:rPr lang="zh-TW" altLang="en-US" sz="1600" b="1" dirty="0" smtClean="0">
                <a:latin typeface="Calibri"/>
                <a:ea typeface="Calibri"/>
                <a:cs typeface="Calibri"/>
              </a:rPr>
              <a:t>統</a:t>
            </a:r>
            <a:endParaRPr lang="en-US" altLang="zh-TW" sz="1600" b="1" dirty="0" smtClean="0"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(SWALLOW)</a:t>
            </a:r>
            <a:endParaRPr lang="zh-TW" altLang="en-US" sz="16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357;gd7c415d8bc_0_346"/>
          <p:cNvSpPr/>
          <p:nvPr/>
        </p:nvSpPr>
        <p:spPr>
          <a:xfrm>
            <a:off x="6458775" y="3175665"/>
            <a:ext cx="1719047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E483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latin typeface="Calibri"/>
                <a:ea typeface="Calibri"/>
                <a:cs typeface="Calibri"/>
                <a:sym typeface="Calibri"/>
              </a:rPr>
              <a:t>SAA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latin typeface="Calibri"/>
                <a:ea typeface="Calibri"/>
                <a:cs typeface="Calibri"/>
                <a:sym typeface="Calibri"/>
              </a:rPr>
              <a:t>(ALLIANCE Access)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58;gd7c415d8bc_0_346"/>
          <p:cNvSpPr/>
          <p:nvPr/>
        </p:nvSpPr>
        <p:spPr>
          <a:xfrm>
            <a:off x="3725080" y="4662390"/>
            <a:ext cx="1481639" cy="8688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8656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Patriot Officer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AML系統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365;gd7c415d8bc_0_346"/>
          <p:cNvCxnSpPr/>
          <p:nvPr/>
        </p:nvCxnSpPr>
        <p:spPr>
          <a:xfrm>
            <a:off x="5206719" y="3668098"/>
            <a:ext cx="1267165" cy="0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" name="Google Shape;367;gd7c415d8bc_0_346"/>
          <p:cNvCxnSpPr/>
          <p:nvPr/>
        </p:nvCxnSpPr>
        <p:spPr>
          <a:xfrm rot="10800000">
            <a:off x="4501636" y="4047690"/>
            <a:ext cx="0" cy="618000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" name="Google Shape;368;gd7c415d8bc_0_346"/>
          <p:cNvCxnSpPr/>
          <p:nvPr/>
        </p:nvCxnSpPr>
        <p:spPr>
          <a:xfrm>
            <a:off x="4354745" y="4047690"/>
            <a:ext cx="0" cy="618000"/>
          </a:xfrm>
          <a:prstGeom prst="straightConnector1">
            <a:avLst/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" name="Google Shape;369;gd7c415d8bc_0_346"/>
          <p:cNvCxnSpPr/>
          <p:nvPr/>
        </p:nvCxnSpPr>
        <p:spPr>
          <a:xfrm>
            <a:off x="5350201" y="2170441"/>
            <a:ext cx="1090363" cy="0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" name="Google Shape;370;gd7c415d8bc_0_346"/>
          <p:cNvCxnSpPr/>
          <p:nvPr/>
        </p:nvCxnSpPr>
        <p:spPr>
          <a:xfrm flipH="1">
            <a:off x="5350201" y="1795104"/>
            <a:ext cx="1090363" cy="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" name="Google Shape;371;gd7c415d8bc_0_346"/>
          <p:cNvSpPr txBox="1"/>
          <p:nvPr/>
        </p:nvSpPr>
        <p:spPr>
          <a:xfrm>
            <a:off x="6576222" y="1579866"/>
            <a:ext cx="160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TW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Incoming SWIFT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372;gd7c415d8bc_0_346"/>
          <p:cNvSpPr txBox="1"/>
          <p:nvPr/>
        </p:nvSpPr>
        <p:spPr>
          <a:xfrm>
            <a:off x="6576222" y="1942041"/>
            <a:ext cx="160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Outgoing SWIFT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373;gd7c415d8bc_0_346"/>
          <p:cNvSpPr/>
          <p:nvPr/>
        </p:nvSpPr>
        <p:spPr>
          <a:xfrm>
            <a:off x="6948264" y="4509120"/>
            <a:ext cx="1872208" cy="986475"/>
          </a:xfrm>
          <a:prstGeom prst="cloud">
            <a:avLst/>
          </a:prstGeom>
          <a:solidFill>
            <a:srgbClr val="E6B8AF"/>
          </a:solidFill>
          <a:ln w="19050" cap="flat" cmpd="sng">
            <a:solidFill>
              <a:srgbClr val="3646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b="1" dirty="0">
                <a:latin typeface="Calibri"/>
                <a:ea typeface="Calibri"/>
                <a:cs typeface="Calibri"/>
                <a:sym typeface="Calibri"/>
              </a:rPr>
              <a:t>SWIFT NET</a:t>
            </a:r>
            <a:endParaRPr sz="17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374;gd7c415d8bc_0_346"/>
          <p:cNvCxnSpPr/>
          <p:nvPr/>
        </p:nvCxnSpPr>
        <p:spPr>
          <a:xfrm>
            <a:off x="7524328" y="4110515"/>
            <a:ext cx="144016" cy="395025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" name="Google Shape;375;gd7c415d8bc_0_346"/>
          <p:cNvCxnSpPr/>
          <p:nvPr/>
        </p:nvCxnSpPr>
        <p:spPr>
          <a:xfrm flipH="1" flipV="1">
            <a:off x="7377024" y="4110515"/>
            <a:ext cx="147304" cy="395025"/>
          </a:xfrm>
          <a:prstGeom prst="straightConnector1">
            <a:avLst/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" name="直線單箭頭接點 34"/>
          <p:cNvCxnSpPr/>
          <p:nvPr/>
        </p:nvCxnSpPr>
        <p:spPr>
          <a:xfrm flipH="1">
            <a:off x="1778612" y="3494623"/>
            <a:ext cx="1929119" cy="0"/>
          </a:xfrm>
          <a:prstGeom prst="straightConnector1">
            <a:avLst/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" name="肘形接點 37"/>
          <p:cNvCxnSpPr/>
          <p:nvPr/>
        </p:nvCxnSpPr>
        <p:spPr>
          <a:xfrm>
            <a:off x="1773935" y="2373141"/>
            <a:ext cx="12700" cy="2242964"/>
          </a:xfrm>
          <a:prstGeom prst="bentConnector3">
            <a:avLst>
              <a:gd name="adj1" fmla="val 4171764"/>
            </a:avLst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42" name="直線單箭頭接點 41"/>
          <p:cNvCxnSpPr/>
          <p:nvPr/>
        </p:nvCxnSpPr>
        <p:spPr>
          <a:xfrm flipH="1">
            <a:off x="5189369" y="3524082"/>
            <a:ext cx="1269402" cy="0"/>
          </a:xfrm>
          <a:prstGeom prst="straightConnector1">
            <a:avLst/>
          </a:prstGeom>
          <a:noFill/>
          <a:ln w="28575" cap="flat" cmpd="sng">
            <a:solidFill>
              <a:srgbClr val="4A524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" name="Google Shape;365;gd7c415d8bc_0_346"/>
          <p:cNvCxnSpPr/>
          <p:nvPr/>
        </p:nvCxnSpPr>
        <p:spPr>
          <a:xfrm>
            <a:off x="1796737" y="3668098"/>
            <a:ext cx="1898149" cy="3030"/>
          </a:xfrm>
          <a:prstGeom prst="straightConnector1">
            <a:avLst/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0" name="肘形接點 59"/>
          <p:cNvCxnSpPr/>
          <p:nvPr/>
        </p:nvCxnSpPr>
        <p:spPr>
          <a:xfrm>
            <a:off x="1780285" y="2546616"/>
            <a:ext cx="12700" cy="2242964"/>
          </a:xfrm>
          <a:prstGeom prst="bentConnector3">
            <a:avLst>
              <a:gd name="adj1" fmla="val 5696465"/>
            </a:avLst>
          </a:prstGeom>
          <a:noFill/>
          <a:ln w="28575" cap="flat" cmpd="sng">
            <a:solidFill>
              <a:srgbClr val="BD582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6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SWIFT – </a:t>
            </a:r>
            <a:r>
              <a:rPr lang="zh-TW" altLang="en-US" dirty="0"/>
              <a:t>內</a:t>
            </a:r>
            <a:r>
              <a:rPr lang="zh-TW" altLang="en-US" dirty="0" smtClean="0"/>
              <a:t>部架構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1224880" y="3361680"/>
            <a:ext cx="1468546" cy="1668487"/>
            <a:chOff x="4941254" y="1986336"/>
            <a:chExt cx="1208026" cy="1372497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91" b="100000" l="0" r="92969"/>
                      </a14:imgEffect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64280" y="1986336"/>
              <a:ext cx="761984" cy="761984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941254" y="2786045"/>
              <a:ext cx="1208026" cy="572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 smtClean="0"/>
                <a:t>SWIFT</a:t>
              </a:r>
            </a:p>
            <a:p>
              <a:pPr algn="ctr"/>
              <a:r>
                <a:rPr lang="en-US" altLang="zh-TW" b="1" dirty="0" smtClean="0"/>
                <a:t>Web Service</a:t>
              </a:r>
              <a:endParaRPr lang="en-US" altLang="zh-TW" b="1" dirty="0"/>
            </a:p>
          </p:txBody>
        </p:sp>
      </p:grpSp>
      <p:sp>
        <p:nvSpPr>
          <p:cNvPr id="34" name="矩形 33"/>
          <p:cNvSpPr/>
          <p:nvPr/>
        </p:nvSpPr>
        <p:spPr>
          <a:xfrm rot="16200000">
            <a:off x="1676925" y="913829"/>
            <a:ext cx="564457" cy="1850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TW" sz="16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SWALLOW</a:t>
            </a: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998206" y="2587576"/>
            <a:ext cx="88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 smtClean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Requset</a:t>
            </a:r>
            <a:endParaRPr lang="zh-TW" altLang="en-US" sz="1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 rot="1150519">
            <a:off x="4227696" y="1837237"/>
            <a:ext cx="9454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Respond</a:t>
            </a:r>
            <a:endParaRPr lang="zh-TW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1907704" y="2300219"/>
            <a:ext cx="0" cy="78919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600192" y="3625108"/>
            <a:ext cx="1063843" cy="625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Swift</a:t>
            </a:r>
          </a:p>
          <a:p>
            <a:pPr algn="ctr"/>
            <a:r>
              <a:rPr lang="en-US" altLang="zh-TW" sz="1600" b="1" dirty="0" smtClean="0"/>
              <a:t>Database</a:t>
            </a:r>
            <a:endParaRPr lang="zh-TW" altLang="en-US" sz="1600" b="1" dirty="0"/>
          </a:p>
        </p:txBody>
      </p:sp>
      <p:cxnSp>
        <p:nvCxnSpPr>
          <p:cNvPr id="51" name="直線單箭頭接點 50"/>
          <p:cNvCxnSpPr>
            <a:endCxn id="45" idx="1"/>
          </p:cNvCxnSpPr>
          <p:nvPr/>
        </p:nvCxnSpPr>
        <p:spPr>
          <a:xfrm flipV="1">
            <a:off x="2574116" y="3938006"/>
            <a:ext cx="3026075" cy="22990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228248" y="3625108"/>
            <a:ext cx="1016383" cy="625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Swift</a:t>
            </a:r>
          </a:p>
          <a:p>
            <a:pPr algn="ctr"/>
            <a:r>
              <a:rPr lang="en-US" altLang="zh-TW" sz="1600" b="1" dirty="0" smtClean="0"/>
              <a:t>Splitter</a:t>
            </a:r>
            <a:endParaRPr lang="zh-TW" altLang="en-US" sz="1600" b="1" dirty="0"/>
          </a:p>
        </p:txBody>
      </p:sp>
      <p:grpSp>
        <p:nvGrpSpPr>
          <p:cNvPr id="57" name="群組 56"/>
          <p:cNvGrpSpPr/>
          <p:nvPr/>
        </p:nvGrpSpPr>
        <p:grpSpPr>
          <a:xfrm>
            <a:off x="7582484" y="3361680"/>
            <a:ext cx="747402" cy="1327322"/>
            <a:chOff x="10945691" y="1990976"/>
            <a:chExt cx="1008657" cy="1791290"/>
          </a:xfrm>
        </p:grpSpPr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5691" y="1990976"/>
              <a:ext cx="989531" cy="1196592"/>
            </a:xfrm>
            <a:prstGeom prst="rect">
              <a:avLst/>
            </a:prstGeom>
          </p:spPr>
        </p:pic>
        <p:sp>
          <p:nvSpPr>
            <p:cNvPr id="59" name="文字方塊 58"/>
            <p:cNvSpPr txBox="1"/>
            <p:nvPr/>
          </p:nvSpPr>
          <p:spPr>
            <a:xfrm>
              <a:off x="11009788" y="3200539"/>
              <a:ext cx="944560" cy="581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 b="1" dirty="0"/>
                <a:t>c</a:t>
              </a:r>
              <a:r>
                <a:rPr lang="en-US" altLang="zh-TW" sz="2000" b="1" dirty="0" smtClean="0"/>
                <a:t>ase</a:t>
              </a:r>
              <a:endParaRPr lang="zh-TW" altLang="en-US" sz="2000" b="1" dirty="0"/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5600192" y="4895561"/>
            <a:ext cx="1083155" cy="1131337"/>
            <a:chOff x="8867002" y="2638449"/>
            <a:chExt cx="1253806" cy="1309578"/>
          </a:xfrm>
        </p:grpSpPr>
        <p:sp>
          <p:nvSpPr>
            <p:cNvPr id="66" name="文字方塊 65"/>
            <p:cNvSpPr txBox="1"/>
            <p:nvPr/>
          </p:nvSpPr>
          <p:spPr>
            <a:xfrm>
              <a:off x="8867002" y="3525827"/>
              <a:ext cx="1253806" cy="4222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名單比對</a:t>
              </a:r>
              <a:endParaRPr lang="zh-TW" altLang="en-US" sz="1600" b="1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7" name="圖片 66" descr="File:Linecons &lt;strong&gt;database&lt;/strong&gt;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0348" y="2638449"/>
              <a:ext cx="807115" cy="807114"/>
            </a:xfrm>
            <a:prstGeom prst="rect">
              <a:avLst/>
            </a:prstGeom>
          </p:spPr>
        </p:pic>
      </p:grpSp>
      <p:cxnSp>
        <p:nvCxnSpPr>
          <p:cNvPr id="69" name="直線單箭頭接點 68"/>
          <p:cNvCxnSpPr>
            <a:stCxn id="67" idx="0"/>
            <a:endCxn id="45" idx="2"/>
          </p:cNvCxnSpPr>
          <p:nvPr/>
        </p:nvCxnSpPr>
        <p:spPr>
          <a:xfrm flipH="1" flipV="1">
            <a:off x="6132114" y="4250905"/>
            <a:ext cx="9656" cy="644656"/>
          </a:xfrm>
          <a:prstGeom prst="straightConnector1">
            <a:avLst/>
          </a:prstGeom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856304" y="3625108"/>
            <a:ext cx="1016383" cy="625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/>
              <a:t>Swift</a:t>
            </a:r>
          </a:p>
          <a:p>
            <a:pPr algn="ctr"/>
            <a:r>
              <a:rPr lang="en-US" altLang="zh-TW" sz="1600" b="1" dirty="0" smtClean="0"/>
              <a:t>Parser</a:t>
            </a:r>
            <a:endParaRPr lang="zh-TW" altLang="en-US" sz="1600" b="1" dirty="0"/>
          </a:p>
        </p:txBody>
      </p:sp>
      <p:cxnSp>
        <p:nvCxnSpPr>
          <p:cNvPr id="89" name="弧形接點 88"/>
          <p:cNvCxnSpPr>
            <a:stCxn id="45" idx="0"/>
            <a:endCxn id="34" idx="2"/>
          </p:cNvCxnSpPr>
          <p:nvPr/>
        </p:nvCxnSpPr>
        <p:spPr>
          <a:xfrm rot="16200000" flipV="1">
            <a:off x="3615186" y="1108180"/>
            <a:ext cx="1786088" cy="3247768"/>
          </a:xfrm>
          <a:prstGeom prst="curvedConnector2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文字方塊 90"/>
          <p:cNvSpPr txBox="1"/>
          <p:nvPr/>
        </p:nvSpPr>
        <p:spPr>
          <a:xfrm>
            <a:off x="2910936" y="4319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確認格式</a:t>
            </a:r>
            <a:endParaRPr lang="zh-TW" altLang="en-US" sz="1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4285033" y="431958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切割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</a:t>
            </a:r>
          </a:p>
        </p:txBody>
      </p:sp>
      <p:grpSp>
        <p:nvGrpSpPr>
          <p:cNvPr id="95" name="群組 94"/>
          <p:cNvGrpSpPr/>
          <p:nvPr/>
        </p:nvGrpSpPr>
        <p:grpSpPr>
          <a:xfrm>
            <a:off x="6879792" y="3670264"/>
            <a:ext cx="501249" cy="535483"/>
            <a:chOff x="6868144" y="2594611"/>
            <a:chExt cx="584176" cy="601481"/>
          </a:xfrm>
        </p:grpSpPr>
        <p:sp>
          <p:nvSpPr>
            <p:cNvPr id="93" name="向右箭號 92"/>
            <p:cNvSpPr/>
            <p:nvPr/>
          </p:nvSpPr>
          <p:spPr>
            <a:xfrm>
              <a:off x="6868144" y="2594611"/>
              <a:ext cx="584176" cy="601481"/>
            </a:xfrm>
            <a:prstGeom prst="rightArrow">
              <a:avLst>
                <a:gd name="adj1" fmla="val 66463"/>
                <a:gd name="adj2" fmla="val 520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6886579" y="2726075"/>
              <a:ext cx="4443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Hit</a:t>
              </a:r>
              <a:endParaRPr lang="zh-TW" altLang="en-US" sz="1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72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2;gd7c415d8bc_0_249"/>
          <p:cNvSpPr txBox="1"/>
          <p:nvPr/>
        </p:nvSpPr>
        <p:spPr>
          <a:xfrm>
            <a:off x="899592" y="3356992"/>
            <a:ext cx="5049600" cy="12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3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WLF Workflow</a:t>
            </a:r>
            <a:endParaRPr sz="21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Google Shape;334;gd7c415d8bc_0_249"/>
          <p:cNvSpPr/>
          <p:nvPr/>
        </p:nvSpPr>
        <p:spPr>
          <a:xfrm>
            <a:off x="899592" y="5016835"/>
            <a:ext cx="1387500" cy="518700"/>
          </a:xfrm>
          <a:prstGeom prst="roundRect">
            <a:avLst>
              <a:gd name="adj" fmla="val 7193"/>
            </a:avLst>
          </a:pr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24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endParaRPr sz="2400" b="1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7;gd7c415d8bc_0_233">
            <a:extLst>
              <a:ext uri="{FF2B5EF4-FFF2-40B4-BE49-F238E27FC236}">
                <a16:creationId xmlns:a16="http://schemas.microsoft.com/office/drawing/2014/main" id="{9ADD3BCE-D4A1-4090-BF99-5C5845A8E6AB}"/>
              </a:ext>
            </a:extLst>
          </p:cNvPr>
          <p:cNvSpPr/>
          <p:nvPr/>
        </p:nvSpPr>
        <p:spPr>
          <a:xfrm>
            <a:off x="2501710" y="5016835"/>
            <a:ext cx="1387500" cy="518700"/>
          </a:xfrm>
          <a:prstGeom prst="roundRect">
            <a:avLst>
              <a:gd name="adj" fmla="val 7193"/>
            </a:avLst>
          </a:prstGeom>
          <a:noFill/>
          <a:ln w="571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TW" b="1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NameCheck</a:t>
            </a:r>
            <a:endParaRPr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8;gd7c415d8bc_0_233">
            <a:extLst>
              <a:ext uri="{FF2B5EF4-FFF2-40B4-BE49-F238E27FC236}">
                <a16:creationId xmlns:a16="http://schemas.microsoft.com/office/drawing/2014/main" id="{A046A11F-C054-4F84-8150-D6D6D2799B49}"/>
              </a:ext>
            </a:extLst>
          </p:cNvPr>
          <p:cNvSpPr/>
          <p:nvPr/>
        </p:nvSpPr>
        <p:spPr>
          <a:xfrm>
            <a:off x="4103828" y="5008410"/>
            <a:ext cx="1387500" cy="518700"/>
          </a:xfrm>
          <a:prstGeom prst="roundRect">
            <a:avLst>
              <a:gd name="adj" fmla="val 7193"/>
            </a:avLst>
          </a:pr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CDC</a:t>
            </a:r>
            <a:endParaRPr lang="zh-TW" altLang="en-US" sz="2400" b="1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899592" y="4797152"/>
            <a:ext cx="7344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4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NameCheck</a:t>
            </a:r>
            <a:r>
              <a:rPr lang="zh-TW" altLang="en-US" dirty="0" smtClean="0"/>
              <a:t> </a:t>
            </a:r>
            <a:r>
              <a:rPr lang="zh-TW" altLang="zh-TW" dirty="0"/>
              <a:t>簡介</a:t>
            </a:r>
            <a:endParaRPr lang="zh-TW" altLang="en-US" dirty="0"/>
          </a:p>
        </p:txBody>
      </p:sp>
      <p:sp>
        <p:nvSpPr>
          <p:cNvPr id="6" name="Google Shape;225;p7"/>
          <p:cNvSpPr txBox="1"/>
          <p:nvPr/>
        </p:nvSpPr>
        <p:spPr>
          <a:xfrm>
            <a:off x="724744" y="1340768"/>
            <a:ext cx="7838528" cy="2643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defTabSz="914400">
              <a:spcBef>
                <a:spcPts val="480"/>
              </a:spcBef>
              <a:buClr>
                <a:srgbClr val="000000"/>
              </a:buClr>
              <a:buFont typeface="Arial"/>
              <a:buNone/>
            </a:pPr>
            <a:endParaRPr kern="0" dirty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85750" indent="-285750" defTabSz="914400">
              <a:lnSpc>
                <a:spcPct val="150000"/>
              </a:lnSpc>
              <a:spcBef>
                <a:spcPts val="72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姓名檢核審查</a:t>
            </a:r>
            <a:r>
              <a:rPr lang="en-US" altLang="zh-TW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altLang="zh-TW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NameCheck</a:t>
            </a:r>
            <a:r>
              <a:rPr lang="en-US" altLang="zh-TW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r>
              <a:rPr lang="zh-TW" altLang="en-US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，即時</a:t>
            </a:r>
            <a:r>
              <a:rPr lang="zh-TW" altLang="en-US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掃描客戶或非客戶姓名是否命中</a:t>
            </a:r>
            <a:r>
              <a:rPr lang="zh-TW" altLang="en-US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名單，</a:t>
            </a:r>
            <a:r>
              <a:rPr lang="zh-TW" altLang="en-US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並針對疑似符合名單</a:t>
            </a:r>
            <a:r>
              <a:rPr lang="zh-TW" altLang="en-US" b="1" kern="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產生警示</a:t>
            </a:r>
            <a:r>
              <a:rPr lang="zh-TW" altLang="en-US" b="1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案件</a:t>
            </a:r>
            <a:r>
              <a:rPr lang="zh-TW" altLang="en-US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altLang="en-US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由人工</a:t>
            </a:r>
            <a:r>
              <a:rPr lang="zh-TW" altLang="en-US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審核案件</a:t>
            </a:r>
            <a:r>
              <a:rPr lang="zh-TW" altLang="en-US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是否為假警報</a:t>
            </a:r>
            <a:r>
              <a:rPr lang="zh-TW" altLang="en-US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lang="en-US" altLang="zh-TW" kern="0" dirty="0" smtClean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indent="-285750" defTabSz="914400">
              <a:lnSpc>
                <a:spcPct val="150000"/>
              </a:lnSpc>
              <a:spcBef>
                <a:spcPts val="72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en-US" altLang="zh-TW" kern="0" dirty="0" smtClean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285750" indent="-285750" defTabSz="914400">
              <a:lnSpc>
                <a:spcPct val="150000"/>
              </a:lnSpc>
              <a:spcBef>
                <a:spcPts val="72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kern="0" dirty="0">
                <a:solidFill>
                  <a:srgbClr val="000000"/>
                </a:solidFill>
                <a:latin typeface="Microsoft JhengHei"/>
                <a:ea typeface="Microsoft JhengHei"/>
                <a:cs typeface="Arial"/>
                <a:sym typeface="Arial"/>
              </a:rPr>
              <a:t>檢核方式分為以下三</a:t>
            </a:r>
            <a:r>
              <a:rPr lang="zh-TW" altLang="en-US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Arial"/>
                <a:sym typeface="Arial"/>
              </a:rPr>
              <a:t>種：</a:t>
            </a:r>
            <a:endParaRPr lang="zh-TW" altLang="en-US" kern="0" dirty="0">
              <a:solidFill>
                <a:srgbClr val="000000"/>
              </a:solidFill>
              <a:latin typeface="Microsoft JhengHei"/>
              <a:ea typeface="Microsoft JhengHei"/>
              <a:cs typeface="Twentieth Century"/>
              <a:sym typeface="Arial"/>
            </a:endParaRPr>
          </a:p>
          <a:p>
            <a:pPr defTabSz="914400">
              <a:spcBef>
                <a:spcPts val="480"/>
              </a:spcBef>
              <a:buClr>
                <a:srgbClr val="000000"/>
              </a:buClr>
              <a:buFont typeface="Arial"/>
              <a:buNone/>
            </a:pPr>
            <a:endParaRPr lang="zh-TW" altLang="en-US" kern="0" dirty="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Arial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8951CB-1F10-40C5-9321-97A965D53F87}"/>
              </a:ext>
            </a:extLst>
          </p:cNvPr>
          <p:cNvSpPr txBox="1"/>
          <p:nvPr/>
        </p:nvSpPr>
        <p:spPr>
          <a:xfrm>
            <a:off x="1187624" y="3789040"/>
            <a:ext cx="4248472" cy="165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7" defTabSz="914400">
              <a:lnSpc>
                <a:spcPct val="150000"/>
              </a:lnSpc>
              <a:spcBef>
                <a:spcPts val="720"/>
              </a:spcBef>
              <a:buClr>
                <a:srgbClr val="000000"/>
              </a:buClr>
              <a:buFont typeface="Arial"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1.</a:t>
            </a:r>
            <a:r>
              <a:rPr lang="en-US" altLang="zh-TW" sz="2000" kern="0" dirty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 Bulk </a:t>
            </a:r>
            <a:r>
              <a:rPr lang="en-US" altLang="zh-TW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File</a:t>
            </a:r>
            <a:r>
              <a:rPr lang="zh-TW" altLang="en-US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(</a:t>
            </a:r>
            <a:r>
              <a:rPr lang="zh-TW" altLang="en-US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整批上傳</a:t>
            </a:r>
            <a:r>
              <a:rPr lang="en-US" altLang="zh-TW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)</a:t>
            </a:r>
            <a:endParaRPr lang="zh-TW" alt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0" lvl="7" defTabSz="914400">
              <a:lnSpc>
                <a:spcPct val="150000"/>
              </a:lnSpc>
              <a:spcBef>
                <a:spcPts val="720"/>
              </a:spcBef>
              <a:buClr>
                <a:srgbClr val="000000"/>
              </a:buClr>
              <a:buFont typeface="Arial"/>
              <a:buNone/>
            </a:pPr>
            <a:r>
              <a:rPr lang="en-US" altLang="zh-TW" sz="2000" kern="0" dirty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2</a:t>
            </a:r>
            <a:r>
              <a:rPr lang="en-US" altLang="zh-TW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.</a:t>
            </a:r>
            <a:r>
              <a:rPr lang="zh-TW" altLang="en-US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 </a:t>
            </a:r>
            <a:r>
              <a:rPr lang="en-US" altLang="zh-TW" sz="2000" kern="0" dirty="0" err="1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NameCheck</a:t>
            </a:r>
            <a:r>
              <a:rPr lang="en-US" altLang="zh-TW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 (</a:t>
            </a:r>
            <a:r>
              <a:rPr lang="zh-TW" altLang="en-US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畫面查詢</a:t>
            </a:r>
            <a:r>
              <a:rPr lang="en-US" altLang="zh-TW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)</a:t>
            </a:r>
          </a:p>
          <a:p>
            <a:pPr marL="0" lvl="7" defTabSz="914400">
              <a:lnSpc>
                <a:spcPct val="150000"/>
              </a:lnSpc>
              <a:spcBef>
                <a:spcPts val="720"/>
              </a:spcBef>
              <a:buClr>
                <a:srgbClr val="000000"/>
              </a:buClr>
            </a:pPr>
            <a:r>
              <a:rPr lang="en-US" altLang="zh-TW" sz="2000" kern="0" dirty="0" smtClean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3.</a:t>
            </a:r>
            <a:r>
              <a:rPr lang="en-US" altLang="zh-TW" sz="2000" kern="0" dirty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 Online </a:t>
            </a:r>
            <a:r>
              <a:rPr lang="en-US" altLang="zh-TW" sz="2000" kern="0" dirty="0" err="1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NameCheck</a:t>
            </a:r>
            <a:r>
              <a:rPr lang="en-US" altLang="zh-TW" sz="2000" kern="0" dirty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 (</a:t>
            </a:r>
            <a:r>
              <a:rPr lang="en-US" altLang="zh-TW" sz="2000" kern="0" dirty="0" err="1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webservice</a:t>
            </a:r>
            <a:r>
              <a:rPr lang="en-US" altLang="zh-TW" sz="2000" kern="0" dirty="0">
                <a:solidFill>
                  <a:srgbClr val="000000"/>
                </a:solidFill>
                <a:ea typeface="Microsoft JhengHei"/>
                <a:cs typeface="Arial"/>
                <a:sym typeface="Arial"/>
              </a:rPr>
              <a:t>) </a:t>
            </a:r>
            <a:endParaRPr lang="zh-TW" altLang="en-US" sz="20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9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NameCheck</a:t>
            </a:r>
            <a:r>
              <a:rPr lang="en-US" altLang="zh-TW" dirty="0" smtClean="0"/>
              <a:t> </a:t>
            </a:r>
            <a:r>
              <a:rPr lang="zh-TW" altLang="en-US" dirty="0" smtClean="0"/>
              <a:t>流程</a:t>
            </a:r>
            <a:endParaRPr lang="zh-TW" altLang="en-US" dirty="0"/>
          </a:p>
        </p:txBody>
      </p:sp>
      <p:sp>
        <p:nvSpPr>
          <p:cNvPr id="46" name="Google Shape;234;gd7c415d8bc_0_276"/>
          <p:cNvSpPr/>
          <p:nvPr/>
        </p:nvSpPr>
        <p:spPr>
          <a:xfrm>
            <a:off x="6444208" y="2420888"/>
            <a:ext cx="2162243" cy="3240360"/>
          </a:xfrm>
          <a:prstGeom prst="roundRect">
            <a:avLst>
              <a:gd name="adj" fmla="val 4928"/>
            </a:avLst>
          </a:prstGeom>
          <a:solidFill>
            <a:srgbClr val="FFFFFF"/>
          </a:solidFill>
          <a:ln w="5715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39;gd7c415d8bc_0_276"/>
          <p:cNvCxnSpPr>
            <a:endCxn id="51" idx="1"/>
          </p:cNvCxnSpPr>
          <p:nvPr/>
        </p:nvCxnSpPr>
        <p:spPr>
          <a:xfrm>
            <a:off x="1275932" y="3079147"/>
            <a:ext cx="40329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sm" len="sm"/>
            <a:tailEnd type="stealth" w="med" len="med"/>
          </a:ln>
        </p:spPr>
      </p:cxnSp>
      <p:pic>
        <p:nvPicPr>
          <p:cNvPr id="51" name="Google Shape;240;gd7c415d8bc_0_276" descr="Category:Computer monitor &lt;strong&gt;icons&lt;/strong&gt; - Wikimedia Common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9222" y="2797761"/>
            <a:ext cx="530544" cy="5627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241;gd7c415d8bc_0_276"/>
          <p:cNvSpPr txBox="1"/>
          <p:nvPr/>
        </p:nvSpPr>
        <p:spPr>
          <a:xfrm>
            <a:off x="2139515" y="3464097"/>
            <a:ext cx="1871761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TW"/>
            </a:defPPr>
            <a:lvl1pPr marR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0000"/>
                </a:solidFill>
                <a:ea typeface="Microsoft JhengHei"/>
                <a:cs typeface="Microsoft JhengHei"/>
              </a:defRPr>
            </a:lvl1pPr>
          </a:lstStyle>
          <a:p>
            <a:r>
              <a:rPr lang="zh-TW" sz="1600" dirty="0">
                <a:solidFill>
                  <a:schemeClr val="accent3">
                    <a:lumMod val="50000"/>
                  </a:schemeClr>
                </a:solidFill>
                <a:sym typeface="Microsoft JhengHei"/>
              </a:rPr>
              <a:t>Screen NameCheck</a:t>
            </a:r>
            <a:endParaRPr sz="1600" dirty="0">
              <a:solidFill>
                <a:schemeClr val="accent3">
                  <a:lumMod val="50000"/>
                </a:schemeClr>
              </a:solidFill>
              <a:sym typeface="Microsoft JhengHei"/>
            </a:endParaRPr>
          </a:p>
        </p:txBody>
      </p:sp>
      <p:grpSp>
        <p:nvGrpSpPr>
          <p:cNvPr id="53" name="Google Shape;242;gd7c415d8bc_0_276"/>
          <p:cNvGrpSpPr/>
          <p:nvPr/>
        </p:nvGrpSpPr>
        <p:grpSpPr>
          <a:xfrm>
            <a:off x="3968874" y="4532477"/>
            <a:ext cx="1399302" cy="1158085"/>
            <a:chOff x="4906108" y="4058661"/>
            <a:chExt cx="1890300" cy="1474854"/>
          </a:xfrm>
        </p:grpSpPr>
        <p:pic>
          <p:nvPicPr>
            <p:cNvPr id="54" name="Google Shape;243;gd7c415d8bc_0_2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77202" y="4058661"/>
              <a:ext cx="875339" cy="8753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244;gd7c415d8bc_0_276"/>
            <p:cNvSpPr/>
            <p:nvPr/>
          </p:nvSpPr>
          <p:spPr>
            <a:xfrm>
              <a:off x="4906108" y="4933998"/>
              <a:ext cx="1890300" cy="599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NameCheck</a:t>
              </a:r>
              <a:endParaRPr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Web Service</a:t>
              </a:r>
              <a:endParaRPr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245;gd7c415d8bc_0_276"/>
          <p:cNvGrpSpPr/>
          <p:nvPr/>
        </p:nvGrpSpPr>
        <p:grpSpPr>
          <a:xfrm>
            <a:off x="4027213" y="2621846"/>
            <a:ext cx="1229850" cy="965803"/>
            <a:chOff x="4984915" y="1911550"/>
            <a:chExt cx="1661389" cy="1229977"/>
          </a:xfrm>
        </p:grpSpPr>
        <p:pic>
          <p:nvPicPr>
            <p:cNvPr id="57" name="Google Shape;246;gd7c415d8bc_0_27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7166" y="1911550"/>
              <a:ext cx="875339" cy="8753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247;gd7c415d8bc_0_276"/>
            <p:cNvSpPr/>
            <p:nvPr/>
          </p:nvSpPr>
          <p:spPr>
            <a:xfrm>
              <a:off x="4984915" y="2793005"/>
              <a:ext cx="1661389" cy="348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PODOTNET</a:t>
              </a:r>
              <a:endParaRPr sz="16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248;gd7c415d8bc_0_276"/>
          <p:cNvSpPr/>
          <p:nvPr/>
        </p:nvSpPr>
        <p:spPr>
          <a:xfrm>
            <a:off x="769415" y="4225067"/>
            <a:ext cx="495674" cy="162360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其他</a:t>
            </a:r>
            <a:endParaRPr sz="16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銀行</a:t>
            </a:r>
            <a:endParaRPr sz="16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系統</a:t>
            </a:r>
            <a:endParaRPr sz="16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0" name="Google Shape;249;gd7c415d8bc_0_276"/>
          <p:cNvSpPr txBox="1"/>
          <p:nvPr/>
        </p:nvSpPr>
        <p:spPr>
          <a:xfrm>
            <a:off x="2088855" y="4627364"/>
            <a:ext cx="1031535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accent1">
                    <a:lumMod val="50000"/>
                  </a:schemeClr>
                </a:solidFill>
                <a:ea typeface="Microsoft JhengHei"/>
                <a:cs typeface="Microsoft JhengHei"/>
                <a:sym typeface="Microsoft JhengHei"/>
              </a:rPr>
              <a:t>Request</a:t>
            </a:r>
            <a:endParaRPr lang="zh-TW" altLang="en-US" sz="1600" b="1" dirty="0">
              <a:solidFill>
                <a:schemeClr val="accent1">
                  <a:lumMod val="50000"/>
                </a:schemeClr>
              </a:solidFill>
              <a:ea typeface="Microsoft JhengHei"/>
              <a:cs typeface="Microsoft JhengHei"/>
            </a:endParaRPr>
          </a:p>
        </p:txBody>
      </p:sp>
      <p:sp>
        <p:nvSpPr>
          <p:cNvPr id="61" name="Google Shape;250;gd7c415d8bc_0_276"/>
          <p:cNvSpPr/>
          <p:nvPr/>
        </p:nvSpPr>
        <p:spPr>
          <a:xfrm>
            <a:off x="6557930" y="2603521"/>
            <a:ext cx="939246" cy="2862876"/>
          </a:xfrm>
          <a:prstGeom prst="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sz="1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 sz="1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51;gd7c415d8bc_0_276"/>
          <p:cNvSpPr/>
          <p:nvPr/>
        </p:nvSpPr>
        <p:spPr>
          <a:xfrm>
            <a:off x="2218889" y="2358452"/>
            <a:ext cx="1784405" cy="62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accent6">
                    <a:lumMod val="50000"/>
                  </a:schemeClr>
                </a:solidFill>
                <a:ea typeface="Microsoft JhengHei"/>
                <a:cs typeface="Microsoft JhengHei"/>
                <a:sym typeface="Microsoft JhengHei"/>
              </a:rPr>
              <a:t>Upload</a:t>
            </a:r>
            <a:r>
              <a:rPr lang="zh-TW" sz="1400" b="1" dirty="0">
                <a:solidFill>
                  <a:schemeClr val="accent6">
                    <a:lumMod val="50000"/>
                  </a:schemeClr>
                </a:solidFill>
                <a:ea typeface="Microsoft JhengHei"/>
                <a:cs typeface="Microsoft JhengHei"/>
                <a:sym typeface="Microsoft JhengHei"/>
              </a:rPr>
              <a:t> </a:t>
            </a:r>
            <a:r>
              <a:rPr lang="zh-TW" sz="1600" b="1" dirty="0">
                <a:solidFill>
                  <a:schemeClr val="accent6">
                    <a:lumMod val="50000"/>
                  </a:schemeClr>
                </a:solidFill>
                <a:ea typeface="Microsoft JhengHei"/>
                <a:cs typeface="Microsoft JhengHei"/>
                <a:sym typeface="Microsoft JhengHei"/>
              </a:rPr>
              <a:t>Bulk File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ea typeface="Microsoft JhengHei"/>
              <a:cs typeface="Microsoft JhengHei"/>
            </a:endParaRPr>
          </a:p>
        </p:txBody>
      </p:sp>
      <p:cxnSp>
        <p:nvCxnSpPr>
          <p:cNvPr id="63" name="Google Shape;252;gd7c415d8bc_0_276"/>
          <p:cNvCxnSpPr/>
          <p:nvPr/>
        </p:nvCxnSpPr>
        <p:spPr>
          <a:xfrm>
            <a:off x="2431721" y="2830134"/>
            <a:ext cx="140929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4" name="Google Shape;253;gd7c415d8bc_0_276"/>
          <p:cNvCxnSpPr/>
          <p:nvPr/>
        </p:nvCxnSpPr>
        <p:spPr>
          <a:xfrm>
            <a:off x="5374873" y="2830134"/>
            <a:ext cx="778401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5" name="Google Shape;254;gd7c415d8bc_0_276"/>
          <p:cNvSpPr/>
          <p:nvPr/>
        </p:nvSpPr>
        <p:spPr>
          <a:xfrm rot="10800000">
            <a:off x="7357228" y="2082508"/>
            <a:ext cx="258053" cy="202823"/>
          </a:xfrm>
          <a:prstGeom prst="downArrow">
            <a:avLst>
              <a:gd name="adj1" fmla="val 50000"/>
              <a:gd name="adj2" fmla="val 6781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" name="Google Shape;255;gd7c415d8bc_0_276"/>
          <p:cNvGrpSpPr/>
          <p:nvPr/>
        </p:nvGrpSpPr>
        <p:grpSpPr>
          <a:xfrm>
            <a:off x="6557931" y="1271504"/>
            <a:ext cx="1031364" cy="771613"/>
            <a:chOff x="9060370" y="740324"/>
            <a:chExt cx="1582908" cy="1122317"/>
          </a:xfrm>
        </p:grpSpPr>
        <p:pic>
          <p:nvPicPr>
            <p:cNvPr id="67" name="Google Shape;256;gd7c415d8bc_0_276" descr="&lt;strong&gt;File&lt;/strong&gt;:&lt;strong&gt;File&lt;/strong&gt; alt font awesome.svg - Wikimedia Common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44724" y="740324"/>
              <a:ext cx="614200" cy="614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257;gd7c415d8bc_0_276"/>
            <p:cNvSpPr txBox="1"/>
            <p:nvPr/>
          </p:nvSpPr>
          <p:spPr>
            <a:xfrm>
              <a:off x="9060370" y="1370270"/>
              <a:ext cx="1582908" cy="4923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Result.csv</a:t>
              </a:r>
              <a:endParaRPr lang="zh-TW" altLang="en-US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69" name="Google Shape;259;gd7c415d8bc_0_276"/>
          <p:cNvSpPr/>
          <p:nvPr/>
        </p:nvSpPr>
        <p:spPr>
          <a:xfrm>
            <a:off x="2145766" y="5305660"/>
            <a:ext cx="95492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zh-TW" sz="1600" b="1" dirty="0">
                <a:solidFill>
                  <a:schemeClr val="accent1">
                    <a:lumMod val="75000"/>
                  </a:schemeClr>
                </a:solidFill>
                <a:ea typeface="Microsoft JhengHei"/>
                <a:cs typeface="Microsoft JhengHei"/>
                <a:sym typeface="Microsoft JhengHei"/>
              </a:rPr>
              <a:t>Respond</a:t>
            </a:r>
            <a:endParaRPr lang="zh-TW" altLang="en-US" sz="1600" b="1" dirty="0">
              <a:solidFill>
                <a:schemeClr val="accent1">
                  <a:lumMod val="75000"/>
                </a:schemeClr>
              </a:solidFill>
              <a:ea typeface="Microsoft JhengHei"/>
              <a:cs typeface="Microsoft JhengHei"/>
            </a:endParaRPr>
          </a:p>
        </p:txBody>
      </p:sp>
      <p:cxnSp>
        <p:nvCxnSpPr>
          <p:cNvPr id="70" name="Google Shape;260;gd7c415d8bc_0_276"/>
          <p:cNvCxnSpPr/>
          <p:nvPr/>
        </p:nvCxnSpPr>
        <p:spPr>
          <a:xfrm>
            <a:off x="5374873" y="5002929"/>
            <a:ext cx="77840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1" name="Google Shape;261;gd7c415d8bc_0_276"/>
          <p:cNvCxnSpPr/>
          <p:nvPr/>
        </p:nvCxnSpPr>
        <p:spPr>
          <a:xfrm>
            <a:off x="5374873" y="5238196"/>
            <a:ext cx="778401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72" name="Google Shape;262;gd7c415d8bc_0_276"/>
          <p:cNvCxnSpPr/>
          <p:nvPr/>
        </p:nvCxnSpPr>
        <p:spPr>
          <a:xfrm>
            <a:off x="1554768" y="5002929"/>
            <a:ext cx="2268729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3" name="Google Shape;263;gd7c415d8bc_0_276"/>
          <p:cNvCxnSpPr/>
          <p:nvPr/>
        </p:nvCxnSpPr>
        <p:spPr>
          <a:xfrm>
            <a:off x="1554768" y="5231556"/>
            <a:ext cx="2268729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74" name="Google Shape;264;gd7c415d8bc_0_276"/>
          <p:cNvCxnSpPr/>
          <p:nvPr/>
        </p:nvCxnSpPr>
        <p:spPr>
          <a:xfrm>
            <a:off x="2431721" y="3244963"/>
            <a:ext cx="1391750" cy="0"/>
          </a:xfrm>
          <a:prstGeom prst="straightConnector1">
            <a:avLst/>
          </a:prstGeom>
          <a:noFill/>
          <a:ln w="38100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5" name="Google Shape;265;gd7c415d8bc_0_276"/>
          <p:cNvCxnSpPr/>
          <p:nvPr/>
        </p:nvCxnSpPr>
        <p:spPr>
          <a:xfrm>
            <a:off x="5374873" y="3244963"/>
            <a:ext cx="778401" cy="0"/>
          </a:xfrm>
          <a:prstGeom prst="straightConnector1">
            <a:avLst/>
          </a:prstGeom>
          <a:noFill/>
          <a:ln w="38100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6" name="Google Shape;266;gd7c415d8bc_0_276"/>
          <p:cNvCxnSpPr/>
          <p:nvPr/>
        </p:nvCxnSpPr>
        <p:spPr>
          <a:xfrm>
            <a:off x="5374873" y="3452724"/>
            <a:ext cx="828133" cy="0"/>
          </a:xfrm>
          <a:prstGeom prst="straightConnector1">
            <a:avLst/>
          </a:prstGeom>
          <a:noFill/>
          <a:ln w="38100" cap="flat" cmpd="sng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 type="stealth" w="med" len="med"/>
            <a:tailEnd type="none" w="sm" len="sm"/>
          </a:ln>
        </p:spPr>
      </p:cxnSp>
      <p:cxnSp>
        <p:nvCxnSpPr>
          <p:cNvPr id="77" name="Google Shape;267;gd7c415d8bc_0_276"/>
          <p:cNvCxnSpPr/>
          <p:nvPr/>
        </p:nvCxnSpPr>
        <p:spPr>
          <a:xfrm>
            <a:off x="2422773" y="3452724"/>
            <a:ext cx="1403965" cy="0"/>
          </a:xfrm>
          <a:prstGeom prst="straightConnector1">
            <a:avLst/>
          </a:prstGeom>
          <a:noFill/>
          <a:ln w="38100" cap="flat" cmpd="sng">
            <a:solidFill>
              <a:schemeClr val="accent3">
                <a:lumMod val="60000"/>
                <a:lumOff val="40000"/>
              </a:schemeClr>
            </a:solidFill>
            <a:prstDash val="dash"/>
            <a:round/>
            <a:headEnd type="stealth" w="med" len="med"/>
            <a:tailEnd type="none" w="sm" len="sm"/>
          </a:ln>
        </p:spPr>
      </p:cxnSp>
      <p:grpSp>
        <p:nvGrpSpPr>
          <p:cNvPr id="78" name="Google Shape;268;gd7c415d8bc_0_276"/>
          <p:cNvGrpSpPr/>
          <p:nvPr/>
        </p:nvGrpSpPr>
        <p:grpSpPr>
          <a:xfrm>
            <a:off x="7776880" y="1190658"/>
            <a:ext cx="597123" cy="819228"/>
            <a:chOff x="8955158" y="2872999"/>
            <a:chExt cx="1632232" cy="2106983"/>
          </a:xfrm>
        </p:grpSpPr>
        <p:pic>
          <p:nvPicPr>
            <p:cNvPr id="79" name="Google Shape;269;gd7c415d8bc_0_27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955158" y="2872999"/>
              <a:ext cx="1157403" cy="1399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270;gd7c415d8bc_0_276"/>
            <p:cNvSpPr txBox="1"/>
            <p:nvPr/>
          </p:nvSpPr>
          <p:spPr>
            <a:xfrm>
              <a:off x="8968025" y="4259305"/>
              <a:ext cx="1619365" cy="720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case</a:t>
              </a:r>
              <a:endParaRPr lang="zh-TW" sz="1600" b="1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81" name="Google Shape;271;gd7c415d8bc_0_276"/>
          <p:cNvSpPr/>
          <p:nvPr/>
        </p:nvSpPr>
        <p:spPr>
          <a:xfrm>
            <a:off x="7525329" y="2029754"/>
            <a:ext cx="454590" cy="26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 sz="16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272;gd7c415d8bc_0_276" descr="&lt;strong&gt;File&lt;/strong&gt;:&lt;strong&gt;File&lt;/strong&gt; alt font awesome.svg - Wikimedia Comm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7180" y="2034071"/>
            <a:ext cx="420832" cy="4463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274;gd7c415d8bc_0_276"/>
          <p:cNvGrpSpPr/>
          <p:nvPr/>
        </p:nvGrpSpPr>
        <p:grpSpPr>
          <a:xfrm>
            <a:off x="7695496" y="3755831"/>
            <a:ext cx="910955" cy="936537"/>
            <a:chOff x="8909044" y="2582764"/>
            <a:chExt cx="1230598" cy="1192706"/>
          </a:xfrm>
        </p:grpSpPr>
        <p:sp>
          <p:nvSpPr>
            <p:cNvPr id="85" name="Google Shape;275;gd7c415d8bc_0_276"/>
            <p:cNvSpPr txBox="1"/>
            <p:nvPr/>
          </p:nvSpPr>
          <p:spPr>
            <a:xfrm>
              <a:off x="8909044" y="3383560"/>
              <a:ext cx="1230598" cy="391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400" b="1" dirty="0" smtClean="0">
                  <a:solidFill>
                    <a:schemeClr val="accen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名單</a:t>
              </a:r>
              <a:r>
                <a:rPr lang="zh-TW" sz="1400" b="1" dirty="0">
                  <a:solidFill>
                    <a:schemeClr val="accent2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比對</a:t>
              </a:r>
              <a:endParaRPr sz="1400" b="1" dirty="0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pic>
          <p:nvPicPr>
            <p:cNvPr id="86" name="Google Shape;276;gd7c415d8bc_0_276" descr="File:Linecons &lt;strong&gt;database&lt;/strong&gt;.svg - Wikimedia Commons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19983" y="2582764"/>
              <a:ext cx="705648" cy="68873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7" name="Google Shape;277;gd7c415d8bc_0_276"/>
          <p:cNvCxnSpPr>
            <a:stCxn id="61" idx="3"/>
            <a:endCxn id="86" idx="1"/>
          </p:cNvCxnSpPr>
          <p:nvPr/>
        </p:nvCxnSpPr>
        <p:spPr>
          <a:xfrm flipV="1">
            <a:off x="7497176" y="4026236"/>
            <a:ext cx="354468" cy="8723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stealth" w="med" len="med"/>
            <a:tailEnd type="stealth" w="med" len="med"/>
          </a:ln>
        </p:spPr>
      </p:cxnSp>
      <p:grpSp>
        <p:nvGrpSpPr>
          <p:cNvPr id="47" name="Google Shape;236;gd7c415d8bc_0_276"/>
          <p:cNvGrpSpPr/>
          <p:nvPr/>
        </p:nvGrpSpPr>
        <p:grpSpPr>
          <a:xfrm>
            <a:off x="605761" y="2531138"/>
            <a:ext cx="801488" cy="829394"/>
            <a:chOff x="1778329" y="804969"/>
            <a:chExt cx="1220527" cy="1257505"/>
          </a:xfrm>
        </p:grpSpPr>
        <p:pic>
          <p:nvPicPr>
            <p:cNvPr id="48" name="Google Shape;237;gd7c415d8bc_0_27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912188" y="804969"/>
              <a:ext cx="967334" cy="954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Google Shape;238;gd7c415d8bc_0_276"/>
            <p:cNvSpPr/>
            <p:nvPr/>
          </p:nvSpPr>
          <p:spPr>
            <a:xfrm>
              <a:off x="1778329" y="1556595"/>
              <a:ext cx="1220527" cy="505879"/>
            </a:xfrm>
            <a:prstGeom prst="ribbon2">
              <a:avLst>
                <a:gd name="adj1" fmla="val 16667"/>
                <a:gd name="adj2" fmla="val 75000"/>
              </a:avLst>
            </a:prstGeom>
            <a:solidFill>
              <a:srgbClr val="FFFFFF"/>
            </a:solidFill>
            <a:ln w="19050" cap="flat" cmpd="sng">
              <a:solidFill>
                <a:srgbClr val="4A524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1600" b="1" dirty="0">
                  <a:ea typeface="Microsoft JhengHei"/>
                  <a:cs typeface="Microsoft JhengHei"/>
                  <a:sym typeface="Microsoft JhengHei"/>
                </a:rPr>
                <a:t>User</a:t>
              </a:r>
              <a:endParaRPr sz="1600" b="1" dirty="0">
                <a:ea typeface="Microsoft JhengHei"/>
                <a:cs typeface="Microsoft JhengHei"/>
              </a:endParaRPr>
            </a:p>
          </p:txBody>
        </p:sp>
      </p:grpSp>
      <p:pic>
        <p:nvPicPr>
          <p:cNvPr id="109" name="Google Shape;272;gd7c415d8bc_0_276" descr="&lt;strong&gt;File&lt;/strong&gt;:&lt;strong&gt;File&lt;/strong&gt; alt font awesome.svg - Wikimedia Comm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2813" y="4225067"/>
            <a:ext cx="420832" cy="4463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86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32;gd7c415d8bc_0_249"/>
          <p:cNvSpPr txBox="1"/>
          <p:nvPr/>
        </p:nvSpPr>
        <p:spPr>
          <a:xfrm>
            <a:off x="899592" y="3356992"/>
            <a:ext cx="5049600" cy="129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3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WLF Workflow</a:t>
            </a:r>
            <a:endParaRPr sz="2100" b="1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Google Shape;334;gd7c415d8bc_0_249"/>
          <p:cNvSpPr/>
          <p:nvPr/>
        </p:nvSpPr>
        <p:spPr>
          <a:xfrm>
            <a:off x="899592" y="5016835"/>
            <a:ext cx="1387500" cy="518700"/>
          </a:xfrm>
          <a:prstGeom prst="roundRect">
            <a:avLst>
              <a:gd name="adj" fmla="val 7193"/>
            </a:avLst>
          </a:pr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zh-TW" sz="2400" b="1" dirty="0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endParaRPr sz="2400" b="1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7;gd7c415d8bc_0_233">
            <a:extLst>
              <a:ext uri="{FF2B5EF4-FFF2-40B4-BE49-F238E27FC236}">
                <a16:creationId xmlns:a16="http://schemas.microsoft.com/office/drawing/2014/main" id="{9ADD3BCE-D4A1-4090-BF99-5C5845A8E6AB}"/>
              </a:ext>
            </a:extLst>
          </p:cNvPr>
          <p:cNvSpPr/>
          <p:nvPr/>
        </p:nvSpPr>
        <p:spPr>
          <a:xfrm>
            <a:off x="2501710" y="5016835"/>
            <a:ext cx="1387500" cy="518700"/>
          </a:xfrm>
          <a:prstGeom prst="roundRect">
            <a:avLst>
              <a:gd name="adj" fmla="val 7193"/>
            </a:avLst>
          </a:prstGeom>
          <a:noFill/>
          <a:ln w="571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TW" b="1" dirty="0" err="1">
                <a:solidFill>
                  <a:schemeClr val="bg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NameCheck</a:t>
            </a:r>
            <a:endParaRPr b="1" dirty="0">
              <a:solidFill>
                <a:schemeClr val="bg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8;gd7c415d8bc_0_233">
            <a:extLst>
              <a:ext uri="{FF2B5EF4-FFF2-40B4-BE49-F238E27FC236}">
                <a16:creationId xmlns:a16="http://schemas.microsoft.com/office/drawing/2014/main" id="{A046A11F-C054-4F84-8150-D6D6D2799B49}"/>
              </a:ext>
            </a:extLst>
          </p:cNvPr>
          <p:cNvSpPr/>
          <p:nvPr/>
        </p:nvSpPr>
        <p:spPr>
          <a:xfrm>
            <a:off x="4103828" y="5008410"/>
            <a:ext cx="1387500" cy="518700"/>
          </a:xfrm>
          <a:prstGeom prst="roundRect">
            <a:avLst>
              <a:gd name="adj" fmla="val 7193"/>
            </a:avLst>
          </a:prstGeom>
          <a:noFill/>
          <a:ln w="571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CDC</a:t>
            </a:r>
            <a:endParaRPr lang="zh-TW" altLang="en-US" sz="2400" b="1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899592" y="4797152"/>
            <a:ext cx="73448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05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CDC</a:t>
            </a:r>
            <a:r>
              <a:rPr lang="zh-TW" altLang="en-US" dirty="0" smtClean="0"/>
              <a:t> 簡介</a:t>
            </a:r>
            <a:endParaRPr lang="zh-TW" altLang="en-US" dirty="0"/>
          </a:p>
        </p:txBody>
      </p:sp>
      <p:sp>
        <p:nvSpPr>
          <p:cNvPr id="4" name="Google Shape;284;gd7c415d8bc_0_332"/>
          <p:cNvSpPr txBox="1"/>
          <p:nvPr/>
        </p:nvSpPr>
        <p:spPr>
          <a:xfrm>
            <a:off x="611560" y="1295951"/>
            <a:ext cx="7816596" cy="93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lang="zh-TW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客戶資料檢核</a:t>
            </a:r>
            <a:r>
              <a:rPr lang="zh-TW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(CDC，Customer Database Check)</a:t>
            </a:r>
            <a:r>
              <a:rPr lang="zh-TW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</a:t>
            </a:r>
            <a:r>
              <a:rPr lang="zh-TW" b="1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每日</a:t>
            </a:r>
            <a:r>
              <a:rPr lang="zh-TW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進行客戶​資料與名單</a:t>
            </a:r>
            <a:r>
              <a:rPr lang="zh-TW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之差異</a:t>
            </a:r>
            <a:r>
              <a:rPr lang="zh-TW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比對，對疑似符合名單之客戶進行檢核審查。</a:t>
            </a:r>
            <a:endParaRPr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2600815" y="3083904"/>
            <a:ext cx="3942370" cy="2848322"/>
            <a:chOff x="2295924" y="3011896"/>
            <a:chExt cx="4364308" cy="3066426"/>
          </a:xfrm>
        </p:grpSpPr>
        <p:grpSp>
          <p:nvGrpSpPr>
            <p:cNvPr id="8" name="Google Shape;236;gd7c415d8bc_0_276"/>
            <p:cNvGrpSpPr/>
            <p:nvPr/>
          </p:nvGrpSpPr>
          <p:grpSpPr>
            <a:xfrm>
              <a:off x="2295924" y="4941168"/>
              <a:ext cx="1231843" cy="1137154"/>
              <a:chOff x="1655615" y="891155"/>
              <a:chExt cx="1304974" cy="1202233"/>
            </a:xfrm>
          </p:grpSpPr>
          <p:pic>
            <p:nvPicPr>
              <p:cNvPr id="9" name="Google Shape;237;gd7c415d8bc_0_276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876282" y="891155"/>
                <a:ext cx="866768" cy="8686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" name="Google Shape;238;gd7c415d8bc_0_276"/>
              <p:cNvSpPr/>
              <p:nvPr/>
            </p:nvSpPr>
            <p:spPr>
              <a:xfrm>
                <a:off x="1655615" y="1587509"/>
                <a:ext cx="1304974" cy="505879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FFFF"/>
              </a:solidFill>
              <a:ln w="19050" cap="flat" cmpd="sng">
                <a:solidFill>
                  <a:srgbClr val="4A524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600" b="1" dirty="0">
                    <a:ea typeface="Microsoft JhengHei"/>
                    <a:cs typeface="Microsoft JhengHei"/>
                    <a:sym typeface="Microsoft JhengHei"/>
                  </a:rPr>
                  <a:t>舊</a:t>
                </a:r>
                <a:r>
                  <a:rPr lang="zh-TW" altLang="en-US" sz="1600" b="1" dirty="0" smtClean="0">
                    <a:ea typeface="Microsoft JhengHei"/>
                    <a:cs typeface="Microsoft JhengHei"/>
                    <a:sym typeface="Microsoft JhengHei"/>
                  </a:rPr>
                  <a:t>客戶</a:t>
                </a:r>
                <a:endParaRPr sz="1600" b="1" dirty="0">
                  <a:ea typeface="Microsoft JhengHei"/>
                  <a:cs typeface="Microsoft JhengHei"/>
                </a:endParaRPr>
              </a:p>
            </p:txBody>
          </p:sp>
        </p:grpSp>
        <p:grpSp>
          <p:nvGrpSpPr>
            <p:cNvPr id="11" name="Google Shape;236;gd7c415d8bc_0_276"/>
            <p:cNvGrpSpPr/>
            <p:nvPr/>
          </p:nvGrpSpPr>
          <p:grpSpPr>
            <a:xfrm>
              <a:off x="2310119" y="3011896"/>
              <a:ext cx="1231843" cy="1137154"/>
              <a:chOff x="1670653" y="891155"/>
              <a:chExt cx="1304974" cy="1202233"/>
            </a:xfrm>
          </p:grpSpPr>
          <p:pic>
            <p:nvPicPr>
              <p:cNvPr id="12" name="Google Shape;237;gd7c415d8bc_0_276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876281" y="891155"/>
                <a:ext cx="866768" cy="86867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" name="Google Shape;238;gd7c415d8bc_0_276"/>
              <p:cNvSpPr/>
              <p:nvPr/>
            </p:nvSpPr>
            <p:spPr>
              <a:xfrm>
                <a:off x="1670653" y="1587509"/>
                <a:ext cx="1304974" cy="505879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rgbClr val="FFFFFF"/>
              </a:solidFill>
              <a:ln w="19050" cap="flat" cmpd="sng">
                <a:solidFill>
                  <a:srgbClr val="4A524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600" b="1" dirty="0" smtClean="0">
                    <a:ea typeface="Microsoft JhengHei"/>
                    <a:cs typeface="Microsoft JhengHei"/>
                    <a:sym typeface="Microsoft JhengHei"/>
                  </a:rPr>
                  <a:t>新客戶</a:t>
                </a:r>
                <a:endParaRPr sz="1600" b="1" dirty="0">
                  <a:ea typeface="Microsoft JhengHei"/>
                  <a:cs typeface="Microsoft JhengHei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5148064" y="3170948"/>
              <a:ext cx="1512168" cy="738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所有名單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148064" y="5157192"/>
              <a:ext cx="1512168" cy="7388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今日</a:t>
              </a:r>
              <a:endPara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更新名單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3779912" y="3573016"/>
              <a:ext cx="1080120" cy="0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3804953" y="5570586"/>
              <a:ext cx="1080120" cy="0"/>
            </a:xfrm>
            <a:prstGeom prst="straightConnector1">
              <a:avLst/>
            </a:prstGeom>
            <a:ln w="57150">
              <a:solidFill>
                <a:schemeClr val="accent1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33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CDC</a:t>
            </a:r>
            <a:r>
              <a:rPr lang="zh-TW" altLang="en-US" dirty="0" smtClean="0"/>
              <a:t> 流程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6" idx="3"/>
            <a:endCxn id="7" idx="1"/>
          </p:cNvCxnSpPr>
          <p:nvPr/>
        </p:nvCxnSpPr>
        <p:spPr>
          <a:xfrm>
            <a:off x="976624" y="3981040"/>
            <a:ext cx="1771352" cy="1"/>
          </a:xfrm>
          <a:prstGeom prst="straightConnector1">
            <a:avLst/>
          </a:prstGeom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29309" y="3502615"/>
            <a:ext cx="347315" cy="9568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每日排程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747976" y="3627640"/>
            <a:ext cx="990010" cy="706802"/>
          </a:xfrm>
          <a:prstGeom prst="roundRect">
            <a:avLst>
              <a:gd name="adj" fmla="val 12101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100"/>
              </a:lnSpc>
            </a:pPr>
            <a:r>
              <a:rPr lang="en-US" altLang="zh-TW" sz="16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CDC</a:t>
            </a:r>
          </a:p>
          <a:p>
            <a:pPr algn="ctr">
              <a:lnSpc>
                <a:spcPts val="2100"/>
              </a:lnSpc>
            </a:pPr>
            <a:r>
              <a:rPr lang="en-US" altLang="zh-TW" sz="16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Master</a:t>
            </a:r>
          </a:p>
        </p:txBody>
      </p:sp>
      <p:sp>
        <p:nvSpPr>
          <p:cNvPr id="8" name="矩形 7"/>
          <p:cNvSpPr/>
          <p:nvPr/>
        </p:nvSpPr>
        <p:spPr>
          <a:xfrm>
            <a:off x="4633439" y="2214799"/>
            <a:ext cx="1146931" cy="734105"/>
          </a:xfrm>
          <a:prstGeom prst="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TW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Detection</a:t>
            </a:r>
          </a:p>
          <a:p>
            <a:pPr algn="ctr"/>
            <a:r>
              <a:rPr lang="en-US" altLang="zh-TW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Worker</a:t>
            </a:r>
            <a:endParaRPr lang="zh-TW" altLang="en-US" sz="16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432639" y="3473653"/>
            <a:ext cx="782100" cy="1114004"/>
            <a:chOff x="2041310" y="2767782"/>
            <a:chExt cx="946196" cy="1360693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1310" y="2767782"/>
              <a:ext cx="946196" cy="944815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2056532" y="3752543"/>
              <a:ext cx="915755" cy="3759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Verdana" panose="020B0604030504040204" pitchFamily="34" charset="0"/>
                  <a:ea typeface="Verdana" panose="020B0604030504040204" pitchFamily="34" charset="0"/>
                </a:rPr>
                <a:t>Batch</a:t>
              </a:r>
              <a:endParaRPr lang="zh-TW" altLang="en-US" sz="1100" dirty="0">
                <a:latin typeface="Verdana" panose="020B0604030504040204" pitchFamily="34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0" name="直線接點 9"/>
          <p:cNvCxnSpPr>
            <a:stCxn id="7" idx="3"/>
            <a:endCxn id="8" idx="1"/>
          </p:cNvCxnSpPr>
          <p:nvPr/>
        </p:nvCxnSpPr>
        <p:spPr>
          <a:xfrm flipV="1">
            <a:off x="3737986" y="2581852"/>
            <a:ext cx="895453" cy="1399189"/>
          </a:xfrm>
          <a:prstGeom prst="line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3"/>
            <a:endCxn id="20" idx="1"/>
          </p:cNvCxnSpPr>
          <p:nvPr/>
        </p:nvCxnSpPr>
        <p:spPr>
          <a:xfrm>
            <a:off x="3737986" y="3981041"/>
            <a:ext cx="889649" cy="0"/>
          </a:xfrm>
          <a:prstGeom prst="line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接點 11"/>
          <p:cNvCxnSpPr>
            <a:stCxn id="7" idx="3"/>
            <a:endCxn id="19" idx="1"/>
          </p:cNvCxnSpPr>
          <p:nvPr/>
        </p:nvCxnSpPr>
        <p:spPr>
          <a:xfrm>
            <a:off x="3737986" y="3981041"/>
            <a:ext cx="895453" cy="1399188"/>
          </a:xfrm>
          <a:prstGeom prst="line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4044302" y="3136323"/>
            <a:ext cx="369812" cy="366292"/>
            <a:chOff x="8628355" y="3460425"/>
            <a:chExt cx="1865193" cy="1865193"/>
          </a:xfrm>
        </p:grpSpPr>
        <p:sp>
          <p:nvSpPr>
            <p:cNvPr id="35" name="剪去並圓角化單一角落矩形 34"/>
            <p:cNvSpPr/>
            <p:nvPr/>
          </p:nvSpPr>
          <p:spPr>
            <a:xfrm>
              <a:off x="8888090" y="3525328"/>
              <a:ext cx="1345722" cy="1702280"/>
            </a:xfrm>
            <a:prstGeom prst="snipRoundRect">
              <a:avLst>
                <a:gd name="adj1" fmla="val 6411"/>
                <a:gd name="adj2" fmla="val 431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8889" r="92000">
                          <a14:foregroundMark x1="66222" y1="23556" x2="66222" y2="23556"/>
                          <a14:foregroundMark x1="49778" y1="58667" x2="49778" y2="58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28355" y="3460425"/>
              <a:ext cx="1865193" cy="1865193"/>
            </a:xfrm>
            <a:prstGeom prst="rect">
              <a:avLst/>
            </a:prstGeom>
          </p:spPr>
        </p:pic>
      </p:grpSp>
      <p:grpSp>
        <p:nvGrpSpPr>
          <p:cNvPr id="14" name="群組 13"/>
          <p:cNvGrpSpPr/>
          <p:nvPr/>
        </p:nvGrpSpPr>
        <p:grpSpPr>
          <a:xfrm>
            <a:off x="4044302" y="3769514"/>
            <a:ext cx="369812" cy="366292"/>
            <a:chOff x="8628355" y="3460425"/>
            <a:chExt cx="1865193" cy="1865193"/>
          </a:xfrm>
        </p:grpSpPr>
        <p:sp>
          <p:nvSpPr>
            <p:cNvPr id="33" name="剪去並圓角化單一角落矩形 32"/>
            <p:cNvSpPr/>
            <p:nvPr/>
          </p:nvSpPr>
          <p:spPr>
            <a:xfrm>
              <a:off x="8888090" y="3525328"/>
              <a:ext cx="1345722" cy="1702280"/>
            </a:xfrm>
            <a:prstGeom prst="snipRoundRect">
              <a:avLst>
                <a:gd name="adj1" fmla="val 6411"/>
                <a:gd name="adj2" fmla="val 431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4" name="圖片 3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8889" r="92000">
                          <a14:foregroundMark x1="66222" y1="23556" x2="66222" y2="23556"/>
                          <a14:foregroundMark x1="49778" y1="58667" x2="49778" y2="58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28355" y="3460425"/>
              <a:ext cx="1865193" cy="1865193"/>
            </a:xfrm>
            <a:prstGeom prst="rect">
              <a:avLst/>
            </a:prstGeom>
          </p:spPr>
        </p:pic>
      </p:grpSp>
      <p:grpSp>
        <p:nvGrpSpPr>
          <p:cNvPr id="15" name="群組 14"/>
          <p:cNvGrpSpPr/>
          <p:nvPr/>
        </p:nvGrpSpPr>
        <p:grpSpPr>
          <a:xfrm>
            <a:off x="4044302" y="4402705"/>
            <a:ext cx="369812" cy="366292"/>
            <a:chOff x="8628355" y="3460425"/>
            <a:chExt cx="1865193" cy="1865193"/>
          </a:xfrm>
        </p:grpSpPr>
        <p:sp>
          <p:nvSpPr>
            <p:cNvPr id="31" name="剪去並圓角化單一角落矩形 30"/>
            <p:cNvSpPr/>
            <p:nvPr/>
          </p:nvSpPr>
          <p:spPr>
            <a:xfrm>
              <a:off x="8888090" y="3525328"/>
              <a:ext cx="1345722" cy="1702280"/>
            </a:xfrm>
            <a:prstGeom prst="snipRoundRect">
              <a:avLst>
                <a:gd name="adj1" fmla="val 6411"/>
                <a:gd name="adj2" fmla="val 431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8889" r="92000">
                          <a14:foregroundMark x1="66222" y1="23556" x2="66222" y2="23556"/>
                          <a14:foregroundMark x1="49778" y1="58667" x2="49778" y2="58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28355" y="3460425"/>
              <a:ext cx="1865193" cy="1865193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7380735" y="3420135"/>
            <a:ext cx="1295496" cy="1156458"/>
            <a:chOff x="7461358" y="2839421"/>
            <a:chExt cx="1355067" cy="1221265"/>
          </a:xfrm>
        </p:grpSpPr>
        <p:sp>
          <p:nvSpPr>
            <p:cNvPr id="26" name="向右箭號 25"/>
            <p:cNvSpPr/>
            <p:nvPr/>
          </p:nvSpPr>
          <p:spPr>
            <a:xfrm>
              <a:off x="7505497" y="3109687"/>
              <a:ext cx="419921" cy="536720"/>
            </a:xfrm>
            <a:prstGeom prst="rightArrow">
              <a:avLst>
                <a:gd name="adj1" fmla="val 66463"/>
                <a:gd name="adj2" fmla="val 5201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8072324" y="2839421"/>
              <a:ext cx="744101" cy="1221265"/>
              <a:chOff x="7981891" y="2721273"/>
              <a:chExt cx="926490" cy="1520616"/>
            </a:xfrm>
          </p:grpSpPr>
          <p:pic>
            <p:nvPicPr>
              <p:cNvPr id="29" name="圖片 2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1891" y="2721273"/>
                <a:ext cx="845049" cy="1021876"/>
              </a:xfrm>
              <a:prstGeom prst="rect">
                <a:avLst/>
              </a:prstGeom>
            </p:spPr>
          </p:pic>
          <p:sp>
            <p:nvSpPr>
              <p:cNvPr id="30" name="文字方塊 29"/>
              <p:cNvSpPr txBox="1"/>
              <p:nvPr/>
            </p:nvSpPr>
            <p:spPr>
              <a:xfrm>
                <a:off x="8032807" y="3757208"/>
                <a:ext cx="875574" cy="484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</a:t>
                </a:r>
                <a:r>
                  <a:rPr lang="en-US" altLang="zh-TW" sz="16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ase</a:t>
                </a:r>
                <a:endPara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7461358" y="3240783"/>
              <a:ext cx="464060" cy="3184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Hit</a:t>
              </a:r>
              <a:endParaRPr lang="zh-TW" altLang="en-US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669073" y="439086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名單</a:t>
            </a:r>
            <a:endParaRPr lang="en-US" altLang="zh-TW" sz="1600" b="1" dirty="0" smtClean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b="1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比對</a:t>
            </a:r>
            <a:endParaRPr lang="zh-TW" altLang="en-US" sz="1600" b="1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 descr="File:Linecons &lt;strong&gt;database&lt;/strong&gt;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13" y="3676059"/>
            <a:ext cx="620955" cy="615043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633439" y="5013176"/>
            <a:ext cx="1146931" cy="734105"/>
          </a:xfrm>
          <a:prstGeom prst="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TW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Detection</a:t>
            </a:r>
          </a:p>
          <a:p>
            <a:pPr algn="ctr"/>
            <a:r>
              <a:rPr lang="en-US" altLang="zh-TW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Worker</a:t>
            </a:r>
            <a:endParaRPr lang="zh-TW" altLang="en-US" sz="16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27635" y="3613988"/>
            <a:ext cx="1146931" cy="734105"/>
          </a:xfrm>
          <a:prstGeom prst="rect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zh-TW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Detection</a:t>
            </a:r>
          </a:p>
          <a:p>
            <a:pPr algn="ctr"/>
            <a:r>
              <a:rPr lang="en-US" altLang="zh-TW" sz="16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Worker</a:t>
            </a:r>
            <a:endParaRPr lang="zh-TW" altLang="en-US" sz="16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95641" y="2669361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Task</a:t>
            </a:r>
            <a:endParaRPr lang="zh-TW" altLang="en-US" sz="1400" dirty="0">
              <a:latin typeface="Verdana" panose="020B0604030504040204" pitchFamily="34" charset="0"/>
              <a:ea typeface="微軟正黑體" panose="020B0604030504040204" pitchFamily="34" charset="-120"/>
            </a:endParaRPr>
          </a:p>
        </p:txBody>
      </p:sp>
      <p:cxnSp>
        <p:nvCxnSpPr>
          <p:cNvPr id="23" name="直線接點 22"/>
          <p:cNvCxnSpPr>
            <a:stCxn id="18" idx="1"/>
            <a:endCxn id="8" idx="3"/>
          </p:cNvCxnSpPr>
          <p:nvPr/>
        </p:nvCxnSpPr>
        <p:spPr>
          <a:xfrm flipH="1" flipV="1">
            <a:off x="5780370" y="2581852"/>
            <a:ext cx="875743" cy="1401729"/>
          </a:xfrm>
          <a:prstGeom prst="line">
            <a:avLst/>
          </a:prstGeom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8" idx="1"/>
            <a:endCxn id="20" idx="3"/>
          </p:cNvCxnSpPr>
          <p:nvPr/>
        </p:nvCxnSpPr>
        <p:spPr>
          <a:xfrm flipH="1" flipV="1">
            <a:off x="5774566" y="3981041"/>
            <a:ext cx="881547" cy="2540"/>
          </a:xfrm>
          <a:prstGeom prst="line">
            <a:avLst/>
          </a:prstGeom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18" idx="1"/>
            <a:endCxn id="19" idx="3"/>
          </p:cNvCxnSpPr>
          <p:nvPr/>
        </p:nvCxnSpPr>
        <p:spPr>
          <a:xfrm flipH="1">
            <a:off x="5780370" y="3983581"/>
            <a:ext cx="875743" cy="1396648"/>
          </a:xfrm>
          <a:prstGeom prst="line">
            <a:avLst/>
          </a:prstGeom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309729" y="2513493"/>
            <a:ext cx="1159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戶 資 料</a:t>
            </a:r>
          </a:p>
        </p:txBody>
      </p:sp>
      <p:cxnSp>
        <p:nvCxnSpPr>
          <p:cNvPr id="46" name="直線單箭頭接點 45"/>
          <p:cNvCxnSpPr>
            <a:stCxn id="40" idx="2"/>
          </p:cNvCxnSpPr>
          <p:nvPr/>
        </p:nvCxnSpPr>
        <p:spPr>
          <a:xfrm>
            <a:off x="1889375" y="2852047"/>
            <a:ext cx="0" cy="621606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5" name="圖片 74" descr="File:Linecons &lt;strong&gt;database&lt;/strong&gt;.svg - Wikimedia Commons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78" y="1902983"/>
            <a:ext cx="620955" cy="61504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7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簡報大綱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 smtClean="0"/>
              <a:t>WLF</a:t>
            </a:r>
            <a:r>
              <a:rPr lang="zh-TW" altLang="en-US" b="1" dirty="0" smtClean="0"/>
              <a:t>模組</a:t>
            </a:r>
            <a:endParaRPr lang="zh-TW" alt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 smtClean="0"/>
              <a:t>CDD</a:t>
            </a:r>
            <a:r>
              <a:rPr lang="zh-TW" altLang="en-US" b="1" dirty="0" smtClean="0"/>
              <a:t>模組</a:t>
            </a:r>
            <a:endParaRPr lang="zh-TW" alt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b="1" dirty="0" smtClean="0"/>
              <a:t>SAR</a:t>
            </a:r>
            <a:r>
              <a:rPr lang="zh-TW" altLang="en-US" b="1" dirty="0" smtClean="0"/>
              <a:t>模組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3068960"/>
            <a:ext cx="6480720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US" altLang="zh-TW" sz="4800" b="1" dirty="0" smtClean="0"/>
              <a:t>CDD</a:t>
            </a:r>
            <a:r>
              <a:rPr lang="zh-TW" altLang="en-US" sz="4800" b="1" dirty="0" smtClean="0"/>
              <a:t>模組</a:t>
            </a:r>
            <a:endParaRPr lang="zh-TW" altLang="en-US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37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CDD</a:t>
            </a:r>
            <a:r>
              <a:rPr lang="zh-TW" altLang="zh-TW" dirty="0" smtClean="0"/>
              <a:t>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51520" y="2276872"/>
            <a:ext cx="8677850" cy="4200685"/>
          </a:xfrm>
          <a:prstGeom prst="roundRect">
            <a:avLst>
              <a:gd name="adj" fmla="val 3746"/>
            </a:avLst>
          </a:prstGeom>
          <a:solidFill>
            <a:srgbClr val="969696"/>
          </a:solidFill>
          <a:ln w="15875" cap="flat" cmpd="sng" algn="ctr">
            <a:solidFill>
              <a:srgbClr val="969696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微軟正黑體"/>
              <a:cs typeface="Verdana" panose="020B0604030504040204" pitchFamily="34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550230" y="2677400"/>
            <a:ext cx="985180" cy="2764959"/>
          </a:xfrm>
          <a:prstGeom prst="roundRect">
            <a:avLst/>
          </a:prstGeom>
          <a:solidFill>
            <a:srgbClr val="DDDDDD"/>
          </a:solidFill>
          <a:ln w="15875" cap="flat" cmpd="sng" algn="ctr">
            <a:solidFill>
              <a:srgbClr val="DDDDD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D4D4D">
                    <a:lumMod val="75000"/>
                  </a:srgbClr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計算客戶風險分數評級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6646919" y="5535030"/>
            <a:ext cx="2111626" cy="673732"/>
          </a:xfrm>
          <a:prstGeom prst="roundRect">
            <a:avLst>
              <a:gd name="adj" fmla="val 12436"/>
            </a:avLst>
          </a:prstGeom>
          <a:solidFill>
            <a:srgbClr val="F4ECCC"/>
          </a:solidFill>
          <a:ln w="28575" cap="flat" cmpd="sng" algn="ctr">
            <a:solidFill>
              <a:srgbClr val="B2B2B2">
                <a:lumMod val="5000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設定風險分數與等級級距</a:t>
            </a:r>
            <a:endParaRPr kumimoji="0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與各等級下次審查日期週期</a:t>
            </a:r>
            <a:endParaRPr kumimoji="0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377125" y="4572149"/>
            <a:ext cx="1486508" cy="790729"/>
          </a:xfrm>
          <a:prstGeom prst="roundRect">
            <a:avLst>
              <a:gd name="adj" fmla="val 12436"/>
            </a:avLst>
          </a:prstGeom>
          <a:solidFill>
            <a:srgbClr val="F8F8F8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儲存</a:t>
            </a:r>
            <a:r>
              <a:rPr lang="zh-TW" altLang="en-US" sz="1100" b="1" kern="0" dirty="0">
                <a:solidFill>
                  <a:srgbClr val="FF0000"/>
                </a:solidFill>
                <a:latin typeface="Verdana"/>
                <a:ea typeface="微軟正黑體"/>
              </a:rPr>
              <a:t>無</a:t>
            </a: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產生案件</a:t>
            </a: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客戶的風險等級與分數與下次審查日期</a:t>
            </a:r>
            <a:endParaRPr kumimoji="0" lang="en-US" altLang="zh-TW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174636" y="3638560"/>
            <a:ext cx="583908" cy="448176"/>
          </a:xfrm>
          <a:prstGeom prst="roundRect">
            <a:avLst>
              <a:gd name="adj" fmla="val 13295"/>
            </a:avLst>
          </a:prstGeom>
          <a:solidFill>
            <a:srgbClr val="5F5F5F"/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EDD</a:t>
            </a:r>
          </a:p>
        </p:txBody>
      </p:sp>
      <p:cxnSp>
        <p:nvCxnSpPr>
          <p:cNvPr id="10" name="直線單箭頭接點 9"/>
          <p:cNvCxnSpPr>
            <a:stCxn id="14" idx="3"/>
            <a:endCxn id="9" idx="1"/>
          </p:cNvCxnSpPr>
          <p:nvPr/>
        </p:nvCxnSpPr>
        <p:spPr>
          <a:xfrm flipV="1">
            <a:off x="7842990" y="3862648"/>
            <a:ext cx="331646" cy="4328"/>
          </a:xfrm>
          <a:prstGeom prst="straightConnector1">
            <a:avLst/>
          </a:prstGeom>
          <a:noFill/>
          <a:ln w="38100" cap="flat" cmpd="sng" algn="ctr">
            <a:solidFill>
              <a:srgbClr val="4D4D4D">
                <a:lumMod val="50000"/>
              </a:srgbClr>
            </a:solidFill>
            <a:prstDash val="sysDot"/>
            <a:tailEnd type="triangle"/>
          </a:ln>
          <a:effectLst/>
        </p:spPr>
      </p:cxnSp>
      <p:cxnSp>
        <p:nvCxnSpPr>
          <p:cNvPr id="11" name="肘形接點 10"/>
          <p:cNvCxnSpPr>
            <a:stCxn id="24" idx="2"/>
            <a:endCxn id="8" idx="1"/>
          </p:cNvCxnSpPr>
          <p:nvPr/>
        </p:nvCxnSpPr>
        <p:spPr>
          <a:xfrm rot="16200000" flipH="1">
            <a:off x="3974121" y="4564510"/>
            <a:ext cx="659632" cy="146376"/>
          </a:xfrm>
          <a:prstGeom prst="bentConnector2">
            <a:avLst/>
          </a:prstGeom>
          <a:noFill/>
          <a:ln w="76200" cap="flat" cmpd="sng" algn="ctr">
            <a:solidFill>
              <a:srgbClr val="DDDDDD"/>
            </a:solidFill>
            <a:prstDash val="solid"/>
          </a:ln>
          <a:effectLst/>
        </p:spPr>
      </p:cxnSp>
      <p:cxnSp>
        <p:nvCxnSpPr>
          <p:cNvPr id="12" name="肘形接點 11"/>
          <p:cNvCxnSpPr>
            <a:stCxn id="8" idx="3"/>
            <a:endCxn id="25" idx="2"/>
          </p:cNvCxnSpPr>
          <p:nvPr/>
        </p:nvCxnSpPr>
        <p:spPr>
          <a:xfrm flipV="1">
            <a:off x="5863633" y="4319566"/>
            <a:ext cx="147100" cy="647947"/>
          </a:xfrm>
          <a:prstGeom prst="bentConnector2">
            <a:avLst/>
          </a:prstGeom>
          <a:noFill/>
          <a:ln w="76200" cap="flat" cmpd="sng" algn="ctr">
            <a:solidFill>
              <a:srgbClr val="DDDDDD"/>
            </a:solidFill>
            <a:prstDash val="solid"/>
          </a:ln>
          <a:effectLst/>
        </p:spPr>
      </p:cxnSp>
      <p:cxnSp>
        <p:nvCxnSpPr>
          <p:cNvPr id="13" name="直線接點 12"/>
          <p:cNvCxnSpPr/>
          <p:nvPr/>
        </p:nvCxnSpPr>
        <p:spPr>
          <a:xfrm>
            <a:off x="5991374" y="3832312"/>
            <a:ext cx="889145" cy="0"/>
          </a:xfrm>
          <a:prstGeom prst="line">
            <a:avLst/>
          </a:prstGeom>
          <a:noFill/>
          <a:ln w="76200" cap="flat" cmpd="sng" algn="ctr">
            <a:gradFill>
              <a:gsLst>
                <a:gs pos="50000">
                  <a:srgbClr val="5F5F5F"/>
                </a:gs>
                <a:gs pos="50000">
                  <a:srgbClr val="DDDDDD"/>
                </a:gs>
              </a:gsLst>
              <a:lin ang="5400000" scaled="1"/>
            </a:gradFill>
            <a:prstDash val="solid"/>
          </a:ln>
          <a:effectLst/>
        </p:spPr>
      </p:cxnSp>
      <p:sp>
        <p:nvSpPr>
          <p:cNvPr id="14" name="圓角矩形 13"/>
          <p:cNvSpPr/>
          <p:nvPr/>
        </p:nvSpPr>
        <p:spPr>
          <a:xfrm>
            <a:off x="6517394" y="3416680"/>
            <a:ext cx="1325596" cy="900590"/>
          </a:xfrm>
          <a:prstGeom prst="roundRect">
            <a:avLst>
              <a:gd name="adj" fmla="val 7754"/>
            </a:avLst>
          </a:prstGeom>
          <a:gradFill rotWithShape="1">
            <a:gsLst>
              <a:gs pos="0">
                <a:srgbClr val="DDDDDD">
                  <a:tint val="100000"/>
                  <a:shade val="85000"/>
                  <a:satMod val="100000"/>
                  <a:lumMod val="100000"/>
                </a:srgbClr>
              </a:gs>
              <a:gs pos="100000">
                <a:srgbClr val="DDDDDD">
                  <a:tint val="90000"/>
                  <a:shade val="100000"/>
                  <a:satMod val="150000"/>
                  <a:lumMod val="100000"/>
                </a:srgb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rgbClr val="DDDDDD">
                <a:shade val="35000"/>
                <a:satMod val="16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儲存</a:t>
            </a:r>
            <a:endParaRPr kumimoji="0" lang="en-US" altLang="zh-TW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風險等級、分數</a:t>
            </a:r>
            <a:endParaRPr kumimoji="0" lang="en-US" altLang="zh-TW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與下次審查日期</a:t>
            </a:r>
            <a:endParaRPr kumimoji="0" lang="en-US" altLang="zh-TW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cxnSp>
        <p:nvCxnSpPr>
          <p:cNvPr id="15" name="肘形接點 14"/>
          <p:cNvCxnSpPr>
            <a:stCxn id="24" idx="0"/>
            <a:endCxn id="25" idx="0"/>
          </p:cNvCxnSpPr>
          <p:nvPr/>
        </p:nvCxnSpPr>
        <p:spPr>
          <a:xfrm rot="16200000" flipH="1">
            <a:off x="5114898" y="2523142"/>
            <a:ext cx="11685" cy="1779984"/>
          </a:xfrm>
          <a:prstGeom prst="bentConnector3">
            <a:avLst>
              <a:gd name="adj1" fmla="val -1956354"/>
            </a:avLst>
          </a:prstGeom>
          <a:noFill/>
          <a:ln w="76200" cap="flat" cmpd="sng" algn="ctr">
            <a:solidFill>
              <a:srgbClr val="5F5F5F"/>
            </a:solidFill>
            <a:prstDash val="solid"/>
          </a:ln>
          <a:effectLst/>
        </p:spPr>
      </p:cxnSp>
      <p:cxnSp>
        <p:nvCxnSpPr>
          <p:cNvPr id="16" name="弧形接點 15"/>
          <p:cNvCxnSpPr>
            <a:stCxn id="20" idx="2"/>
            <a:endCxn id="18" idx="1"/>
          </p:cNvCxnSpPr>
          <p:nvPr/>
        </p:nvCxnSpPr>
        <p:spPr>
          <a:xfrm rot="16200000" flipH="1">
            <a:off x="3110465" y="5233787"/>
            <a:ext cx="615891" cy="760580"/>
          </a:xfrm>
          <a:prstGeom prst="curvedConnector2">
            <a:avLst/>
          </a:prstGeom>
          <a:noFill/>
          <a:ln w="38100" cap="flat" cmpd="sng" algn="ctr">
            <a:solidFill>
              <a:srgbClr val="4D4D4D">
                <a:lumMod val="50000"/>
              </a:srgbClr>
            </a:solidFill>
            <a:prstDash val="sysDot"/>
            <a:tailEnd type="triangle"/>
          </a:ln>
          <a:effectLst/>
        </p:spPr>
      </p:cxnSp>
      <p:cxnSp>
        <p:nvCxnSpPr>
          <p:cNvPr id="17" name="弧形接點 16"/>
          <p:cNvCxnSpPr>
            <a:stCxn id="18" idx="3"/>
            <a:endCxn id="8" idx="2"/>
          </p:cNvCxnSpPr>
          <p:nvPr/>
        </p:nvCxnSpPr>
        <p:spPr>
          <a:xfrm flipV="1">
            <a:off x="4662795" y="5362878"/>
            <a:ext cx="457584" cy="559145"/>
          </a:xfrm>
          <a:prstGeom prst="curvedConnector2">
            <a:avLst/>
          </a:prstGeom>
          <a:noFill/>
          <a:ln w="38100" cap="flat" cmpd="sng" algn="ctr">
            <a:solidFill>
              <a:srgbClr val="4D4D4D">
                <a:lumMod val="50000"/>
              </a:srgbClr>
            </a:solidFill>
            <a:prstDash val="sysDot"/>
            <a:tailEnd type="triangle"/>
          </a:ln>
          <a:effectLst/>
        </p:spPr>
      </p:cxnSp>
      <p:sp>
        <p:nvSpPr>
          <p:cNvPr id="18" name="圓角矩形 17"/>
          <p:cNvSpPr/>
          <p:nvPr/>
        </p:nvSpPr>
        <p:spPr>
          <a:xfrm>
            <a:off x="3798700" y="5606886"/>
            <a:ext cx="864095" cy="630274"/>
          </a:xfrm>
          <a:prstGeom prst="roundRect">
            <a:avLst/>
          </a:prstGeom>
          <a:solidFill>
            <a:srgbClr val="808080">
              <a:lumMod val="20000"/>
              <a:lumOff val="80000"/>
            </a:srgbClr>
          </a:solidFill>
          <a:ln w="15875" cap="flat" cmpd="sng" algn="ctr">
            <a:solidFill>
              <a:srgbClr val="DDDDD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tmp</a:t>
            </a: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風險</a:t>
            </a:r>
            <a:endParaRPr kumimoji="0" lang="en-US" altLang="zh-TW" sz="105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分數等級</a:t>
            </a:r>
          </a:p>
        </p:txBody>
      </p:sp>
      <p:sp>
        <p:nvSpPr>
          <p:cNvPr id="19" name="右大括弧 18"/>
          <p:cNvSpPr/>
          <p:nvPr/>
        </p:nvSpPr>
        <p:spPr>
          <a:xfrm>
            <a:off x="2034986" y="3125441"/>
            <a:ext cx="3441076" cy="1842071"/>
          </a:xfrm>
          <a:prstGeom prst="rightBrace">
            <a:avLst>
              <a:gd name="adj1" fmla="val 0"/>
              <a:gd name="adj2" fmla="val 38595"/>
            </a:avLst>
          </a:prstGeom>
          <a:noFill/>
          <a:ln w="76200" cap="flat" cmpd="sng" algn="ctr">
            <a:gradFill>
              <a:gsLst>
                <a:gs pos="39000">
                  <a:srgbClr val="5F5F5F"/>
                </a:gs>
                <a:gs pos="39000">
                  <a:srgbClr val="DDDDDD"/>
                </a:gs>
              </a:gsLst>
              <a:lin ang="5400000" scaled="1"/>
            </a:gra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2646296" y="4629419"/>
            <a:ext cx="783648" cy="676713"/>
          </a:xfrm>
          <a:prstGeom prst="roundRect">
            <a:avLst/>
          </a:prstGeom>
          <a:solidFill>
            <a:srgbClr val="F8F8F8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First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Review</a:t>
            </a:r>
            <a:endParaRPr kumimoji="0" lang="zh-TW" altLang="en-US" sz="10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21" name="圓角矩形 20"/>
          <p:cNvSpPr/>
          <p:nvPr/>
        </p:nvSpPr>
        <p:spPr>
          <a:xfrm>
            <a:off x="2646296" y="2804710"/>
            <a:ext cx="783648" cy="676713"/>
          </a:xfrm>
          <a:prstGeom prst="roundRect">
            <a:avLst/>
          </a:prstGeom>
          <a:solidFill>
            <a:srgbClr val="F8F8F8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篩選</a:t>
            </a:r>
            <a:endParaRPr kumimoji="0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客戶</a:t>
            </a:r>
          </a:p>
        </p:txBody>
      </p:sp>
      <p:sp>
        <p:nvSpPr>
          <p:cNvPr id="32" name="圓角矩形 31"/>
          <p:cNvSpPr/>
          <p:nvPr/>
        </p:nvSpPr>
        <p:spPr>
          <a:xfrm>
            <a:off x="397183" y="2486821"/>
            <a:ext cx="1971824" cy="3755940"/>
          </a:xfrm>
          <a:prstGeom prst="roundRect">
            <a:avLst>
              <a:gd name="adj" fmla="val 8102"/>
            </a:avLst>
          </a:prstGeom>
          <a:solidFill>
            <a:srgbClr val="F8F8F8"/>
          </a:solidFill>
          <a:ln w="15875" cap="flat" cmpd="sng" algn="ctr">
            <a:solidFill>
              <a:srgbClr val="DDDDDD">
                <a:lumMod val="90000"/>
              </a:srgbClr>
            </a:solidFill>
            <a:prstDash val="solid"/>
          </a:ln>
          <a:effectLst/>
        </p:spPr>
        <p:txBody>
          <a:bodyPr vert="horz" rtlCol="0" anchor="b"/>
          <a:lstStyle/>
          <a:p>
            <a:pPr lvl="0" algn="ctr" defTabSz="457200">
              <a:defRPr/>
            </a:pPr>
            <a:endParaRPr kumimoji="0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34" name="圓角矩形 33"/>
          <p:cNvSpPr/>
          <p:nvPr/>
        </p:nvSpPr>
        <p:spPr>
          <a:xfrm>
            <a:off x="549069" y="4294079"/>
            <a:ext cx="1660095" cy="1365793"/>
          </a:xfrm>
          <a:prstGeom prst="roundRect">
            <a:avLst/>
          </a:prstGeom>
          <a:solidFill>
            <a:srgbClr val="969696">
              <a:lumMod val="20000"/>
              <a:lumOff val="80000"/>
            </a:srgbClr>
          </a:solidFill>
          <a:ln w="38100" cap="flat" cmpd="sng" algn="ctr">
            <a:solidFill>
              <a:srgbClr val="808080">
                <a:lumMod val="75000"/>
              </a:srgbClr>
            </a:solidFill>
            <a:prstDash val="dash"/>
          </a:ln>
          <a:effectLst/>
        </p:spPr>
        <p:txBody>
          <a:bodyPr vert="horz" rtlCol="0" anchor="b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RM</a:t>
            </a:r>
            <a:r>
              <a:rPr kumimoji="0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情境</a:t>
            </a:r>
          </a:p>
        </p:txBody>
      </p:sp>
      <p:grpSp>
        <p:nvGrpSpPr>
          <p:cNvPr id="35" name="群組 34"/>
          <p:cNvGrpSpPr/>
          <p:nvPr/>
        </p:nvGrpSpPr>
        <p:grpSpPr>
          <a:xfrm>
            <a:off x="626139" y="4425065"/>
            <a:ext cx="1505956" cy="929665"/>
            <a:chOff x="221570" y="4565016"/>
            <a:chExt cx="2163548" cy="1335612"/>
          </a:xfrm>
        </p:grpSpPr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8" y="4565016"/>
              <a:ext cx="852286" cy="841291"/>
            </a:xfrm>
            <a:prstGeom prst="rect">
              <a:avLst/>
            </a:prstGeom>
          </p:spPr>
        </p:pic>
        <p:sp>
          <p:nvSpPr>
            <p:cNvPr id="37" name="綵帶 (向上) 36"/>
            <p:cNvSpPr/>
            <p:nvPr/>
          </p:nvSpPr>
          <p:spPr>
            <a:xfrm>
              <a:off x="221570" y="5267705"/>
              <a:ext cx="2163548" cy="632923"/>
            </a:xfrm>
            <a:prstGeom prst="ribbon2">
              <a:avLst>
                <a:gd name="adj1" fmla="val 19600"/>
                <a:gd name="adj2" fmla="val 75000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B2B2B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1050" b="1" kern="0" noProof="0" dirty="0">
                  <a:solidFill>
                    <a:srgbClr val="000000"/>
                  </a:solidFill>
                  <a:latin typeface="Verdana"/>
                  <a:ea typeface="微軟正黑體"/>
                </a:rPr>
                <a:t>所有</a:t>
              </a:r>
              <a:r>
                <a:rPr kumimoji="0" lang="zh-TW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客戶</a:t>
              </a:r>
              <a:r>
                <a:rPr kumimoji="0" lang="en-US" altLang="zh-TW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(</a:t>
              </a:r>
              <a:r>
                <a:rPr kumimoji="0" lang="zh-TW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每月</a:t>
              </a:r>
              <a:r>
                <a:rPr kumimoji="0" lang="en-US" altLang="zh-TW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)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(or </a:t>
              </a:r>
              <a:r>
                <a:rPr kumimoji="0" lang="zh-TW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不定期手動</a:t>
              </a:r>
              <a:r>
                <a:rPr kumimoji="0" lang="en-US" altLang="zh-TW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)</a:t>
              </a:r>
              <a:endParaRPr kumimoji="0" lang="zh-TW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endParaRPr>
            </a:p>
          </p:txBody>
        </p:sp>
      </p:grpSp>
      <p:cxnSp>
        <p:nvCxnSpPr>
          <p:cNvPr id="27" name="直線接點 26"/>
          <p:cNvCxnSpPr/>
          <p:nvPr/>
        </p:nvCxnSpPr>
        <p:spPr>
          <a:xfrm>
            <a:off x="408252" y="3906215"/>
            <a:ext cx="1949142" cy="0"/>
          </a:xfrm>
          <a:prstGeom prst="line">
            <a:avLst/>
          </a:prstGeom>
          <a:noFill/>
          <a:ln w="57150" cap="flat" cmpd="sng" algn="ctr">
            <a:solidFill>
              <a:srgbClr val="DDDDDD"/>
            </a:solidFill>
            <a:prstDash val="dash"/>
          </a:ln>
          <a:effectLst/>
        </p:spPr>
      </p:cxnSp>
      <p:sp>
        <p:nvSpPr>
          <p:cNvPr id="28" name="文字方塊 27"/>
          <p:cNvSpPr txBox="1"/>
          <p:nvPr/>
        </p:nvSpPr>
        <p:spPr>
          <a:xfrm>
            <a:off x="1134605" y="396011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</a:rPr>
              <a:t>RM</a:t>
            </a:r>
            <a:endParaRPr kumimoji="0" lang="zh-TW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25367" y="254716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1" kern="0" dirty="0" smtClean="0">
                <a:solidFill>
                  <a:prstClr val="black"/>
                </a:solidFill>
                <a:latin typeface="Verdana"/>
                <a:ea typeface="微軟正黑體"/>
              </a:rPr>
              <a:t>C</a:t>
            </a:r>
            <a:r>
              <a:rPr kumimoji="0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</a:rPr>
              <a:t>IP</a:t>
            </a: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2" y="2850271"/>
            <a:ext cx="593242" cy="585589"/>
          </a:xfrm>
          <a:prstGeom prst="rect">
            <a:avLst/>
          </a:prstGeom>
        </p:spPr>
      </p:pic>
      <p:sp>
        <p:nvSpPr>
          <p:cNvPr id="31" name="綵帶 (向上) 30"/>
          <p:cNvSpPr/>
          <p:nvPr/>
        </p:nvSpPr>
        <p:spPr>
          <a:xfrm>
            <a:off x="626139" y="3332792"/>
            <a:ext cx="1505011" cy="408215"/>
          </a:xfrm>
          <a:prstGeom prst="ribbon2">
            <a:avLst>
              <a:gd name="adj1" fmla="val 8339"/>
              <a:gd name="adj2" fmla="val 75000"/>
            </a:avLst>
          </a:prstGeom>
          <a:solidFill>
            <a:sysClr val="window" lastClr="FFFFFF"/>
          </a:solidFill>
          <a:ln w="1905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新客戶</a:t>
            </a:r>
            <a:r>
              <a:rPr kumimoji="0" lang="en-US" altLang="zh-TW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(</a:t>
            </a:r>
            <a:r>
              <a:rPr kumimoji="0" lang="zh-TW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每日</a:t>
            </a:r>
            <a:r>
              <a:rPr kumimoji="0" lang="en-US" altLang="zh-TW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)</a:t>
            </a:r>
            <a:endParaRPr kumimoji="0" lang="en-US" altLang="zh-TW" sz="105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77125" y="3626500"/>
            <a:ext cx="1676620" cy="531901"/>
          </a:xfrm>
          <a:prstGeom prst="rect">
            <a:avLst/>
          </a:prstGeom>
          <a:solidFill>
            <a:srgbClr val="969696"/>
          </a:solidFill>
          <a:ln w="158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3954491" y="3407291"/>
            <a:ext cx="552516" cy="900590"/>
          </a:xfrm>
          <a:prstGeom prst="roundRect">
            <a:avLst>
              <a:gd name="adj" fmla="val 13295"/>
            </a:avLst>
          </a:prstGeom>
          <a:gradFill rotWithShape="1">
            <a:gsLst>
              <a:gs pos="0">
                <a:srgbClr val="DDDDDD">
                  <a:tint val="100000"/>
                  <a:shade val="85000"/>
                  <a:satMod val="100000"/>
                  <a:lumMod val="100000"/>
                </a:srgbClr>
              </a:gs>
              <a:gs pos="100000">
                <a:srgbClr val="DDDDDD">
                  <a:tint val="90000"/>
                  <a:shade val="100000"/>
                  <a:satMod val="150000"/>
                  <a:lumMod val="100000"/>
                </a:srgb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rgbClr val="DDDDDD">
                <a:shade val="35000"/>
                <a:satMod val="16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產生</a:t>
            </a:r>
            <a:endParaRPr kumimoji="0" lang="en-US" altLang="zh-TW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案件</a:t>
            </a:r>
            <a:endParaRPr kumimoji="0" lang="en-US" altLang="zh-TW" sz="11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34476" y="3418977"/>
            <a:ext cx="552516" cy="900590"/>
          </a:xfrm>
          <a:prstGeom prst="roundRect">
            <a:avLst>
              <a:gd name="adj" fmla="val 13295"/>
            </a:avLst>
          </a:prstGeom>
          <a:gradFill rotWithShape="1">
            <a:gsLst>
              <a:gs pos="0">
                <a:srgbClr val="DDDDDD">
                  <a:tint val="100000"/>
                  <a:shade val="85000"/>
                  <a:satMod val="100000"/>
                  <a:lumMod val="100000"/>
                </a:srgbClr>
              </a:gs>
              <a:gs pos="100000">
                <a:srgbClr val="DDDDDD">
                  <a:tint val="90000"/>
                  <a:shade val="100000"/>
                  <a:satMod val="150000"/>
                  <a:lumMod val="100000"/>
                </a:srgb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rgbClr val="DDDDDD">
                <a:shade val="35000"/>
                <a:satMod val="160000"/>
              </a:srgbClr>
            </a:contourClr>
          </a:sp3d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案件</a:t>
            </a:r>
            <a:endParaRPr kumimoji="0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rPr>
              <a:t>審查</a:t>
            </a:r>
            <a:endParaRPr kumimoji="0" lang="en-US" altLang="zh-TW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微軟正黑體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67544" y="1230516"/>
            <a:ext cx="8208912" cy="78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以客戶之背景、產品與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服務、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地理區域及交易等風險情境來協助銀行進行客戶風險分析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，區分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新開戶客戶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及現有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客戶在洗錢風險上的等級。</a:t>
            </a:r>
          </a:p>
        </p:txBody>
      </p:sp>
      <p:sp>
        <p:nvSpPr>
          <p:cNvPr id="3" name="矩形 2"/>
          <p:cNvSpPr/>
          <p:nvPr/>
        </p:nvSpPr>
        <p:spPr>
          <a:xfrm>
            <a:off x="585311" y="5760254"/>
            <a:ext cx="1623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>
              <a:defRPr/>
            </a:pPr>
            <a:r>
              <a:rPr lang="en-US" altLang="zh-TW" sz="1200" b="1" kern="0" dirty="0">
                <a:solidFill>
                  <a:srgbClr val="000000"/>
                </a:solidFill>
                <a:latin typeface="Verdana"/>
                <a:ea typeface="微軟正黑體"/>
              </a:rPr>
              <a:t>CIP</a:t>
            </a:r>
            <a:r>
              <a:rPr lang="zh-TW" altLang="en-US" sz="1200" b="1" kern="0" dirty="0">
                <a:solidFill>
                  <a:srgbClr val="000000"/>
                </a:solidFill>
                <a:latin typeface="Verdana"/>
                <a:ea typeface="微軟正黑體"/>
              </a:rPr>
              <a:t>情境群組、</a:t>
            </a:r>
            <a:endParaRPr lang="en-US" altLang="zh-TW" sz="1200" b="1" kern="0" dirty="0">
              <a:solidFill>
                <a:srgbClr val="000000"/>
              </a:solidFill>
              <a:latin typeface="Verdana"/>
              <a:ea typeface="微軟正黑體"/>
            </a:endParaRPr>
          </a:p>
          <a:p>
            <a:pPr lvl="0" algn="ctr" defTabSz="457200">
              <a:defRPr/>
            </a:pPr>
            <a:r>
              <a:rPr lang="zh-TW" altLang="en-US" sz="1200" b="1" kern="0" dirty="0">
                <a:solidFill>
                  <a:srgbClr val="000000"/>
                </a:solidFill>
                <a:latin typeface="Verdana"/>
                <a:ea typeface="微軟正黑體"/>
              </a:rPr>
              <a:t>情境管理、情境庫</a:t>
            </a:r>
            <a:endParaRPr lang="en-US" altLang="zh-TW" sz="1200" b="1" kern="0" dirty="0">
              <a:solidFill>
                <a:srgbClr val="000000"/>
              </a:solidFill>
              <a:latin typeface="Verdana"/>
              <a:ea typeface="微軟正黑體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26963" y="2541813"/>
            <a:ext cx="1505011" cy="1193842"/>
            <a:chOff x="-1301524" y="2541813"/>
            <a:chExt cx="1505011" cy="1193842"/>
          </a:xfrm>
        </p:grpSpPr>
        <p:sp>
          <p:nvSpPr>
            <p:cNvPr id="42" name="文字方塊 41"/>
            <p:cNvSpPr txBox="1"/>
            <p:nvPr/>
          </p:nvSpPr>
          <p:spPr>
            <a:xfrm>
              <a:off x="-871383" y="2541813"/>
              <a:ext cx="644728" cy="307777"/>
            </a:xfrm>
            <a:prstGeom prst="rect">
              <a:avLst/>
            </a:prstGeom>
            <a:solidFill>
              <a:srgbClr val="F8F8F8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微軟正黑體"/>
                </a:rPr>
                <a:t>RMD</a:t>
              </a:r>
              <a:endParaRPr kumimoji="0" lang="zh-TW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</a:endParaRPr>
            </a:p>
          </p:txBody>
        </p:sp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36071" y="2844919"/>
              <a:ext cx="593242" cy="585589"/>
            </a:xfrm>
            <a:prstGeom prst="rect">
              <a:avLst/>
            </a:prstGeom>
          </p:spPr>
        </p:pic>
        <p:sp>
          <p:nvSpPr>
            <p:cNvPr id="44" name="綵帶 (向上) 43"/>
            <p:cNvSpPr/>
            <p:nvPr/>
          </p:nvSpPr>
          <p:spPr>
            <a:xfrm>
              <a:off x="-1301524" y="3327440"/>
              <a:ext cx="1505011" cy="408215"/>
            </a:xfrm>
            <a:prstGeom prst="ribbon2">
              <a:avLst>
                <a:gd name="adj1" fmla="val 8339"/>
                <a:gd name="adj2" fmla="val 75000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B2B2B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新客戶</a:t>
              </a:r>
              <a:r>
                <a:rPr kumimoji="0" lang="en-US" altLang="zh-TW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(</a:t>
              </a:r>
              <a:r>
                <a:rPr kumimoji="0" lang="zh-TW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每日</a:t>
              </a:r>
              <a:r>
                <a:rPr kumimoji="0" lang="en-US" altLang="zh-TW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微軟正黑體"/>
                  <a:cs typeface="+mn-cs"/>
                </a:rPr>
                <a:t>)</a:t>
              </a: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1050" b="1" kern="0" dirty="0" smtClean="0">
                  <a:solidFill>
                    <a:srgbClr val="000000"/>
                  </a:solidFill>
                  <a:latin typeface="Verdana"/>
                  <a:ea typeface="微軟正黑體"/>
                </a:rPr>
                <a:t>(or </a:t>
              </a:r>
              <a:r>
                <a:rPr lang="zh-TW" altLang="en-US" sz="1050" b="1" kern="0" dirty="0" smtClean="0">
                  <a:solidFill>
                    <a:srgbClr val="000000"/>
                  </a:solidFill>
                  <a:latin typeface="Verdana"/>
                  <a:ea typeface="微軟正黑體"/>
                </a:rPr>
                <a:t>舊客戶異動</a:t>
              </a:r>
              <a:r>
                <a:rPr lang="en-US" altLang="zh-TW" sz="1050" b="1" kern="0" dirty="0" smtClean="0">
                  <a:solidFill>
                    <a:srgbClr val="000000"/>
                  </a:solidFill>
                  <a:latin typeface="Verdana"/>
                  <a:ea typeface="微軟正黑體"/>
                </a:rPr>
                <a:t>)</a:t>
              </a:r>
              <a:endParaRPr kumimoji="0" lang="zh-TW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微軟正黑體"/>
                <a:cs typeface="+mn-cs"/>
              </a:endParaRPr>
            </a:p>
          </p:txBody>
        </p:sp>
      </p:grpSp>
      <p:sp>
        <p:nvSpPr>
          <p:cNvPr id="45" name="文字方塊 44"/>
          <p:cNvSpPr txBox="1"/>
          <p:nvPr/>
        </p:nvSpPr>
        <p:spPr>
          <a:xfrm>
            <a:off x="1069180" y="3975323"/>
            <a:ext cx="665567" cy="30777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微軟正黑體"/>
              </a:rPr>
              <a:t>RMM</a:t>
            </a:r>
            <a:endParaRPr kumimoji="0" lang="zh-TW" altLang="en-US" sz="14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微軟正黑體"/>
            </a:endParaRPr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95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32" grpId="0" animBg="1"/>
      <p:bldP spid="34" grpId="0" animBg="1"/>
      <p:bldP spid="28" grpId="0"/>
      <p:bldP spid="29" grpId="0"/>
      <p:bldP spid="31" grpId="0" animBg="1"/>
      <p:bldP spid="23" grpId="0" animBg="1"/>
      <p:bldP spid="24" grpId="0" animBg="1"/>
      <p:bldP spid="25" grpId="0" animBg="1"/>
      <p:bldP spid="3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產生</a:t>
            </a:r>
            <a:r>
              <a:rPr lang="en-US" altLang="zh-TW" dirty="0"/>
              <a:t>CDD</a:t>
            </a:r>
            <a:r>
              <a:rPr lang="zh-TW" altLang="en-US" dirty="0"/>
              <a:t>案件</a:t>
            </a:r>
            <a:r>
              <a:rPr lang="en-US" altLang="zh-TW" dirty="0" smtClean="0"/>
              <a:t>(RMM)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10" y="1470183"/>
            <a:ext cx="719094" cy="763723"/>
          </a:xfrm>
          <a:prstGeom prst="rect">
            <a:avLst/>
          </a:prstGeom>
        </p:spPr>
      </p:pic>
      <p:sp>
        <p:nvSpPr>
          <p:cNvPr id="6" name="綵帶 (向上) 5"/>
          <p:cNvSpPr/>
          <p:nvPr/>
        </p:nvSpPr>
        <p:spPr>
          <a:xfrm>
            <a:off x="930103" y="2085676"/>
            <a:ext cx="1080120" cy="338280"/>
          </a:xfrm>
          <a:prstGeom prst="ribbon2">
            <a:avLst>
              <a:gd name="adj1" fmla="val 8339"/>
              <a:gd name="adj2" fmla="val 75000"/>
            </a:avLst>
          </a:prstGeom>
          <a:solidFill>
            <a:sysClr val="window" lastClr="FFFFFF"/>
          </a:solidFill>
          <a:ln w="19050" cap="flat" cmpd="sng" algn="ctr">
            <a:solidFill>
              <a:srgbClr val="B2B2B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1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</a:t>
            </a:r>
            <a:r>
              <a:rPr lang="zh-TW" altLang="en-US" sz="1200" b="1" kern="0" noProof="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</a:t>
            </a:r>
            <a:endParaRPr kumimoji="0" lang="zh-TW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4434782" y="1852044"/>
            <a:ext cx="2945530" cy="328635"/>
          </a:xfrm>
          <a:prstGeom prst="rightArrow">
            <a:avLst>
              <a:gd name="adj1" fmla="val 43901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3013450" y="1566899"/>
            <a:ext cx="1289731" cy="1404912"/>
            <a:chOff x="3522491" y="3463910"/>
            <a:chExt cx="1501088" cy="1519733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7456" y="3463910"/>
              <a:ext cx="869217" cy="867948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522491" y="4417661"/>
              <a:ext cx="1501088" cy="5659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RMM Batch</a:t>
              </a:r>
            </a:p>
            <a:p>
              <a:pPr algn="ctr"/>
              <a:r>
                <a:rPr lang="en-US" altLang="zh-TW" sz="1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所有客戶</a:t>
              </a:r>
              <a:r>
                <a:rPr lang="en-US" altLang="zh-TW" sz="1400" b="1" dirty="0" smtClean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190157" y="1624308"/>
            <a:ext cx="793130" cy="297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4567" y="1686448"/>
            <a:ext cx="948343" cy="597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First</a:t>
            </a:r>
          </a:p>
          <a:p>
            <a:pPr algn="ctr"/>
            <a:r>
              <a:rPr lang="en-US" altLang="zh-TW" b="1" dirty="0" smtClean="0"/>
              <a:t>Review</a:t>
            </a:r>
            <a:endParaRPr lang="zh-TW" altLang="en-US" b="1" dirty="0"/>
          </a:p>
        </p:txBody>
      </p:sp>
      <p:grpSp>
        <p:nvGrpSpPr>
          <p:cNvPr id="16" name="群組 15"/>
          <p:cNvGrpSpPr/>
          <p:nvPr/>
        </p:nvGrpSpPr>
        <p:grpSpPr>
          <a:xfrm>
            <a:off x="7354122" y="1544343"/>
            <a:ext cx="1351653" cy="1355930"/>
            <a:chOff x="7707486" y="1297060"/>
            <a:chExt cx="1886370" cy="1892331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5994" y="1297060"/>
              <a:ext cx="839667" cy="1015368"/>
            </a:xfrm>
            <a:prstGeom prst="rect">
              <a:avLst/>
            </a:prstGeom>
          </p:spPr>
        </p:pic>
        <p:sp>
          <p:nvSpPr>
            <p:cNvPr id="14" name="文字方塊 13"/>
            <p:cNvSpPr txBox="1"/>
            <p:nvPr/>
          </p:nvSpPr>
          <p:spPr>
            <a:xfrm>
              <a:off x="7707486" y="2416233"/>
              <a:ext cx="1886370" cy="773158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TW"/>
              </a:defPPr>
              <a:lvl1pPr algn="ctr">
                <a:defRPr sz="1400" b="1">
                  <a:latin typeface="微軟正黑體" panose="020B0604030504040204" pitchFamily="34" charset="-120"/>
                  <a:ea typeface="微軟正黑體" panose="020B0604030504040204" pitchFamily="34" charset="-120"/>
                </a:defRPr>
              </a:lvl1pPr>
            </a:lstStyle>
            <a:p>
              <a:r>
                <a:rPr lang="en-US" altLang="zh-TW" sz="1600" dirty="0"/>
                <a:t>case</a:t>
              </a:r>
              <a:endParaRPr lang="en-US" altLang="zh-TW" dirty="0"/>
            </a:p>
            <a:p>
              <a:r>
                <a:rPr lang="en-US" altLang="zh-TW" dirty="0">
                  <a:solidFill>
                    <a:srgbClr val="FF0000"/>
                  </a:solidFill>
                </a:rPr>
                <a:t>(ABCD</a:t>
              </a:r>
              <a:r>
                <a:rPr lang="zh-TW" altLang="en-US" dirty="0">
                  <a:solidFill>
                    <a:srgbClr val="FF0000"/>
                  </a:solidFill>
                </a:rPr>
                <a:t>類客戶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向右箭號 14"/>
          <p:cNvSpPr/>
          <p:nvPr/>
        </p:nvSpPr>
        <p:spPr>
          <a:xfrm>
            <a:off x="2154232" y="1852044"/>
            <a:ext cx="1006867" cy="328635"/>
          </a:xfrm>
          <a:prstGeom prst="rightArrow">
            <a:avLst>
              <a:gd name="adj1" fmla="val 43901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圖說文字 17"/>
          <p:cNvSpPr/>
          <p:nvPr/>
        </p:nvSpPr>
        <p:spPr>
          <a:xfrm>
            <a:off x="791013" y="3536815"/>
            <a:ext cx="2377398" cy="495405"/>
          </a:xfrm>
          <a:prstGeom prst="wedgeRectCallout">
            <a:avLst>
              <a:gd name="adj1" fmla="val 65769"/>
              <a:gd name="adj2" fmla="val -156988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u="sng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AB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類客戶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圖說文字 18"/>
          <p:cNvSpPr/>
          <p:nvPr/>
        </p:nvSpPr>
        <p:spPr>
          <a:xfrm>
            <a:off x="4434782" y="3536815"/>
            <a:ext cx="2257564" cy="495405"/>
          </a:xfrm>
          <a:prstGeom prst="wedgeRectCallout">
            <a:avLst>
              <a:gd name="adj1" fmla="val 9419"/>
              <a:gd name="adj2" fmla="val -2651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篩選出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CD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類客戶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7450" y="4240213"/>
            <a:ext cx="2440961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>
              <a:lnSpc>
                <a:spcPct val="15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A.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用戶預定的案件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 defTabSz="914400">
              <a:lnSpc>
                <a:spcPct val="15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B.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已到達審查日期</a:t>
            </a:r>
          </a:p>
        </p:txBody>
      </p:sp>
      <p:sp>
        <p:nvSpPr>
          <p:cNvPr id="21" name="矩形 20"/>
          <p:cNvSpPr/>
          <p:nvPr/>
        </p:nvSpPr>
        <p:spPr>
          <a:xfrm>
            <a:off x="4335643" y="4221088"/>
            <a:ext cx="4572000" cy="218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5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C.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客戶的風險等級被升級或者被降級</a:t>
            </a:r>
          </a:p>
          <a:p>
            <a:pPr marL="342900" indent="-342900" defTabSz="914400">
              <a:lnSpc>
                <a:spcPct val="15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D1.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選擇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X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比率（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%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）的高風險客戶</a:t>
            </a:r>
          </a:p>
          <a:p>
            <a:pPr marL="342900" indent="-342900" defTabSz="914400">
              <a:lnSpc>
                <a:spcPct val="15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D2.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選擇高風險分數大過或等於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的客戶</a:t>
            </a:r>
          </a:p>
          <a:p>
            <a:pPr marL="342900" indent="-342900" defTabSz="914400">
              <a:lnSpc>
                <a:spcPct val="15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D3.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選擇前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的高風險客戶</a:t>
            </a:r>
          </a:p>
          <a:p>
            <a:pPr marL="342900" indent="-342900" defTabSz="914400">
              <a:lnSpc>
                <a:spcPct val="15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D4.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選擇風險分數從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X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至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Y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的客戶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1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12" grpId="0" animBg="1"/>
      <p:bldP spid="15" grpId="0" animBg="1"/>
      <p:bldP spid="18" grpId="0" animBg="1"/>
      <p:bldP spid="19" grpId="0" animBg="1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CDD</a:t>
            </a:r>
            <a:r>
              <a:rPr lang="zh-TW" altLang="en-US" dirty="0" smtClean="0"/>
              <a:t>案件</a:t>
            </a:r>
            <a:r>
              <a:rPr lang="en-US" altLang="zh-TW" dirty="0" smtClean="0"/>
              <a:t>(RMD)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515546" y="2276872"/>
            <a:ext cx="1828692" cy="1231109"/>
            <a:chOff x="9467573" y="134088"/>
            <a:chExt cx="1982551" cy="1240487"/>
          </a:xfrm>
        </p:grpSpPr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040582" y="134088"/>
              <a:ext cx="871359" cy="871360"/>
            </a:xfrm>
            <a:prstGeom prst="rect">
              <a:avLst/>
            </a:prstGeom>
          </p:spPr>
        </p:pic>
        <p:sp>
          <p:nvSpPr>
            <p:cNvPr id="40" name="矩形 39"/>
            <p:cNvSpPr/>
            <p:nvPr/>
          </p:nvSpPr>
          <p:spPr>
            <a:xfrm>
              <a:off x="9467573" y="1064454"/>
              <a:ext cx="1982551" cy="3101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RMD</a:t>
              </a:r>
              <a:r>
                <a:rPr lang="zh-TW" altLang="en-US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Web Service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836880" y="3968871"/>
            <a:ext cx="1540640" cy="1214784"/>
            <a:chOff x="875180" y="2542750"/>
            <a:chExt cx="1540640" cy="1214784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749" y="2542750"/>
              <a:ext cx="771984" cy="819895"/>
            </a:xfrm>
            <a:prstGeom prst="rect">
              <a:avLst/>
            </a:prstGeom>
          </p:spPr>
        </p:pic>
        <p:sp>
          <p:nvSpPr>
            <p:cNvPr id="7" name="綵帶 (向上) 6"/>
            <p:cNvSpPr/>
            <p:nvPr/>
          </p:nvSpPr>
          <p:spPr>
            <a:xfrm>
              <a:off x="875180" y="3226173"/>
              <a:ext cx="1540640" cy="531361"/>
            </a:xfrm>
            <a:prstGeom prst="ribbon2">
              <a:avLst>
                <a:gd name="adj1" fmla="val 24535"/>
                <a:gd name="adj2" fmla="val 75000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B2B2B2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457200">
                <a:defRPr/>
              </a:pPr>
              <a:r>
                <a:rPr lang="zh-TW" altLang="en-US" sz="1100" b="1" kern="0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新開戶 </a:t>
              </a:r>
              <a:r>
                <a:rPr lang="en-US" altLang="zh-TW" sz="1100" b="1" kern="0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</a:p>
            <a:p>
              <a:pPr lvl="0" algn="ctr" defTabSz="457200">
                <a:defRPr/>
              </a:pPr>
              <a:r>
                <a:rPr lang="zh-TW" altLang="en-US" sz="1100" b="1" kern="0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舊戶資料</a:t>
              </a:r>
              <a:r>
                <a:rPr lang="zh-TW" altLang="en-US" sz="1100" b="1" kern="0" dirty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更新</a:t>
              </a:r>
            </a:p>
          </p:txBody>
        </p:sp>
      </p:grpSp>
      <p:sp>
        <p:nvSpPr>
          <p:cNvPr id="13" name="向右箭號 12"/>
          <p:cNvSpPr/>
          <p:nvPr/>
        </p:nvSpPr>
        <p:spPr>
          <a:xfrm>
            <a:off x="2400677" y="3707452"/>
            <a:ext cx="0" cy="23207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3691464" y="4222408"/>
            <a:ext cx="1384592" cy="1266450"/>
            <a:chOff x="4149440" y="3463910"/>
            <a:chExt cx="1501088" cy="1276097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4405" y="3463910"/>
              <a:ext cx="869217" cy="867948"/>
            </a:xfrm>
            <a:prstGeom prst="rect">
              <a:avLst/>
            </a:prstGeom>
          </p:spPr>
        </p:pic>
        <p:sp>
          <p:nvSpPr>
            <p:cNvPr id="38" name="矩形 37"/>
            <p:cNvSpPr/>
            <p:nvPr/>
          </p:nvSpPr>
          <p:spPr>
            <a:xfrm>
              <a:off x="4149440" y="4417661"/>
              <a:ext cx="1501088" cy="322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ETL Batch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571201" y="4831418"/>
            <a:ext cx="851465" cy="31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每日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71202" y="2290130"/>
            <a:ext cx="851465" cy="31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不定期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7" name="圖片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7" y="3138660"/>
            <a:ext cx="839667" cy="1015368"/>
          </a:xfrm>
          <a:prstGeom prst="rect">
            <a:avLst/>
          </a:prstGeom>
        </p:spPr>
      </p:pic>
      <p:sp>
        <p:nvSpPr>
          <p:cNvPr id="48" name="文字方塊 47"/>
          <p:cNvSpPr txBox="1"/>
          <p:nvPr/>
        </p:nvSpPr>
        <p:spPr>
          <a:xfrm>
            <a:off x="7159035" y="4169498"/>
            <a:ext cx="660470" cy="406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c</a:t>
            </a:r>
            <a:r>
              <a:rPr lang="en-US" altLang="zh-TW" sz="2000" b="1" dirty="0" smtClean="0"/>
              <a:t>ase</a:t>
            </a:r>
            <a:endParaRPr lang="zh-TW" altLang="en-US" sz="1600" b="1" dirty="0"/>
          </a:p>
        </p:txBody>
      </p:sp>
      <p:cxnSp>
        <p:nvCxnSpPr>
          <p:cNvPr id="68" name="肘形接點 67"/>
          <p:cNvCxnSpPr/>
          <p:nvPr/>
        </p:nvCxnSpPr>
        <p:spPr>
          <a:xfrm rot="10800000" flipH="1" flipV="1">
            <a:off x="5311049" y="2709258"/>
            <a:ext cx="6757" cy="1943843"/>
          </a:xfrm>
          <a:prstGeom prst="bentConnector3">
            <a:avLst>
              <a:gd name="adj1" fmla="val 10488279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 flipH="1">
            <a:off x="6222931" y="3646344"/>
            <a:ext cx="598939" cy="0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圖說文字 73"/>
          <p:cNvSpPr/>
          <p:nvPr/>
        </p:nvSpPr>
        <p:spPr>
          <a:xfrm>
            <a:off x="3907179" y="1285829"/>
            <a:ext cx="1077549" cy="495405"/>
          </a:xfrm>
          <a:prstGeom prst="wedgeRectCallout">
            <a:avLst>
              <a:gd name="adj1" fmla="val -13763"/>
              <a:gd name="adj2" fmla="val 11879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類客戶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5" name="矩形圖說文字 74"/>
          <p:cNvSpPr/>
          <p:nvPr/>
        </p:nvSpPr>
        <p:spPr>
          <a:xfrm>
            <a:off x="3899433" y="5877272"/>
            <a:ext cx="1077549" cy="495405"/>
          </a:xfrm>
          <a:prstGeom prst="wedgeRectCallout">
            <a:avLst>
              <a:gd name="adj1" fmla="val 3429"/>
              <a:gd name="adj2" fmla="val -12182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類客戶</a:t>
            </a: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76056" y="1302698"/>
            <a:ext cx="3259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5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W.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線上風險評估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en-US" altLang="zh-TW" sz="1600" dirty="0" err="1">
                <a:latin typeface="微軟正黑體" pitchFamily="34" charset="-120"/>
                <a:ea typeface="微軟正黑體" pitchFamily="34" charset="-120"/>
              </a:rPr>
              <a:t>webservice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76056" y="5894141"/>
            <a:ext cx="24773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5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G. 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每日風險評估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(ETL)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80" name="直線接點 79"/>
          <p:cNvCxnSpPr/>
          <p:nvPr/>
        </p:nvCxnSpPr>
        <p:spPr>
          <a:xfrm flipH="1">
            <a:off x="2571201" y="4652294"/>
            <a:ext cx="920679" cy="807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 flipH="1">
            <a:off x="2571201" y="2709258"/>
            <a:ext cx="920679" cy="2212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群組 82"/>
          <p:cNvGrpSpPr/>
          <p:nvPr/>
        </p:nvGrpSpPr>
        <p:grpSpPr>
          <a:xfrm>
            <a:off x="826022" y="2101866"/>
            <a:ext cx="1540640" cy="1214784"/>
            <a:chOff x="875180" y="2542750"/>
            <a:chExt cx="1540640" cy="1214784"/>
          </a:xfrm>
        </p:grpSpPr>
        <p:pic>
          <p:nvPicPr>
            <p:cNvPr id="84" name="圖片 8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0749" y="2542750"/>
              <a:ext cx="771984" cy="819895"/>
            </a:xfrm>
            <a:prstGeom prst="rect">
              <a:avLst/>
            </a:prstGeom>
          </p:spPr>
        </p:pic>
        <p:sp>
          <p:nvSpPr>
            <p:cNvPr id="85" name="綵帶 (向上) 84"/>
            <p:cNvSpPr/>
            <p:nvPr/>
          </p:nvSpPr>
          <p:spPr>
            <a:xfrm>
              <a:off x="875180" y="3226173"/>
              <a:ext cx="1540640" cy="531361"/>
            </a:xfrm>
            <a:prstGeom prst="ribbon2">
              <a:avLst>
                <a:gd name="adj1" fmla="val 24535"/>
                <a:gd name="adj2" fmla="val 75000"/>
              </a:avLst>
            </a:prstGeom>
            <a:solidFill>
              <a:sysClr val="window" lastClr="FFFFFF"/>
            </a:solidFill>
            <a:ln w="19050" cap="flat" cmpd="sng" algn="ctr">
              <a:solidFill>
                <a:srgbClr val="B2B2B2"/>
              </a:solidFill>
              <a:prstDash val="solid"/>
            </a:ln>
            <a:effectLst/>
          </p:spPr>
          <p:txBody>
            <a:bodyPr rtlCol="0" anchor="ctr"/>
            <a:lstStyle/>
            <a:p>
              <a:pPr lvl="0" algn="ctr" defTabSz="457200">
                <a:defRPr/>
              </a:pPr>
              <a:r>
                <a:rPr lang="zh-TW" altLang="en-US" sz="1100" b="1" kern="0" dirty="0" smtClean="0">
                  <a:solidFill>
                    <a:srgbClr val="00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所有客戶</a:t>
              </a:r>
              <a:endParaRPr lang="zh-TW" altLang="en-US" sz="1100" b="1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6" name="矩形 85"/>
          <p:cNvSpPr/>
          <p:nvPr/>
        </p:nvSpPr>
        <p:spPr>
          <a:xfrm>
            <a:off x="5635977" y="3246989"/>
            <a:ext cx="737309" cy="798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風險等級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篩選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0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48" grpId="0"/>
      <p:bldP spid="74" grpId="0" animBg="1"/>
      <p:bldP spid="75" grpId="0" animBg="1"/>
      <p:bldP spid="77" grpId="0"/>
      <p:bldP spid="78" grpId="0"/>
      <p:bldP spid="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3068960"/>
            <a:ext cx="6480720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US" altLang="zh-TW" sz="4800" b="1" dirty="0" smtClean="0"/>
              <a:t>SAR</a:t>
            </a:r>
            <a:r>
              <a:rPr lang="zh-TW" altLang="en-US" sz="4800" b="1" dirty="0" smtClean="0"/>
              <a:t>模組</a:t>
            </a:r>
            <a:endParaRPr lang="zh-TW" altLang="en-US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39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SAR </a:t>
            </a:r>
            <a:r>
              <a:rPr lang="zh-TW" altLang="en-US" dirty="0" smtClean="0"/>
              <a:t>簡介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755576" y="1340768"/>
            <a:ext cx="5544616" cy="46085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/>
              <a:t>SAR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 smtClean="0"/>
              <a:t>    </a:t>
            </a:r>
            <a:r>
              <a:rPr lang="en-US" altLang="zh-TW" sz="2000" dirty="0" smtClean="0"/>
              <a:t>=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Suspicious Activity Report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 smtClean="0"/>
              <a:t>    = </a:t>
            </a:r>
            <a:r>
              <a:rPr lang="zh-TW" altLang="en-US" sz="2000" dirty="0" smtClean="0"/>
              <a:t>可疑交易偵測報告</a:t>
            </a:r>
            <a:endParaRPr lang="en-US" altLang="zh-TW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en-US" altLang="zh-TW" sz="2000" dirty="0" smtClean="0"/>
              <a:t>FATF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-</a:t>
            </a:r>
            <a:r>
              <a:rPr lang="zh-TW" altLang="en-US" sz="2000" dirty="0"/>
              <a:t>防制洗錢金融行動組織 </a:t>
            </a:r>
            <a:endParaRPr lang="en-US" altLang="zh-TW" sz="20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 smtClean="0"/>
          </a:p>
          <a:p>
            <a:pPr>
              <a:lnSpc>
                <a:spcPct val="150000"/>
              </a:lnSpc>
            </a:pPr>
            <a:r>
              <a:rPr lang="zh-TW" altLang="en-US" sz="2000" dirty="0" smtClean="0"/>
              <a:t>銀行疑似洗錢或資恐交易態樣</a:t>
            </a:r>
            <a:endParaRPr lang="en-US" altLang="zh-TW" sz="2000" dirty="0" smtClean="0"/>
          </a:p>
          <a:p>
            <a:pPr lvl="1">
              <a:lnSpc>
                <a:spcPct val="150000"/>
              </a:lnSpc>
            </a:pPr>
            <a:r>
              <a:rPr lang="en-US" altLang="zh-TW" sz="1800" dirty="0" smtClean="0"/>
              <a:t>20</a:t>
            </a:r>
            <a:r>
              <a:rPr lang="zh-TW" altLang="en-US" sz="1800" dirty="0" smtClean="0"/>
              <a:t>項</a:t>
            </a:r>
            <a:r>
              <a:rPr lang="zh-TW" altLang="en-US" sz="1800" dirty="0" smtClean="0"/>
              <a:t>表徵</a:t>
            </a:r>
            <a:endParaRPr lang="en-US" altLang="zh-TW" sz="1800" dirty="0" smtClean="0"/>
          </a:p>
        </p:txBody>
      </p:sp>
      <p:cxnSp>
        <p:nvCxnSpPr>
          <p:cNvPr id="5" name="直線接點 4"/>
          <p:cNvCxnSpPr/>
          <p:nvPr/>
        </p:nvCxnSpPr>
        <p:spPr>
          <a:xfrm flipH="1">
            <a:off x="1547664" y="5229200"/>
            <a:ext cx="100811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27787" y="5407575"/>
            <a:ext cx="189346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871" lvl="1" indent="-28572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53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項表徵</a:t>
            </a:r>
            <a:endParaRPr lang="en-US" altLang="zh-TW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296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53</a:t>
            </a:r>
            <a:r>
              <a:rPr lang="zh-TW" altLang="en-US" dirty="0" smtClean="0"/>
              <a:t>項疑似洗錢或資恐交易態樣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7200" y="1196752"/>
            <a:ext cx="6048672" cy="5165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存提匯款類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-15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  <a:endParaRPr lang="en-US" altLang="zh-TW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授信類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-3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-OBU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-5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貿易金融類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-9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通匯銀行類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保管箱類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-2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產品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服務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其他類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-2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  <a:endParaRPr lang="en-US" altLang="zh-TW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異常交易活動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行為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交易行為類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-3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  <a:endParaRPr lang="en-US" altLang="zh-TW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異常交易活動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行為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客戶身分資訊類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-3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  <a:endParaRPr lang="en-US" altLang="zh-TW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資恐類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-3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  <a:endParaRPr lang="en-US" altLang="zh-TW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342864" lvl="0" indent="-342864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跨境交易類 </a:t>
            </a:r>
            <a:r>
              <a:rPr lang="en-US" altLang="zh-TW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-4</a:t>
            </a:r>
            <a:r>
              <a:rPr lang="zh-TW" altLang="en-US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項</a:t>
            </a:r>
            <a:endParaRPr lang="en-US" altLang="zh-TW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83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SAR</a:t>
            </a:r>
            <a:r>
              <a:rPr lang="zh-TW" altLang="en-US" dirty="0" smtClean="0"/>
              <a:t> 流程</a:t>
            </a:r>
            <a:endParaRPr lang="zh-TW" altLang="en-US" dirty="0"/>
          </a:p>
        </p:txBody>
      </p:sp>
      <p:pic>
        <p:nvPicPr>
          <p:cNvPr id="4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74" y="1484784"/>
            <a:ext cx="8483851" cy="4608512"/>
          </a:xfr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4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多維度偵測</a:t>
            </a:r>
          </a:p>
        </p:txBody>
      </p:sp>
      <p:sp>
        <p:nvSpPr>
          <p:cNvPr id="4" name="立方體 3"/>
          <p:cNvSpPr/>
          <p:nvPr/>
        </p:nvSpPr>
        <p:spPr>
          <a:xfrm>
            <a:off x="6337758" y="1828503"/>
            <a:ext cx="2239753" cy="2155927"/>
          </a:xfrm>
          <a:prstGeom prst="cub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風險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高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行業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律師事務所</a:t>
            </a:r>
            <a:endParaRPr lang="en-US" altLang="zh-TW" sz="14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過</a:t>
            </a:r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濾</a:t>
            </a:r>
            <a:r>
              <a:rPr lang="en-US" altLang="zh-TW" sz="1400" b="1" dirty="0" smtClean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 久</a:t>
            </a:r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未</a:t>
            </a:r>
            <a:r>
              <a:rPr lang="zh-TW" altLang="en-US" sz="1400" b="1" dirty="0" smtClean="0">
                <a:latin typeface="微軟正黑體" pitchFamily="34" charset="-120"/>
                <a:ea typeface="微軟正黑體" pitchFamily="34" charset="-120"/>
              </a:rPr>
              <a:t>往</a:t>
            </a:r>
            <a:r>
              <a:rPr lang="zh-TW" altLang="en-US" sz="1400" b="1" dirty="0">
                <a:latin typeface="微軟正黑體" pitchFamily="34" charset="-120"/>
                <a:ea typeface="微軟正黑體" pitchFamily="34" charset="-120"/>
              </a:rPr>
              <a:t>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244373" y="4095945"/>
            <a:ext cx="3287237" cy="28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 smtClean="0">
                <a:latin typeface="微軟正黑體" pitchFamily="34" charset="-120"/>
                <a:ea typeface="微軟正黑體" pitchFamily="34" charset="-120"/>
              </a:rPr>
              <a:t>針對以上維度特別偵測門檻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55576" y="1990523"/>
            <a:ext cx="2418972" cy="1427921"/>
            <a:chOff x="434751" y="1975935"/>
            <a:chExt cx="2576911" cy="1521152"/>
          </a:xfrm>
        </p:grpSpPr>
        <p:sp>
          <p:nvSpPr>
            <p:cNvPr id="7" name="直角三角形 6"/>
            <p:cNvSpPr/>
            <p:nvPr/>
          </p:nvSpPr>
          <p:spPr>
            <a:xfrm rot="16200000">
              <a:off x="1960232" y="2445656"/>
              <a:ext cx="1091329" cy="1011531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b="1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34751" y="1975935"/>
              <a:ext cx="2027389" cy="28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accent2"/>
                  </a:solidFill>
                  <a:latin typeface="微軟正黑體" pitchFamily="34" charset="-120"/>
                  <a:ea typeface="微軟正黑體" pitchFamily="34" charset="-120"/>
                </a:rPr>
                <a:t>行業</a:t>
              </a:r>
              <a:endParaRPr lang="en-US" altLang="zh-TW" sz="1400" b="1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896306" y="2390910"/>
              <a:ext cx="1881350" cy="308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服務業</a:t>
              </a:r>
              <a:endParaRPr lang="en-US" altLang="zh-TW" sz="1600" b="1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884877" y="2740330"/>
              <a:ext cx="1597004" cy="308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大眾傳播業</a:t>
              </a:r>
              <a:endParaRPr lang="en-US" altLang="zh-TW" sz="1600" b="1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34910" y="3132655"/>
              <a:ext cx="1657221" cy="308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律師事務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所</a:t>
              </a:r>
              <a:endParaRPr lang="en-US" altLang="zh-TW" sz="1600" b="1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38605" y="2400233"/>
              <a:ext cx="2465270" cy="109685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00" b="1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 rot="7255734">
            <a:off x="3077127" y="2404188"/>
            <a:ext cx="262225" cy="13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14" name="矩形 13"/>
          <p:cNvSpPr/>
          <p:nvPr/>
        </p:nvSpPr>
        <p:spPr>
          <a:xfrm rot="7980665">
            <a:off x="2126079" y="3388886"/>
            <a:ext cx="344059" cy="18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grpSp>
        <p:nvGrpSpPr>
          <p:cNvPr id="15" name="群組 14"/>
          <p:cNvGrpSpPr/>
          <p:nvPr/>
        </p:nvGrpSpPr>
        <p:grpSpPr>
          <a:xfrm>
            <a:off x="1190329" y="3570803"/>
            <a:ext cx="993992" cy="2232468"/>
            <a:chOff x="279635" y="4091033"/>
            <a:chExt cx="1162556" cy="2383745"/>
          </a:xfrm>
        </p:grpSpPr>
        <p:sp>
          <p:nvSpPr>
            <p:cNvPr id="16" name="文字方塊 15"/>
            <p:cNvSpPr txBox="1"/>
            <p:nvPr/>
          </p:nvSpPr>
          <p:spPr>
            <a:xfrm>
              <a:off x="943482" y="5948368"/>
              <a:ext cx="402828" cy="30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低</a:t>
              </a:r>
              <a:endParaRPr lang="zh-TW" altLang="en-US" sz="1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940852" y="5061557"/>
              <a:ext cx="393111" cy="30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中</a:t>
              </a:r>
              <a:endParaRPr lang="zh-TW" altLang="en-US" sz="1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79635" y="5811251"/>
              <a:ext cx="587785" cy="280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b="1" dirty="0" smtClean="0">
                  <a:solidFill>
                    <a:schemeClr val="accent2"/>
                  </a:solidFill>
                  <a:latin typeface="微軟正黑體" pitchFamily="34" charset="-120"/>
                  <a:ea typeface="微軟正黑體" pitchFamily="34" charset="-120"/>
                </a:rPr>
                <a:t>風險</a:t>
              </a:r>
              <a:endParaRPr lang="zh-TW" altLang="en-US" sz="1400" b="1" dirty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33315" y="4213970"/>
              <a:ext cx="416763" cy="309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高</a:t>
              </a:r>
              <a:endParaRPr lang="zh-TW" altLang="en-US" sz="1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61212" y="4091033"/>
              <a:ext cx="580979" cy="238374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600" b="1">
                <a:latin typeface="微軟正黑體" pitchFamily="34" charset="-120"/>
                <a:ea typeface="微軟正黑體" pitchFamily="34" charset="-12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396316" y="2433239"/>
            <a:ext cx="3352389" cy="3377223"/>
            <a:chOff x="728800" y="2196404"/>
            <a:chExt cx="4220004" cy="4251267"/>
          </a:xfrm>
        </p:grpSpPr>
        <p:grpSp>
          <p:nvGrpSpPr>
            <p:cNvPr id="22" name="群組 21"/>
            <p:cNvGrpSpPr/>
            <p:nvPr/>
          </p:nvGrpSpPr>
          <p:grpSpPr>
            <a:xfrm>
              <a:off x="728800" y="4324282"/>
              <a:ext cx="4211621" cy="2123389"/>
              <a:chOff x="899591" y="3033803"/>
              <a:chExt cx="4211621" cy="2123389"/>
            </a:xfrm>
          </p:grpSpPr>
          <p:grpSp>
            <p:nvGrpSpPr>
              <p:cNvPr id="49" name="群組 48"/>
              <p:cNvGrpSpPr/>
              <p:nvPr/>
            </p:nvGrpSpPr>
            <p:grpSpPr>
              <a:xfrm>
                <a:off x="1691679" y="3033803"/>
                <a:ext cx="3419533" cy="1259293"/>
                <a:chOff x="1008451" y="3476769"/>
                <a:chExt cx="3419533" cy="1259293"/>
              </a:xfrm>
            </p:grpSpPr>
            <p:sp>
              <p:nvSpPr>
                <p:cNvPr id="58" name="立方體 57"/>
                <p:cNvSpPr/>
                <p:nvPr/>
              </p:nvSpPr>
              <p:spPr>
                <a:xfrm>
                  <a:off x="1008451" y="3476769"/>
                  <a:ext cx="1259293" cy="125929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9" name="立方體 58"/>
                <p:cNvSpPr/>
                <p:nvPr/>
              </p:nvSpPr>
              <p:spPr>
                <a:xfrm>
                  <a:off x="2088571" y="3476769"/>
                  <a:ext cx="1259293" cy="125929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60" name="立方體 59"/>
                <p:cNvSpPr/>
                <p:nvPr/>
              </p:nvSpPr>
              <p:spPr>
                <a:xfrm>
                  <a:off x="3168691" y="3476769"/>
                  <a:ext cx="1259293" cy="1259293"/>
                </a:xfrm>
                <a:prstGeom prst="cub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50" name="群組 49"/>
              <p:cNvGrpSpPr/>
              <p:nvPr/>
            </p:nvGrpSpPr>
            <p:grpSpPr>
              <a:xfrm>
                <a:off x="1296482" y="3460186"/>
                <a:ext cx="3419533" cy="1259293"/>
                <a:chOff x="1008451" y="3450052"/>
                <a:chExt cx="3419533" cy="1259293"/>
              </a:xfrm>
            </p:grpSpPr>
            <p:sp>
              <p:nvSpPr>
                <p:cNvPr id="55" name="立方體 54"/>
                <p:cNvSpPr/>
                <p:nvPr/>
              </p:nvSpPr>
              <p:spPr>
                <a:xfrm>
                  <a:off x="1008451" y="3450052"/>
                  <a:ext cx="1259293" cy="125929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6" name="立方體 55"/>
                <p:cNvSpPr/>
                <p:nvPr/>
              </p:nvSpPr>
              <p:spPr>
                <a:xfrm>
                  <a:off x="2088571" y="3450052"/>
                  <a:ext cx="1259293" cy="1259293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7" name="立方體 56"/>
                <p:cNvSpPr/>
                <p:nvPr/>
              </p:nvSpPr>
              <p:spPr>
                <a:xfrm>
                  <a:off x="3168691" y="3450052"/>
                  <a:ext cx="1259293" cy="1259293"/>
                </a:xfrm>
                <a:prstGeom prst="cub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51" name="群組 50"/>
              <p:cNvGrpSpPr/>
              <p:nvPr/>
            </p:nvGrpSpPr>
            <p:grpSpPr>
              <a:xfrm>
                <a:off x="899591" y="3897899"/>
                <a:ext cx="3419533" cy="1259293"/>
                <a:chOff x="1008451" y="3476769"/>
                <a:chExt cx="3419533" cy="1259293"/>
              </a:xfrm>
            </p:grpSpPr>
            <p:sp>
              <p:nvSpPr>
                <p:cNvPr id="52" name="立方體 51"/>
                <p:cNvSpPr/>
                <p:nvPr/>
              </p:nvSpPr>
              <p:spPr>
                <a:xfrm>
                  <a:off x="1008451" y="3476769"/>
                  <a:ext cx="1259293" cy="1259293"/>
                </a:xfrm>
                <a:prstGeom prst="cub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3" name="立方體 52"/>
                <p:cNvSpPr/>
                <p:nvPr/>
              </p:nvSpPr>
              <p:spPr>
                <a:xfrm>
                  <a:off x="2088571" y="3476769"/>
                  <a:ext cx="1259293" cy="1259293"/>
                </a:xfrm>
                <a:prstGeom prst="cub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54" name="立方體 53"/>
                <p:cNvSpPr/>
                <p:nvPr/>
              </p:nvSpPr>
              <p:spPr>
                <a:xfrm>
                  <a:off x="3168691" y="3476769"/>
                  <a:ext cx="1259293" cy="1259293"/>
                </a:xfrm>
                <a:prstGeom prst="cube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23" name="群組 22"/>
            <p:cNvGrpSpPr/>
            <p:nvPr/>
          </p:nvGrpSpPr>
          <p:grpSpPr>
            <a:xfrm>
              <a:off x="737183" y="3263764"/>
              <a:ext cx="4211621" cy="2123389"/>
              <a:chOff x="899591" y="3033803"/>
              <a:chExt cx="4211621" cy="2123389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1691679" y="3033803"/>
                <a:ext cx="3419533" cy="1259293"/>
                <a:chOff x="1008451" y="3476769"/>
                <a:chExt cx="3419533" cy="1259293"/>
              </a:xfrm>
            </p:grpSpPr>
            <p:sp>
              <p:nvSpPr>
                <p:cNvPr id="46" name="立方體 45"/>
                <p:cNvSpPr/>
                <p:nvPr/>
              </p:nvSpPr>
              <p:spPr>
                <a:xfrm>
                  <a:off x="1008451" y="3476769"/>
                  <a:ext cx="1259293" cy="1259293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7" name="立方體 46"/>
                <p:cNvSpPr/>
                <p:nvPr/>
              </p:nvSpPr>
              <p:spPr>
                <a:xfrm>
                  <a:off x="2088571" y="3476769"/>
                  <a:ext cx="1259293" cy="1259293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8" name="立方體 47"/>
                <p:cNvSpPr/>
                <p:nvPr/>
              </p:nvSpPr>
              <p:spPr>
                <a:xfrm>
                  <a:off x="3168691" y="3476769"/>
                  <a:ext cx="1259293" cy="1259293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38" name="群組 37"/>
              <p:cNvGrpSpPr/>
              <p:nvPr/>
            </p:nvGrpSpPr>
            <p:grpSpPr>
              <a:xfrm>
                <a:off x="1296482" y="3460186"/>
                <a:ext cx="3419533" cy="1259293"/>
                <a:chOff x="1008451" y="3450052"/>
                <a:chExt cx="3419533" cy="1259293"/>
              </a:xfrm>
            </p:grpSpPr>
            <p:sp>
              <p:nvSpPr>
                <p:cNvPr id="43" name="立方體 42"/>
                <p:cNvSpPr/>
                <p:nvPr/>
              </p:nvSpPr>
              <p:spPr>
                <a:xfrm>
                  <a:off x="1008451" y="3450052"/>
                  <a:ext cx="1259293" cy="1259293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4" name="立方體 43"/>
                <p:cNvSpPr/>
                <p:nvPr/>
              </p:nvSpPr>
              <p:spPr>
                <a:xfrm>
                  <a:off x="2088571" y="3450052"/>
                  <a:ext cx="1259293" cy="1259293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5" name="立方體 44"/>
                <p:cNvSpPr/>
                <p:nvPr/>
              </p:nvSpPr>
              <p:spPr>
                <a:xfrm>
                  <a:off x="3168691" y="3450052"/>
                  <a:ext cx="1259293" cy="1259293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39" name="群組 38"/>
              <p:cNvGrpSpPr/>
              <p:nvPr/>
            </p:nvGrpSpPr>
            <p:grpSpPr>
              <a:xfrm>
                <a:off x="899591" y="3897899"/>
                <a:ext cx="3419533" cy="1259293"/>
                <a:chOff x="1008451" y="3476769"/>
                <a:chExt cx="3419533" cy="1259293"/>
              </a:xfrm>
            </p:grpSpPr>
            <p:sp>
              <p:nvSpPr>
                <p:cNvPr id="40" name="立方體 39"/>
                <p:cNvSpPr/>
                <p:nvPr/>
              </p:nvSpPr>
              <p:spPr>
                <a:xfrm>
                  <a:off x="1008451" y="3476769"/>
                  <a:ext cx="1259293" cy="1259293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1" name="立方體 40"/>
                <p:cNvSpPr/>
                <p:nvPr/>
              </p:nvSpPr>
              <p:spPr>
                <a:xfrm>
                  <a:off x="2088571" y="3476769"/>
                  <a:ext cx="1259293" cy="1259293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42" name="立方體 41"/>
                <p:cNvSpPr/>
                <p:nvPr/>
              </p:nvSpPr>
              <p:spPr>
                <a:xfrm>
                  <a:off x="3168691" y="3476769"/>
                  <a:ext cx="1259293" cy="1259293"/>
                </a:xfrm>
                <a:prstGeom prst="cube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  <p:grpSp>
          <p:nvGrpSpPr>
            <p:cNvPr id="24" name="群組 23"/>
            <p:cNvGrpSpPr/>
            <p:nvPr/>
          </p:nvGrpSpPr>
          <p:grpSpPr>
            <a:xfrm>
              <a:off x="737183" y="2196404"/>
              <a:ext cx="4211621" cy="2123389"/>
              <a:chOff x="899591" y="3033803"/>
              <a:chExt cx="4211621" cy="2123389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1691679" y="3033803"/>
                <a:ext cx="3419533" cy="1259293"/>
                <a:chOff x="1008451" y="3476769"/>
                <a:chExt cx="3419533" cy="1259293"/>
              </a:xfrm>
            </p:grpSpPr>
            <p:sp>
              <p:nvSpPr>
                <p:cNvPr id="34" name="立方體 33"/>
                <p:cNvSpPr/>
                <p:nvPr/>
              </p:nvSpPr>
              <p:spPr>
                <a:xfrm>
                  <a:off x="1008451" y="3476769"/>
                  <a:ext cx="1259293" cy="1259293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5" name="立方體 34"/>
                <p:cNvSpPr/>
                <p:nvPr/>
              </p:nvSpPr>
              <p:spPr>
                <a:xfrm>
                  <a:off x="2088571" y="3476769"/>
                  <a:ext cx="1259293" cy="1259293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6" name="立方體 35"/>
                <p:cNvSpPr/>
                <p:nvPr/>
              </p:nvSpPr>
              <p:spPr>
                <a:xfrm>
                  <a:off x="3168691" y="3476769"/>
                  <a:ext cx="1259293" cy="1259293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26" name="群組 25"/>
              <p:cNvGrpSpPr/>
              <p:nvPr/>
            </p:nvGrpSpPr>
            <p:grpSpPr>
              <a:xfrm>
                <a:off x="1296482" y="3460186"/>
                <a:ext cx="3419533" cy="1259293"/>
                <a:chOff x="1008451" y="3450052"/>
                <a:chExt cx="3419533" cy="1259293"/>
              </a:xfrm>
            </p:grpSpPr>
            <p:sp>
              <p:nvSpPr>
                <p:cNvPr id="31" name="立方體 30"/>
                <p:cNvSpPr/>
                <p:nvPr/>
              </p:nvSpPr>
              <p:spPr>
                <a:xfrm>
                  <a:off x="1008451" y="3450052"/>
                  <a:ext cx="1259293" cy="1259293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2" name="立方體 31"/>
                <p:cNvSpPr/>
                <p:nvPr/>
              </p:nvSpPr>
              <p:spPr>
                <a:xfrm>
                  <a:off x="2088571" y="3450052"/>
                  <a:ext cx="1259293" cy="1259293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3" name="立方體 32"/>
                <p:cNvSpPr/>
                <p:nvPr/>
              </p:nvSpPr>
              <p:spPr>
                <a:xfrm>
                  <a:off x="3168691" y="3450052"/>
                  <a:ext cx="1259293" cy="1259293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  <p:grpSp>
            <p:nvGrpSpPr>
              <p:cNvPr id="27" name="群組 26"/>
              <p:cNvGrpSpPr/>
              <p:nvPr/>
            </p:nvGrpSpPr>
            <p:grpSpPr>
              <a:xfrm>
                <a:off x="899591" y="3897899"/>
                <a:ext cx="3419533" cy="1259293"/>
                <a:chOff x="1008451" y="3476769"/>
                <a:chExt cx="3419533" cy="1259293"/>
              </a:xfrm>
            </p:grpSpPr>
            <p:sp>
              <p:nvSpPr>
                <p:cNvPr id="28" name="立方體 27"/>
                <p:cNvSpPr/>
                <p:nvPr/>
              </p:nvSpPr>
              <p:spPr>
                <a:xfrm>
                  <a:off x="1008451" y="3476769"/>
                  <a:ext cx="1259293" cy="1259293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29" name="立方體 28"/>
                <p:cNvSpPr/>
                <p:nvPr/>
              </p:nvSpPr>
              <p:spPr>
                <a:xfrm>
                  <a:off x="2088571" y="3476769"/>
                  <a:ext cx="1259293" cy="1259293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  <p:sp>
              <p:nvSpPr>
                <p:cNvPr id="30" name="立方體 29"/>
                <p:cNvSpPr/>
                <p:nvPr/>
              </p:nvSpPr>
              <p:spPr>
                <a:xfrm>
                  <a:off x="3168691" y="3476769"/>
                  <a:ext cx="1259293" cy="1259293"/>
                </a:xfrm>
                <a:prstGeom prst="cub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600" b="1">
                    <a:latin typeface="微軟正黑體" pitchFamily="34" charset="-120"/>
                    <a:ea typeface="微軟正黑體" pitchFamily="34" charset="-120"/>
                  </a:endParaRPr>
                </a:p>
              </p:txBody>
            </p:sp>
          </p:grpSp>
        </p:grpSp>
      </p:grpSp>
      <p:grpSp>
        <p:nvGrpSpPr>
          <p:cNvPr id="61" name="群組 60"/>
          <p:cNvGrpSpPr/>
          <p:nvPr/>
        </p:nvGrpSpPr>
        <p:grpSpPr>
          <a:xfrm>
            <a:off x="3193595" y="1556792"/>
            <a:ext cx="2964687" cy="762889"/>
            <a:chOff x="2434229" y="1593547"/>
            <a:chExt cx="3467447" cy="892262"/>
          </a:xfrm>
        </p:grpSpPr>
        <p:sp>
          <p:nvSpPr>
            <p:cNvPr id="62" name="文字方塊 61"/>
            <p:cNvSpPr txBox="1"/>
            <p:nvPr/>
          </p:nvSpPr>
          <p:spPr>
            <a:xfrm>
              <a:off x="4501226" y="2076012"/>
              <a:ext cx="1400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久未往來</a:t>
              </a:r>
              <a:endParaRPr lang="en-US" altLang="zh-TW" sz="1600" b="1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2434229" y="1593547"/>
              <a:ext cx="3467447" cy="892262"/>
              <a:chOff x="2434229" y="1593547"/>
              <a:chExt cx="3467447" cy="892262"/>
            </a:xfrm>
          </p:grpSpPr>
          <p:sp>
            <p:nvSpPr>
              <p:cNvPr id="64" name="文字方塊 63"/>
              <p:cNvSpPr txBox="1"/>
              <p:nvPr/>
            </p:nvSpPr>
            <p:spPr>
              <a:xfrm>
                <a:off x="2434229" y="1593547"/>
                <a:ext cx="20273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400" b="1" dirty="0" smtClean="0">
                    <a:solidFill>
                      <a:schemeClr val="accent2"/>
                    </a:solidFill>
                    <a:latin typeface="微軟正黑體" pitchFamily="34" charset="-120"/>
                    <a:ea typeface="微軟正黑體" pitchFamily="34" charset="-120"/>
                  </a:rPr>
                  <a:t>過</a:t>
                </a:r>
                <a:r>
                  <a:rPr lang="zh-TW" altLang="en-US" sz="1400" b="1" dirty="0">
                    <a:solidFill>
                      <a:schemeClr val="accent2"/>
                    </a:solidFill>
                    <a:latin typeface="微軟正黑體" pitchFamily="34" charset="-120"/>
                    <a:ea typeface="微軟正黑體" pitchFamily="34" charset="-120"/>
                  </a:rPr>
                  <a:t>濾</a:t>
                </a:r>
                <a:r>
                  <a:rPr lang="zh-TW" altLang="en-US" sz="1400" b="1" dirty="0" smtClean="0">
                    <a:solidFill>
                      <a:schemeClr val="accent2"/>
                    </a:solidFill>
                    <a:latin typeface="微軟正黑體" pitchFamily="34" charset="-120"/>
                    <a:ea typeface="微軟正黑體" pitchFamily="34" charset="-120"/>
                  </a:rPr>
                  <a:t>選項</a:t>
                </a:r>
                <a:endParaRPr lang="en-US" altLang="zh-TW" sz="1400" b="1" dirty="0" smtClean="0">
                  <a:solidFill>
                    <a:schemeClr val="accent2"/>
                  </a:solidFill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2485803" y="2085699"/>
                <a:ext cx="12018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600" b="1" dirty="0" smtClean="0">
                    <a:latin typeface="微軟正黑體" pitchFamily="34" charset="-120"/>
                    <a:ea typeface="微軟正黑體" pitchFamily="34" charset="-120"/>
                  </a:rPr>
                  <a:t>產品服務</a:t>
                </a:r>
                <a:endParaRPr lang="en-US" altLang="zh-TW" sz="1600" b="1" dirty="0" smtClean="0">
                  <a:latin typeface="微軟正黑體" pitchFamily="34" charset="-120"/>
                  <a:ea typeface="微軟正黑體" pitchFamily="34" charset="-120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3659170" y="2076012"/>
                <a:ext cx="77564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</a:rPr>
                  <a:t>OBU</a:t>
                </a: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504025" y="2070706"/>
                <a:ext cx="3397651" cy="41510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>
                  <a:latin typeface="微軟正黑體" pitchFamily="34" charset="-120"/>
                  <a:ea typeface="微軟正黑體" pitchFamily="34" charset="-120"/>
                </a:endParaRPr>
              </a:p>
            </p:txBody>
          </p:sp>
        </p:grpSp>
      </p:grpSp>
      <p:sp>
        <p:nvSpPr>
          <p:cNvPr id="68" name="向右箭號 67"/>
          <p:cNvSpPr/>
          <p:nvPr/>
        </p:nvSpPr>
        <p:spPr>
          <a:xfrm rot="20153988">
            <a:off x="4755443" y="3017480"/>
            <a:ext cx="1599533" cy="571175"/>
          </a:xfrm>
          <a:prstGeom prst="rightArrow">
            <a:avLst>
              <a:gd name="adj1" fmla="val 50000"/>
              <a:gd name="adj2" fmla="val 67808"/>
            </a:avLst>
          </a:prstGeom>
          <a:ln w="57150">
            <a:solidFill>
              <a:srgbClr val="FFFFFF">
                <a:alpha val="4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815576" y="4356959"/>
            <a:ext cx="1647129" cy="39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客戶資料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SAR</a:t>
            </a:r>
            <a:r>
              <a:rPr lang="zh-TW" altLang="en-US" dirty="0"/>
              <a:t>偵測頻率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11560" y="1364269"/>
            <a:ext cx="5689386" cy="2401269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TW" altLang="en-US" sz="2000" dirty="0" smtClean="0"/>
              <a:t>偵測頻率共有四種：</a:t>
            </a:r>
            <a:r>
              <a:rPr lang="zh-TW" altLang="en-US" sz="2000" b="0" dirty="0" smtClean="0"/>
              <a:t>日、周、雙周、月</a:t>
            </a:r>
            <a:endParaRPr lang="en-US" altLang="zh-TW" sz="2000" b="0" dirty="0" smtClean="0"/>
          </a:p>
          <a:p>
            <a:pPr lvl="1"/>
            <a:endParaRPr lang="en-US" altLang="zh-TW" sz="18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38175"/>
          <a:stretch/>
        </p:blipFill>
        <p:spPr>
          <a:xfrm>
            <a:off x="755576" y="2132856"/>
            <a:ext cx="6192687" cy="3697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51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3068960"/>
            <a:ext cx="6480720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US" altLang="zh-TW" sz="4800" b="1" dirty="0"/>
              <a:t>WLF</a:t>
            </a:r>
            <a:r>
              <a:rPr lang="zh-TW" altLang="en-US" sz="4800" b="1" dirty="0"/>
              <a:t>模組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7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SAR</a:t>
            </a:r>
            <a:r>
              <a:rPr lang="zh-TW" altLang="en-US" dirty="0"/>
              <a:t>批次偵測區間</a:t>
            </a:r>
            <a:r>
              <a:rPr lang="en-US" altLang="zh-TW" dirty="0"/>
              <a:t>-</a:t>
            </a:r>
            <a:r>
              <a:rPr lang="zh-TW" altLang="en-US" dirty="0"/>
              <a:t>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83513"/>
              </p:ext>
            </p:extLst>
          </p:nvPr>
        </p:nvGraphicFramePr>
        <p:xfrm>
          <a:off x="539553" y="2060848"/>
          <a:ext cx="8026403" cy="436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執行日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53773"/>
              </p:ext>
            </p:extLst>
          </p:nvPr>
        </p:nvGraphicFramePr>
        <p:xfrm>
          <a:off x="539553" y="2060848"/>
          <a:ext cx="8026403" cy="436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執行日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9810" r="9590" b="7508"/>
          <a:stretch/>
        </p:blipFill>
        <p:spPr>
          <a:xfrm>
            <a:off x="395536" y="1268760"/>
            <a:ext cx="8424936" cy="532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29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SAR</a:t>
            </a:r>
            <a:r>
              <a:rPr lang="zh-TW" altLang="en-US" dirty="0"/>
              <a:t>批次偵測區間</a:t>
            </a:r>
            <a:r>
              <a:rPr lang="en-US" altLang="zh-TW" dirty="0" smtClean="0"/>
              <a:t>-</a:t>
            </a:r>
            <a:r>
              <a:rPr lang="zh-TW" altLang="en-US" dirty="0" smtClean="0"/>
              <a:t>月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68789"/>
              </p:ext>
            </p:extLst>
          </p:nvPr>
        </p:nvGraphicFramePr>
        <p:xfrm>
          <a:off x="539553" y="2061382"/>
          <a:ext cx="8026403" cy="436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執行日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552763"/>
              </p:ext>
            </p:extLst>
          </p:nvPr>
        </p:nvGraphicFramePr>
        <p:xfrm>
          <a:off x="539553" y="2060848"/>
          <a:ext cx="8026403" cy="436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執行日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18398" r="26444"/>
          <a:stretch/>
        </p:blipFill>
        <p:spPr>
          <a:xfrm>
            <a:off x="850778" y="1208173"/>
            <a:ext cx="7403950" cy="6003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2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357158" y="2143117"/>
            <a:ext cx="5182344" cy="1470025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Q&amp;A</a:t>
            </a:r>
            <a:endParaRPr lang="zh-TW" altLang="en-US" sz="44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謝謝</a:t>
            </a:r>
          </a:p>
        </p:txBody>
      </p:sp>
    </p:spTree>
    <p:extLst>
      <p:ext uri="{BB962C8B-B14F-4D97-AF65-F5344CB8AC3E}">
        <p14:creationId xmlns:p14="http://schemas.microsoft.com/office/powerpoint/2010/main" val="570345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 smtClean="0"/>
              <a:t>WLF</a:t>
            </a:r>
            <a:r>
              <a:rPr lang="zh-TW" altLang="en-US" dirty="0" smtClean="0"/>
              <a:t> 簡介</a:t>
            </a:r>
            <a:endParaRPr lang="zh-TW" altLang="en-US" dirty="0"/>
          </a:p>
        </p:txBody>
      </p:sp>
      <p:sp>
        <p:nvSpPr>
          <p:cNvPr id="4" name="Google Shape;104;gdb8bfd77d0_0_0"/>
          <p:cNvSpPr/>
          <p:nvPr/>
        </p:nvSpPr>
        <p:spPr>
          <a:xfrm>
            <a:off x="899592" y="1287654"/>
            <a:ext cx="7649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名單檢核與掃描</a:t>
            </a:r>
            <a:r>
              <a:rPr lang="zh-TW" sz="2000" dirty="0">
                <a:solidFill>
                  <a:schemeClr val="dk1"/>
                </a:solidFill>
                <a:latin typeface="Microsoft JhengHei"/>
                <a:ea typeface="Microsoft JhengHei"/>
                <a:cs typeface="Calibri"/>
                <a:sym typeface="Calibri"/>
              </a:rPr>
              <a:t> </a:t>
            </a: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(WLF，Watch List Filtering)</a:t>
            </a:r>
            <a:r>
              <a:rPr lang="zh-TW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，使用智慧型模糊比對</a:t>
            </a:r>
            <a:endParaRPr lang="zh-TW" altLang="en-US" sz="2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zh-TW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進行名單掃描並根據名字的</a:t>
            </a:r>
            <a:r>
              <a:rPr lang="zh-TW" sz="2000" b="1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相似程度</a:t>
            </a:r>
            <a:r>
              <a:rPr lang="zh-TW" altLang="en-US" sz="2000" b="1" dirty="0">
                <a:solidFill>
                  <a:schemeClr val="dk1"/>
                </a:solidFill>
                <a:latin typeface="Microsoft JhengHei"/>
                <a:ea typeface="Microsoft JhengHei"/>
                <a:cs typeface="Calibri"/>
                <a:sym typeface="Calibri"/>
              </a:rPr>
              <a:t> </a:t>
            </a:r>
            <a:r>
              <a:rPr lang="zh-TW" sz="2000" b="1" dirty="0">
                <a:solidFill>
                  <a:schemeClr val="dk1"/>
                </a:solidFill>
                <a:latin typeface="Microsoft JhengHei"/>
                <a:ea typeface="Microsoft JhengHei"/>
                <a:cs typeface="Calibri"/>
                <a:sym typeface="Calibri"/>
              </a:rPr>
              <a:t>(</a:t>
            </a:r>
            <a:r>
              <a:rPr lang="zh-TW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RC</a:t>
            </a:r>
            <a:r>
              <a:rPr lang="en-US" altLang="zh-TW" sz="2000" b="1" dirty="0">
                <a:solidFill>
                  <a:schemeClr val="dk1"/>
                </a:solidFill>
                <a:latin typeface="Calibri"/>
                <a:ea typeface="Microsoft JhengHei"/>
                <a:cs typeface="Calibri"/>
                <a:sym typeface="Microsoft JhengHei"/>
              </a:rPr>
              <a:t>) </a:t>
            </a:r>
            <a:r>
              <a:rPr lang="zh-TW" sz="2000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予以示警。</a:t>
            </a:r>
            <a:endParaRPr sz="2000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" name="Google Shape;106;gdb8bfd77d0_0_0"/>
          <p:cNvSpPr/>
          <p:nvPr/>
        </p:nvSpPr>
        <p:spPr>
          <a:xfrm>
            <a:off x="1011120" y="2560070"/>
            <a:ext cx="7426645" cy="3661031"/>
          </a:xfrm>
          <a:prstGeom prst="roundRect">
            <a:avLst>
              <a:gd name="adj" fmla="val 799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107;gdb8bfd77d0_0_0"/>
          <p:cNvSpPr/>
          <p:nvPr/>
        </p:nvSpPr>
        <p:spPr>
          <a:xfrm>
            <a:off x="1176955" y="4929567"/>
            <a:ext cx="4847570" cy="1004782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15875" cap="flat" cmpd="sng">
            <a:solidFill>
              <a:srgbClr val="C6C6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名單</a:t>
            </a:r>
            <a:endParaRPr sz="16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zh-TW" sz="16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(原廠、第三方</a:t>
            </a:r>
            <a:r>
              <a:rPr lang="zh-TW" sz="1600" b="1" dirty="0">
                <a:latin typeface="Verdana"/>
                <a:ea typeface="Verdana"/>
                <a:cs typeface="Verdana"/>
                <a:sym typeface="Verdana"/>
              </a:rPr>
              <a:t>(AC、DJ、WC)</a:t>
            </a:r>
            <a:r>
              <a:rPr lang="zh-TW" sz="16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、</a:t>
            </a:r>
            <a:r>
              <a:rPr lang="zh-TW" sz="1600" b="1" dirty="0">
                <a:latin typeface="Verdana"/>
                <a:ea typeface="Verdana"/>
                <a:cs typeface="Verdana"/>
                <a:sym typeface="Verdana"/>
              </a:rPr>
              <a:t>銀行內部自建</a:t>
            </a:r>
            <a:r>
              <a:rPr lang="zh-TW" sz="16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600" b="1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08;gdb8bfd77d0_0_0"/>
          <p:cNvSpPr/>
          <p:nvPr/>
        </p:nvSpPr>
        <p:spPr>
          <a:xfrm>
            <a:off x="1294201" y="3972509"/>
            <a:ext cx="1440492" cy="10278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zh-TW" sz="1600" b="1" i="0" u="none" strike="noStrike" cap="none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Name</a:t>
            </a:r>
            <a:endParaRPr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zh-TW" sz="1600" b="1" i="0" u="none" strike="noStrike" cap="none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Check</a:t>
            </a:r>
            <a:endParaRPr sz="1600" b="1" i="0" u="none" strike="noStrike" cap="none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109;gdb8bfd77d0_0_0"/>
          <p:cNvSpPr/>
          <p:nvPr/>
        </p:nvSpPr>
        <p:spPr>
          <a:xfrm>
            <a:off x="2884178" y="3972509"/>
            <a:ext cx="1440492" cy="10278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zh-TW" sz="1600" b="1" i="0" u="none" strike="noStrike" cap="none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CDC</a:t>
            </a:r>
            <a:endParaRPr sz="1600" b="1" i="0" u="none" strike="noStrike" cap="none" dirty="0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10;gdb8bfd77d0_0_0"/>
          <p:cNvSpPr/>
          <p:nvPr/>
        </p:nvSpPr>
        <p:spPr>
          <a:xfrm>
            <a:off x="4469951" y="3972509"/>
            <a:ext cx="1440492" cy="102782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zh-TW" sz="1600" b="1" i="0" u="none" strike="noStrike" cap="none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SWIFT</a:t>
            </a:r>
            <a:endParaRPr sz="1600" b="1" i="0" u="none" strike="noStrike" cap="none">
              <a:solidFill>
                <a:schemeClr val="bg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1;gdb8bfd77d0_0_0"/>
          <p:cNvSpPr/>
          <p:nvPr/>
        </p:nvSpPr>
        <p:spPr>
          <a:xfrm>
            <a:off x="2666613" y="3131695"/>
            <a:ext cx="354583" cy="433466"/>
          </a:xfrm>
          <a:prstGeom prst="rightArrow">
            <a:avLst>
              <a:gd name="adj1" fmla="val 54952"/>
              <a:gd name="adj2" fmla="val 65636"/>
            </a:avLst>
          </a:prstGeom>
          <a:solidFill>
            <a:srgbClr val="FFC000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12;gdb8bfd77d0_0_0"/>
          <p:cNvSpPr/>
          <p:nvPr/>
        </p:nvSpPr>
        <p:spPr>
          <a:xfrm>
            <a:off x="4539692" y="3375908"/>
            <a:ext cx="1304132" cy="797812"/>
          </a:xfrm>
          <a:prstGeom prst="flowChartDocument">
            <a:avLst/>
          </a:prstGeom>
          <a:solidFill>
            <a:srgbClr val="FFFFFF"/>
          </a:solidFill>
          <a:ln w="15875" cap="flat" cmpd="sng">
            <a:solidFill>
              <a:srgbClr val="A1A1A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zh-TW" sz="18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電文</a:t>
            </a: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13;gdb8bfd77d0_0_0"/>
          <p:cNvSpPr/>
          <p:nvPr/>
        </p:nvSpPr>
        <p:spPr>
          <a:xfrm>
            <a:off x="5028396" y="4743476"/>
            <a:ext cx="331458" cy="476422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14;gdb8bfd77d0_0_0"/>
          <p:cNvSpPr/>
          <p:nvPr/>
        </p:nvSpPr>
        <p:spPr>
          <a:xfrm>
            <a:off x="1848691" y="4743476"/>
            <a:ext cx="331458" cy="476422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15;gdb8bfd77d0_0_0"/>
          <p:cNvSpPr/>
          <p:nvPr/>
        </p:nvSpPr>
        <p:spPr>
          <a:xfrm>
            <a:off x="3434147" y="4747290"/>
            <a:ext cx="331458" cy="47251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317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  <a:buFont typeface="Calibri"/>
              <a:buNone/>
            </a:pP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" name="Google Shape;116;gdb8bfd77d0_0_0"/>
          <p:cNvSpPr/>
          <p:nvPr/>
        </p:nvSpPr>
        <p:spPr>
          <a:xfrm>
            <a:off x="6159432" y="2846012"/>
            <a:ext cx="347838" cy="2115783"/>
          </a:xfrm>
          <a:prstGeom prst="rightBrace">
            <a:avLst>
              <a:gd name="adj1" fmla="val 0"/>
              <a:gd name="adj2" fmla="val 49433"/>
            </a:avLst>
          </a:prstGeom>
          <a:noFill/>
          <a:ln w="5715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17;gdb8bfd77d0_0_0"/>
          <p:cNvSpPr/>
          <p:nvPr/>
        </p:nvSpPr>
        <p:spPr>
          <a:xfrm>
            <a:off x="6089570" y="5276262"/>
            <a:ext cx="519990" cy="401054"/>
          </a:xfrm>
          <a:prstGeom prst="leftRightArrow">
            <a:avLst>
              <a:gd name="adj1" fmla="val 50000"/>
              <a:gd name="adj2" fmla="val 49999"/>
            </a:avLst>
          </a:prstGeom>
          <a:solidFill>
            <a:srgbClr val="FFC000"/>
          </a:solidFill>
          <a:ln w="317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18;gdb8bfd77d0_0_0"/>
          <p:cNvSpPr/>
          <p:nvPr/>
        </p:nvSpPr>
        <p:spPr>
          <a:xfrm>
            <a:off x="6674605" y="3362861"/>
            <a:ext cx="1533634" cy="100478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zh-TW" sz="1600" b="1" i="0" u="none" strike="noStrike" cap="none" dirty="0">
                <a:solidFill>
                  <a:schemeClr val="bg1"/>
                </a:solidFill>
                <a:latin typeface="Verdana"/>
                <a:ea typeface="Verdana"/>
                <a:cs typeface="Verdana"/>
                <a:sym typeface="Verdana"/>
              </a:rPr>
              <a:t>案件審查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Google Shape;119;gdb8bfd77d0_0_0"/>
          <p:cNvSpPr/>
          <p:nvPr/>
        </p:nvSpPr>
        <p:spPr>
          <a:xfrm>
            <a:off x="6674605" y="4929569"/>
            <a:ext cx="1533634" cy="1004782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>
            <a:noFill/>
          </a:ln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lang="zh-TW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名單更新維護</a:t>
            </a:r>
            <a:endParaRPr/>
          </a:p>
        </p:txBody>
      </p:sp>
      <p:pic>
        <p:nvPicPr>
          <p:cNvPr id="20" name="Google Shape;120;gdb8bfd77d0_0_0"/>
          <p:cNvPicPr preferRelativeResize="0"/>
          <p:nvPr/>
        </p:nvPicPr>
        <p:blipFill rotWithShape="1"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126021" y="2903495"/>
            <a:ext cx="967304" cy="95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1;gdb8bfd77d0_0_0"/>
          <p:cNvPicPr preferRelativeResize="0"/>
          <p:nvPr/>
        </p:nvPicPr>
        <p:blipFill rotWithShape="1"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531633" y="2903495"/>
            <a:ext cx="967304" cy="95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22;gdb8bfd77d0_0_0"/>
          <p:cNvSpPr/>
          <p:nvPr/>
        </p:nvSpPr>
        <p:spPr>
          <a:xfrm>
            <a:off x="1265789" y="3701028"/>
            <a:ext cx="1499589" cy="494386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FFFFFF"/>
          </a:solidFill>
          <a:ln w="1905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新(非)客戶</a:t>
            </a:r>
            <a:endParaRPr/>
          </a:p>
        </p:txBody>
      </p:sp>
      <p:sp>
        <p:nvSpPr>
          <p:cNvPr id="23" name="Google Shape;123;gdb8bfd77d0_0_0"/>
          <p:cNvSpPr/>
          <p:nvPr/>
        </p:nvSpPr>
        <p:spPr>
          <a:xfrm>
            <a:off x="2802063" y="3701028"/>
            <a:ext cx="1604615" cy="494386"/>
          </a:xfrm>
          <a:prstGeom prst="ribbon2">
            <a:avLst>
              <a:gd name="adj1" fmla="val 15400"/>
              <a:gd name="adj2" fmla="val 75000"/>
            </a:avLst>
          </a:prstGeom>
          <a:solidFill>
            <a:srgbClr val="FFFFFF"/>
          </a:solidFill>
          <a:ln w="1905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舊客戶</a:t>
            </a:r>
            <a:endParaRPr b="1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dana"/>
              <a:buNone/>
            </a:pPr>
            <a:r>
              <a:rPr lang="zh-TW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(每日)</a:t>
            </a:r>
            <a:endParaRPr sz="1400" b="1" i="0" u="none" strike="noStrike" cap="non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5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名單比對</a:t>
            </a:r>
            <a:endParaRPr lang="zh-TW" altLang="en-US" dirty="0"/>
          </a:p>
        </p:txBody>
      </p:sp>
      <p:sp>
        <p:nvSpPr>
          <p:cNvPr id="4" name="Google Shape;130;gdb8bfd77d0_0_88"/>
          <p:cNvSpPr txBox="1"/>
          <p:nvPr/>
        </p:nvSpPr>
        <p:spPr>
          <a:xfrm>
            <a:off x="881844" y="1412776"/>
            <a:ext cx="8100392" cy="91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83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zh-TW" altLang="en-US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  <a:sym typeface="Microsoft JhengHei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BD250D-368E-4182-B828-AD8EF32AE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497094"/>
              </p:ext>
            </p:extLst>
          </p:nvPr>
        </p:nvGraphicFramePr>
        <p:xfrm>
          <a:off x="827584" y="2132856"/>
          <a:ext cx="7560841" cy="34978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57586">
                  <a:extLst>
                    <a:ext uri="{9D8B030D-6E8A-4147-A177-3AD203B41FA5}">
                      <a16:colId xmlns:a16="http://schemas.microsoft.com/office/drawing/2014/main" val="1368976255"/>
                    </a:ext>
                  </a:extLst>
                </a:gridCol>
                <a:gridCol w="1911791">
                  <a:extLst>
                    <a:ext uri="{9D8B030D-6E8A-4147-A177-3AD203B41FA5}">
                      <a16:colId xmlns:a16="http://schemas.microsoft.com/office/drawing/2014/main" val="3564167972"/>
                    </a:ext>
                  </a:extLst>
                </a:gridCol>
                <a:gridCol w="1742089">
                  <a:extLst>
                    <a:ext uri="{9D8B030D-6E8A-4147-A177-3AD203B41FA5}">
                      <a16:colId xmlns:a16="http://schemas.microsoft.com/office/drawing/2014/main" val="3715393922"/>
                    </a:ext>
                  </a:extLst>
                </a:gridCol>
                <a:gridCol w="2049375">
                  <a:extLst>
                    <a:ext uri="{9D8B030D-6E8A-4147-A177-3AD203B41FA5}">
                      <a16:colId xmlns:a16="http://schemas.microsoft.com/office/drawing/2014/main" val="4157060178"/>
                    </a:ext>
                  </a:extLst>
                </a:gridCol>
              </a:tblGrid>
              <a:tr h="372075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檔案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更新頻率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140463"/>
                  </a:ext>
                </a:extLst>
              </a:tr>
              <a:tr h="1039826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sz="1600" u="none" strike="noStrike" cap="non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GVS</a:t>
                      </a:r>
                      <a:r>
                        <a:rPr lang="zh-CN" altLang="en-US" sz="1600" u="none" strike="noStrike" cap="non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原廠名單</a:t>
                      </a:r>
                      <a:endParaRPr lang="zh-CN" altLang="en-US" sz="1600" b="1" i="0" u="none" strike="noStrike" cap="none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u="none" strike="noStrike" cap="non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國際制裁名單</a:t>
                      </a:r>
                      <a:endParaRPr lang="zh-CN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3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每日差異檔​</a:t>
                      </a:r>
                      <a:endParaRPr lang="zh-TW" altLang="en-US" sz="16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每天​</a:t>
                      </a:r>
                      <a:endParaRPr lang="zh-TW" altLang="en-US" sz="1600" b="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36201"/>
                  </a:ext>
                </a:extLst>
              </a:tr>
              <a:tr h="109597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u="none" strike="noStrike" cap="none" noProof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第三方名單</a:t>
                      </a:r>
                      <a:endParaRPr lang="en-US" sz="1600" b="1" i="0" u="none" strike="noStrike" cap="none" noProof="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1600" u="none" strike="noStrike" noProof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World</a:t>
                      </a:r>
                      <a:r>
                        <a:rPr lang="zh-TW" altLang="en-US" sz="1600" u="none" strike="noStrike" noProof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600" u="none" strike="noStrike" noProof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</a:t>
                      </a:r>
                    </a:p>
                    <a:p>
                      <a:pPr lvl="0" algn="l">
                        <a:lnSpc>
                          <a:spcPct val="150000"/>
                        </a:lnSpc>
                        <a:buNone/>
                      </a:pPr>
                      <a:r>
                        <a:rPr lang="en-US" altLang="zh-TW" sz="1600" u="none" strike="noStrike" noProof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(WC</a:t>
                      </a:r>
                      <a:r>
                        <a:rPr lang="en-US" altLang="zh-TW" sz="1600" u="none" strike="noStrike" noProof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TW" sz="18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  <a:ea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TW" sz="1800" b="0" i="0" u="none" strike="noStrike" noProof="0" err="1">
                        <a:solidFill>
                          <a:schemeClr val="dk1"/>
                        </a:solidFill>
                        <a:effectLst/>
                        <a:latin typeface="Calibri"/>
                        <a:ea typeface="Microsoft JhengHei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460331"/>
                  </a:ext>
                </a:extLst>
              </a:tr>
              <a:tr h="904818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u="none" strike="noStrike" cap="non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銀行內部自建名單</a:t>
                      </a:r>
                      <a:endParaRPr lang="en-US" sz="1600" b="1" i="0" u="none" strike="noStrike" cap="none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u="none" strike="noStrike" cap="none" noProof="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依各行需求建立</a:t>
                      </a:r>
                      <a:endParaRPr lang="zh-TW" altLang="en-US" sz="1600" b="0" i="0" u="none" strike="noStrike" cap="none" noProof="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u="none" strike="noStrike" cap="non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依各行需求建立</a:t>
                      </a:r>
                      <a:endParaRPr lang="zh-TW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600" u="none" strike="noStrike" cap="non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新增名單</a:t>
                      </a:r>
                      <a:r>
                        <a:rPr lang="zh-TW" altLang="en-US" sz="1600" u="none" strike="noStrike" cap="non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後隔日</a:t>
                      </a:r>
                      <a:r>
                        <a:rPr lang="zh-TW" altLang="en-US" sz="1600" u="none" strike="noStrike" cap="non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sym typeface="Arial"/>
                        </a:rPr>
                        <a:t>更新</a:t>
                      </a:r>
                      <a:endParaRPr lang="zh-TW" altLang="en-US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683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5CE198F-0121-4A45-8766-F6C2A55CA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44652"/>
              </p:ext>
            </p:extLst>
          </p:nvPr>
        </p:nvGraphicFramePr>
        <p:xfrm>
          <a:off x="4644008" y="3645024"/>
          <a:ext cx="3744417" cy="1080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760039159"/>
                    </a:ext>
                  </a:extLst>
                </a:gridCol>
                <a:gridCol w="2088233">
                  <a:extLst>
                    <a:ext uri="{9D8B030D-6E8A-4147-A177-3AD203B41FA5}">
                      <a16:colId xmlns:a16="http://schemas.microsoft.com/office/drawing/2014/main" val="2073099412"/>
                    </a:ext>
                  </a:extLst>
                </a:gridCol>
              </a:tblGrid>
              <a:tr h="57863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zh-CN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全檔​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zh-CN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兩個禮拜～一個月​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5300092"/>
                  </a:ext>
                </a:extLst>
              </a:tr>
              <a:tr h="501485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zh-CN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每日差異檔​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zh-CN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每天​</a:t>
                      </a:r>
                      <a:endParaRPr lang="zh-TW" altLang="en-US" sz="1600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557012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88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RC (</a:t>
            </a:r>
            <a:r>
              <a:rPr lang="en-US" altLang="zh-TW" dirty="0"/>
              <a:t>Related Correlation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81590" y="1700808"/>
            <a:ext cx="7380820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68300">
              <a:lnSpc>
                <a:spcPct val="150000"/>
              </a:lnSpc>
              <a:buClr>
                <a:schemeClr val="dk1"/>
              </a:buClr>
              <a:buSzPts val="2400"/>
              <a:buChar char="•"/>
            </a:pPr>
            <a:r>
              <a:rPr lang="zh-TW" altLang="en-US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沒有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一個監管單位有</a:t>
            </a:r>
            <a:r>
              <a:rPr lang="zh-TW" altLang="en-US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非常清楚的標準或指引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告訴</a:t>
            </a:r>
            <a:r>
              <a:rPr lang="zh-TW" altLang="en-US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金融機構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如何去做</a:t>
            </a:r>
            <a:r>
              <a:rPr lang="zh-TW" altLang="en-US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姓名比對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，姓名相似到什麼程度該被警示。世界上也沒有一個</a:t>
            </a:r>
            <a:r>
              <a:rPr lang="zh-TW" altLang="en-US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通用標準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去表示兩個姓名比對的相似度。</a:t>
            </a:r>
            <a:endParaRPr lang="zh-TW" altLang="en-US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</a:endParaRPr>
          </a:p>
          <a:p>
            <a:pPr marL="342900" lvl="0">
              <a:lnSpc>
                <a:spcPct val="150000"/>
              </a:lnSpc>
            </a:pPr>
            <a:endParaRPr lang="zh-TW" altLang="en-US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683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400"/>
              <a:buChar char="•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監管單位只能用一些名字去金融機構</a:t>
            </a:r>
            <a:r>
              <a:rPr lang="zh-TW" altLang="en-US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測試看在系統中有無符合名單，如：</a:t>
            </a:r>
            <a:r>
              <a:rPr lang="zh-TW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「</a:t>
            </a:r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Osama </a:t>
            </a:r>
            <a:r>
              <a:rPr lang="en-US" altLang="zh-TW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bin </a:t>
            </a:r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Laden</a:t>
            </a:r>
            <a:r>
              <a:rPr lang="zh-TW" alt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」、「 </a:t>
            </a:r>
            <a:r>
              <a:rPr lang="en-US" altLang="zh-TW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Osama Laden</a:t>
            </a:r>
            <a:r>
              <a:rPr lang="zh-TW" alt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」</a:t>
            </a:r>
            <a:r>
              <a:rPr lang="zh-TW" altLang="en-US" dirty="0" smtClean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等。</a:t>
            </a:r>
            <a:endParaRPr lang="en-US" altLang="zh-TW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683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400"/>
              <a:buChar char="•"/>
            </a:pPr>
            <a:endParaRPr lang="en-US" altLang="zh-TW" dirty="0" smtClean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indent="-3683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400"/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Global Distance </a:t>
            </a:r>
            <a:r>
              <a:rPr lang="en-US" altLang="zh-TW" dirty="0" smtClean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Algorithm </a:t>
            </a:r>
            <a:r>
              <a:rPr lang="zh-TW" altLang="en-US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為</a:t>
            </a:r>
            <a:r>
              <a:rPr lang="en-US" altLang="zh-TW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Patriot Officer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Calibri"/>
                <a:sym typeface="Microsoft JhengHei"/>
              </a:rPr>
              <a:t>用於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姓名比對的演算法，每家金融機構或系統廠商各自發展自己的檢核邏輯。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68300">
              <a:lnSpc>
                <a:spcPct val="150000"/>
              </a:lnSpc>
              <a:spcBef>
                <a:spcPts val="400"/>
              </a:spcBef>
              <a:buClr>
                <a:schemeClr val="dk1"/>
              </a:buClr>
              <a:buSzPts val="2400"/>
              <a:buChar char="•"/>
            </a:pPr>
            <a:endParaRPr lang="zh-TW" altLang="en-US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71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 (Related Correlation)</a:t>
            </a:r>
            <a:endParaRPr lang="zh-TW" altLang="en-US" dirty="0"/>
          </a:p>
        </p:txBody>
      </p:sp>
      <p:sp>
        <p:nvSpPr>
          <p:cNvPr id="4" name="Google Shape;144;gdb8bfd77d0_0_49"/>
          <p:cNvSpPr txBox="1"/>
          <p:nvPr/>
        </p:nvSpPr>
        <p:spPr>
          <a:xfrm>
            <a:off x="738594" y="1412776"/>
            <a:ext cx="7666811" cy="4793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defTabSz="91440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endParaRPr sz="400" b="1" kern="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-US" altLang="zh-TW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Global Distance </a:t>
            </a:r>
            <a:r>
              <a:rPr lang="en-US" altLang="zh-TW" b="1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Algorithm</a:t>
            </a:r>
            <a:endParaRPr b="1" kern="0" dirty="0" smtClean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742950" lvl="1" indent="-323850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zh-TW" altLang="en-US" sz="1600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姓名中至少有一字串要相符（單名除外），所有字串都不相符則視為不相符</a:t>
            </a:r>
            <a:endParaRPr sz="1600" kern="0" dirty="0" smtClean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lvl="1" indent="-323850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zh-TW" altLang="en-US" sz="1600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姓名</a:t>
            </a:r>
            <a:r>
              <a:rPr lang="zh-TW" altLang="en-US" sz="16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中的每個</a:t>
            </a:r>
            <a:r>
              <a:rPr lang="zh-TW" altLang="en-US" sz="1600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字串均為</a:t>
            </a:r>
            <a:r>
              <a:rPr lang="zh-TW" altLang="en-US" sz="1600" kern="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相等權重</a:t>
            </a:r>
            <a:r>
              <a:rPr lang="zh-TW" altLang="en-US" sz="16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，每個字串個別比對算出分數</a:t>
            </a:r>
            <a:endParaRPr sz="1600" kern="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Font typeface="Arial"/>
              <a:buNone/>
            </a:pPr>
            <a:endParaRPr lang="en-US" sz="1000" kern="0" dirty="0" smtClean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Font typeface="Arial"/>
              <a:buNone/>
            </a:pPr>
            <a:endParaRPr sz="1000" kern="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zh-TW" altLang="en-US" b="1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核心技術 </a:t>
            </a:r>
            <a:r>
              <a:rPr lang="en-US" altLang="zh-TW" b="1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 </a:t>
            </a:r>
            <a:r>
              <a:rPr lang="en-US" altLang="zh-TW" b="1" kern="0" dirty="0" err="1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Levenshtein</a:t>
            </a:r>
            <a:r>
              <a:rPr lang="en-US" altLang="zh-TW" b="1" kern="0" dirty="0" smtClean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altLang="zh-TW" b="1" kern="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Distance</a:t>
            </a:r>
            <a:endParaRPr b="1" kern="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742950" lvl="1" indent="-323850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zh-TW" altLang="en-US" sz="1600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兩</a:t>
            </a:r>
            <a:r>
              <a:rPr lang="zh-TW" altLang="en-US" sz="16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個字串之間，由一個轉成另一個所需的</a:t>
            </a:r>
            <a:r>
              <a:rPr lang="zh-TW" altLang="en-US" sz="1600" b="1" kern="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最少編輯操作次數</a:t>
            </a:r>
            <a:endParaRPr sz="1600" b="1" kern="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42950" lvl="1" indent="-323850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SzPts val="2400"/>
              <a:buFont typeface="Arial"/>
              <a:buChar char="–"/>
            </a:pPr>
            <a:r>
              <a:rPr lang="zh-TW" altLang="en-US" sz="16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編輯</a:t>
            </a:r>
            <a:r>
              <a:rPr lang="zh-TW" altLang="en-US" sz="1600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操作</a:t>
            </a:r>
            <a:r>
              <a:rPr lang="zh-TW" altLang="en-US" sz="16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</a:t>
            </a:r>
            <a:r>
              <a:rPr lang="zh-TW" altLang="en-US" sz="1600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endParaRPr sz="1600" kern="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219200" lvl="2" indent="-342900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1600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替換字</a:t>
            </a:r>
            <a:r>
              <a:rPr lang="zh-TW" altLang="en-US" sz="16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符</a:t>
            </a:r>
            <a:endParaRPr sz="1600" kern="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219200" lvl="2" indent="-342900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1600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插入字</a:t>
            </a:r>
            <a:r>
              <a:rPr lang="zh-TW" altLang="en-US" sz="16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符</a:t>
            </a:r>
            <a:endParaRPr sz="1600" kern="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1219200" lvl="2" indent="-342900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1600" kern="0" dirty="0" smtClean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刪除字</a:t>
            </a:r>
            <a:r>
              <a:rPr lang="zh-TW" altLang="en-US" sz="1600" kern="0" dirty="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符</a:t>
            </a:r>
            <a:endParaRPr sz="1600" kern="0" dirty="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18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 (Related Correlation)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95829"/>
              </p:ext>
            </p:extLst>
          </p:nvPr>
        </p:nvGraphicFramePr>
        <p:xfrm>
          <a:off x="1523998" y="1202878"/>
          <a:ext cx="6096000" cy="26322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382218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94749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3461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04195129"/>
                    </a:ext>
                  </a:extLst>
                </a:gridCol>
              </a:tblGrid>
              <a:tr h="376041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姓名比對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461642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查詢名稱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Mei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Xi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800924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禁制名單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Chen,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Mei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22883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權重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61147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(4-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)*33.3/4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(3-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)*33.3/3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(5-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)*33.3/5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3574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得分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26.6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09003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RC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</a:t>
                      </a: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+ 33.3 + 26.6  ≒ </a:t>
                      </a:r>
                      <a:r>
                        <a:rPr lang="en-US" altLang="zh-TW" sz="1600" b="1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93</a:t>
                      </a:r>
                      <a:endParaRPr lang="zh-TW" altLang="en-US" sz="16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77078"/>
                  </a:ext>
                </a:extLst>
              </a:tr>
            </a:tbl>
          </a:graphicData>
        </a:graphic>
      </p:graphicFrame>
      <p:sp>
        <p:nvSpPr>
          <p:cNvPr id="5" name="Google Shape;155;gdb8bfd77d0_0_72">
            <a:extLst>
              <a:ext uri="{FF2B5EF4-FFF2-40B4-BE49-F238E27FC236}">
                <a16:creationId xmlns:a16="http://schemas.microsoft.com/office/drawing/2014/main" id="{A124BE0C-B9BD-4EA9-8337-FDAA95B52E15}"/>
              </a:ext>
            </a:extLst>
          </p:cNvPr>
          <p:cNvSpPr/>
          <p:nvPr/>
        </p:nvSpPr>
        <p:spPr>
          <a:xfrm>
            <a:off x="7845342" y="1411770"/>
            <a:ext cx="864096" cy="552080"/>
          </a:xfrm>
          <a:prstGeom prst="wedgeRoundRectCallout">
            <a:avLst>
              <a:gd name="adj1" fmla="val -107490"/>
              <a:gd name="adj2" fmla="val 46334"/>
              <a:gd name="adj3" fmla="val 0"/>
            </a:avLst>
          </a:prstGeom>
          <a:solidFill>
            <a:srgbClr val="FFFA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buSzPts val="1800"/>
            </a:pPr>
            <a:r>
              <a:rPr lang="en-US" altLang="zh-TW" sz="1600" dirty="0" err="1">
                <a:latin typeface="Calibri"/>
                <a:ea typeface="Calibri"/>
                <a:cs typeface="Calibri"/>
              </a:rPr>
              <a:t>刪除a</a:t>
            </a:r>
            <a:endParaRPr lang="en-US" altLang="zh-TW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6" y="4149080"/>
            <a:ext cx="8381305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7619998" y="2060848"/>
            <a:ext cx="1314784" cy="335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8052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SzPts val="2400"/>
            </a:pPr>
            <a:r>
              <a:rPr lang="zh-TW" altLang="en-US" sz="1200" b="1" kern="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編輯操作</a:t>
            </a:r>
            <a:r>
              <a:rPr lang="zh-TW" altLang="en-US" sz="1200" b="1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次數</a:t>
            </a:r>
            <a:r>
              <a:rPr lang="en-US" altLang="zh-TW" sz="1200" b="1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=1</a:t>
            </a:r>
            <a:endParaRPr lang="zh-TW" altLang="en-US" sz="1200" b="1" kern="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6660232" y="2276872"/>
            <a:ext cx="1008112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7200" y="6021248"/>
            <a:ext cx="821925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907704" y="4725124"/>
            <a:ext cx="864096" cy="21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47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RC (Related Correlation)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41532"/>
              </p:ext>
            </p:extLst>
          </p:nvPr>
        </p:nvGraphicFramePr>
        <p:xfrm>
          <a:off x="1523998" y="1202878"/>
          <a:ext cx="6096000" cy="263228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4382218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594749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734613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04195129"/>
                    </a:ext>
                  </a:extLst>
                </a:gridCol>
              </a:tblGrid>
              <a:tr h="376041"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姓名比對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461642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查詢名稱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Chen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Mei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Hs</a:t>
                      </a:r>
                      <a:r>
                        <a:rPr lang="en-US" altLang="zh-TW" sz="1600" dirty="0" err="1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800924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禁制名單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Chen,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Mei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Xing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222883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權重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561147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(4-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)*33.3/4</a:t>
                      </a:r>
                      <a:endParaRPr lang="zh-TW" altLang="en-US" sz="16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(3-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)*33.3/3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(5-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)*33.3/5</a:t>
                      </a: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043574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得分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19.9</a:t>
                      </a:r>
                      <a:endParaRPr lang="zh-TW" altLang="en-US" sz="16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FFF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09003"/>
                  </a:ext>
                </a:extLst>
              </a:tr>
              <a:tr h="3760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RC</a:t>
                      </a:r>
                      <a:r>
                        <a:rPr lang="zh-TW" altLang="en-US" sz="14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分數</a:t>
                      </a:r>
                      <a:endParaRPr lang="zh-TW" altLang="en-US" sz="1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33.3</a:t>
                      </a:r>
                      <a:r>
                        <a:rPr lang="en-US" altLang="zh-TW" sz="16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+ 33.3 + 26.6  ≒ </a:t>
                      </a:r>
                      <a:r>
                        <a:rPr lang="en-US" altLang="zh-TW" sz="1600" b="1" baseline="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</a:t>
                      </a:r>
                      <a:endParaRPr lang="zh-TW" altLang="en-US" sz="1600" b="1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377078"/>
                  </a:ext>
                </a:extLst>
              </a:tr>
            </a:tbl>
          </a:graphicData>
        </a:graphic>
      </p:graphicFrame>
      <p:sp>
        <p:nvSpPr>
          <p:cNvPr id="5" name="Google Shape;155;gdb8bfd77d0_0_72">
            <a:extLst>
              <a:ext uri="{FF2B5EF4-FFF2-40B4-BE49-F238E27FC236}">
                <a16:creationId xmlns:a16="http://schemas.microsoft.com/office/drawing/2014/main" id="{A124BE0C-B9BD-4EA9-8337-FDAA95B52E15}"/>
              </a:ext>
            </a:extLst>
          </p:cNvPr>
          <p:cNvSpPr/>
          <p:nvPr/>
        </p:nvSpPr>
        <p:spPr>
          <a:xfrm>
            <a:off x="7766194" y="1395481"/>
            <a:ext cx="1137941" cy="561606"/>
          </a:xfrm>
          <a:prstGeom prst="wedgeRoundRectCallout">
            <a:avLst>
              <a:gd name="adj1" fmla="val -79129"/>
              <a:gd name="adj2" fmla="val 46334"/>
              <a:gd name="adj3" fmla="val 0"/>
            </a:avLst>
          </a:prstGeom>
          <a:solidFill>
            <a:srgbClr val="FFFA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>
              <a:buSzPts val="1800"/>
            </a:pPr>
            <a:r>
              <a:rPr lang="zh-TW" altLang="en-US" sz="1600" dirty="0" smtClean="0">
                <a:latin typeface="Calibri"/>
                <a:ea typeface="Calibri"/>
                <a:cs typeface="Calibri"/>
              </a:rPr>
              <a:t>替換</a:t>
            </a:r>
            <a:r>
              <a:rPr lang="en-US" altLang="zh-TW" sz="1600" dirty="0" smtClean="0">
                <a:latin typeface="Calibri"/>
                <a:ea typeface="Calibri"/>
                <a:cs typeface="Calibri"/>
              </a:rPr>
              <a:t>H-&gt;X</a:t>
            </a:r>
          </a:p>
          <a:p>
            <a:pPr marL="114300">
              <a:buSzPts val="1800"/>
            </a:pPr>
            <a:r>
              <a:rPr lang="zh-TW" altLang="en-US" sz="1600" dirty="0" smtClean="0">
                <a:latin typeface="Calibri"/>
                <a:ea typeface="Calibri"/>
                <a:cs typeface="Calibri"/>
              </a:rPr>
              <a:t>刪除</a:t>
            </a:r>
            <a:r>
              <a:rPr lang="en-US" altLang="zh-TW" sz="1600" dirty="0" smtClean="0">
                <a:latin typeface="Calibri"/>
                <a:ea typeface="Calibri"/>
                <a:cs typeface="Calibri"/>
              </a:rPr>
              <a:t>s</a:t>
            </a:r>
            <a:endParaRPr lang="en-US" altLang="zh-TW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19998" y="2061092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38052" defTabSz="914400">
              <a:lnSpc>
                <a:spcPct val="150000"/>
              </a:lnSpc>
              <a:spcBef>
                <a:spcPts val="434"/>
              </a:spcBef>
              <a:buClr>
                <a:srgbClr val="000000"/>
              </a:buClr>
              <a:buSzPts val="2400"/>
            </a:pPr>
            <a:r>
              <a:rPr lang="zh-TW" altLang="en-US" sz="1200" b="1" kern="0" dirty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編輯操作</a:t>
            </a:r>
            <a:r>
              <a:rPr lang="zh-TW" altLang="en-US" sz="1200" b="1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次數</a:t>
            </a:r>
            <a:r>
              <a:rPr lang="en-US" altLang="zh-TW" sz="1200" b="1" kern="0" dirty="0" smtClean="0">
                <a:solidFill>
                  <a:srgbClr val="FF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=2</a:t>
            </a:r>
            <a:endParaRPr lang="zh-TW" altLang="en-US" sz="1200" b="1" kern="0" dirty="0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"/>
          <a:srcRect b="8581"/>
          <a:stretch/>
        </p:blipFill>
        <p:spPr>
          <a:xfrm>
            <a:off x="765859" y="4005064"/>
            <a:ext cx="7612277" cy="2664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827584" y="6309320"/>
            <a:ext cx="7488832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6660232" y="2276872"/>
            <a:ext cx="1008112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23728" y="4581128"/>
            <a:ext cx="864096" cy="216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A3FE6C-5B53-40BE-81B0-09B6F91E9B82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92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1" grpId="0" animBg="1"/>
      <p:bldP spid="16" grpId="0" animBg="1"/>
    </p:bldLst>
  </p:timing>
</p:sld>
</file>

<file path=ppt/theme/theme1.xml><?xml version="1.0" encoding="utf-8"?>
<a:theme xmlns:a="http://schemas.openxmlformats.org/drawingml/2006/main" name="Sales_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Sales_Training</Template>
  <TotalTime>49081</TotalTime>
  <Words>1747</Words>
  <Application>Microsoft Office PowerPoint</Application>
  <PresentationFormat>如螢幕大小 (4:3)</PresentationFormat>
  <Paragraphs>573</Paragraphs>
  <Slides>32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2" baseType="lpstr">
      <vt:lpstr>Twentieth Century</vt:lpstr>
      <vt:lpstr>Microsoft JhengHei</vt:lpstr>
      <vt:lpstr>Microsoft JhengHei</vt:lpstr>
      <vt:lpstr>新細明體</vt:lpstr>
      <vt:lpstr>標楷體</vt:lpstr>
      <vt:lpstr>Arial</vt:lpstr>
      <vt:lpstr>Calibri</vt:lpstr>
      <vt:lpstr>Verdana</vt:lpstr>
      <vt:lpstr>Wingdings</vt:lpstr>
      <vt:lpstr>Sales_Training</vt:lpstr>
      <vt:lpstr> AML系統維運作業教育訓練 ―業務流程 </vt:lpstr>
      <vt:lpstr>簡報大綱</vt:lpstr>
      <vt:lpstr>PowerPoint 簡報</vt:lpstr>
      <vt:lpstr>WLF 簡介</vt:lpstr>
      <vt:lpstr>名單比對</vt:lpstr>
      <vt:lpstr>RC (Related Correlation)</vt:lpstr>
      <vt:lpstr>RC (Related Correlation)</vt:lpstr>
      <vt:lpstr>RC (Related Correlation)</vt:lpstr>
      <vt:lpstr>RC (Related Correlation)</vt:lpstr>
      <vt:lpstr>PowerPoint 簡報</vt:lpstr>
      <vt:lpstr>SWIFT</vt:lpstr>
      <vt:lpstr>SWIFT – 外部架構</vt:lpstr>
      <vt:lpstr>SWIFT – 內部架構</vt:lpstr>
      <vt:lpstr>PowerPoint 簡報</vt:lpstr>
      <vt:lpstr>NameCheck 簡介</vt:lpstr>
      <vt:lpstr>NameCheck 流程</vt:lpstr>
      <vt:lpstr>PowerPoint 簡報</vt:lpstr>
      <vt:lpstr>CDC 簡介</vt:lpstr>
      <vt:lpstr>CDC 流程</vt:lpstr>
      <vt:lpstr>PowerPoint 簡報</vt:lpstr>
      <vt:lpstr>CDD 簡介</vt:lpstr>
      <vt:lpstr>產生CDD案件(RMM)</vt:lpstr>
      <vt:lpstr>產生CDD案件(RMD)</vt:lpstr>
      <vt:lpstr>PowerPoint 簡報</vt:lpstr>
      <vt:lpstr>SAR 簡介</vt:lpstr>
      <vt:lpstr>53項疑似洗錢或資恐交易態樣</vt:lpstr>
      <vt:lpstr>SAR 流程</vt:lpstr>
      <vt:lpstr>多維度偵測</vt:lpstr>
      <vt:lpstr>SAR偵測頻率</vt:lpstr>
      <vt:lpstr>SAR批次偵測區間-周</vt:lpstr>
      <vt:lpstr>SAR批次偵測區間-月</vt:lpstr>
      <vt:lpstr>Q&amp;A</vt:lpstr>
    </vt:vector>
  </TitlesOfParts>
  <Company>Stark Technology Inc..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研究發展部 Business Plan</dc:title>
  <dc:creator>STI-user</dc:creator>
  <cp:lastModifiedBy>Windows 使用者</cp:lastModifiedBy>
  <cp:revision>1752</cp:revision>
  <dcterms:created xsi:type="dcterms:W3CDTF">2013-12-31T02:55:00Z</dcterms:created>
  <dcterms:modified xsi:type="dcterms:W3CDTF">2021-09-09T03:27:06Z</dcterms:modified>
</cp:coreProperties>
</file>