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6" r:id="rId5"/>
    <p:sldId id="259" r:id="rId6"/>
    <p:sldId id="265" r:id="rId7"/>
    <p:sldId id="264" r:id="rId8"/>
    <p:sldId id="262" r:id="rId9"/>
    <p:sldId id="260" r:id="rId10"/>
    <p:sldId id="267" r:id="rId11"/>
    <p:sldId id="268" r:id="rId12"/>
    <p:sldId id="261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0B1"/>
    <a:srgbClr val="04FE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7834A4-D6C5-F556-6C6C-11D424EDAAE4}" v="9" dt="2024-11-24T14:28:24.389"/>
    <p1510:client id="{EAACC808-F892-685D-0150-9B9CC7D102F0}" v="719" dt="2024-11-24T15:26:59.4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6720 8520 16383 0 0,'0'0'0'0'0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17524 6646 16383 0 0,'0'-5'0'0'0,"-4"-7"0"0"0,-8 0 0 0 0,-10 1 0 0 0,-12 2 0 0 0,-5 3 0 0 0,-5 3 0 0 0,0 1 0 0 0,2 2 0 0 0,4 0 0 0 0,3 1 0 0 0,-2-1 0 0 0,1 1 0 0 0,1-1 0 0 0,1 0 0 0 0,3 0 0 0 0,-4 0 0 0 0,-6 5 0 0 0,-5 2 0 0 0,0-1 0 0 0,3 4 0 0 0,0 0 0 0 0,1-2 0 0 0,4-2 0 0 0,-2-2 0 0 0,-9-2 0 0 0,-10-1 0 0 0,-5 0 0 0 0,-2-2 0 0 0,16 6 0 0 0,21 1 0 0 0,30 4 0 0 0,25 6 0 0 0,17 5 0 0 0,7-1 0 0 0,-1-4 0 0 0,-4-5 0 0 0,1-4 0 0 0,-3 1 0 0 0,1 0 0 0 0,2 3 0 0 0,-1 0 0 0 0,1-2 0 0 0,-2-3 0 0 0,-4 3 0 0 0,-3 0 0 0 0,0-2 0 0 0,1-2 0 0 0,-3-2 0 0 0,-2-1 0 0 0,-2-2 0 0 0,4 0 0 0 0,1 0 0 0 0,-1 0 0 0 0,-2-1 0 0 0,-11 1 0 0 0,-9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7990 9763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20638 8652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20664 6429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20585 7567 16383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9128 9763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16933 9710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17153 9635 16383 0 0,'10'-5'0'0'0,"8"-1"0"0"0,5-5 0 0 0,5-1 0 0 0,6 3 0 0 0,3 2 0 0 0,0 2 0 0 0,-2 2 0 0 0,-2 2 0 0 0,-6 6 0 0 0,-8 6 0 0 0,-12 2 0 0 0,-12-1 0 0 0,-15-3 0 0 0,-9 2 0 0 0,-4-1 0 0 0,-2-2 0 0 0,1-3 0 0 0,0-1 0 0 0,2-7 0 0 0,2-8 0 0 0,0-2 0 0 0,1 2 0 0 0,1 2 0 0 0,-1 2 0 0 0,-4 4 0 0 0,-7 1 0 0 0,-1 1 0 0 0,-3 1 0 0 0,0 1 0 0 0,4-1 0 0 0,3 1 0 0 0,3-1 0 0 0,-2 0 0 0 0,5 6 0 0 0,7 5 0 0 0,9 11 0 0 0,1 2 0 0 0,-2 7 0 0 0,-12 7 0 0 0,-11 3 0 0 0,-5-2 0 0 0,-3 4 0 0 0,0-2 0 0 0,4 2 0 0 0,9-1 0 0 0,16-8 0 0 0,15-9 0 0 0,18-10 0 0 0,21-7 0 0 0,19-4 0 0 0,19-4 0 0 0,18-2 0 0 0,1 1 0 0 0,-4-6 0 0 0,-3-6 0 0 0,-12-5 0 0 0,-8-1 0 0 0,-10-1 0 0 0,-11-2 0 0 0,-12-2 0 0 0,-12-3 0 0 0,-14 5 0 0 0,-9 5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10392 11649 16383 0 0,'-10'0'0'0'0,"-8"0"0"0"0,-5 0 0 0 0,-5 0 0 0 0,-1 0 0 0 0,-7 0 0 0 0,-1 0 0 0 0,1 0 0 0 0,1 0 0 0 0,2 0 0 0 0,-3 0 0 0 0,-1 0 0 0 0,2 0 0 0 0,2 0 0 0 0,-4 0 0 0 0,0 0 0 0 0,1 0 0 0 0,3 5 0 0 0,1 1 0 0 0,-4 5 0 0 0,0 6 0 0 0,2 4 0 0 0,-5-1 0 0 0,1-5 0 0 0,1-3 0 0 0,3-5 0 0 0,-3-4 0 0 0,4-6 0 0 0,9-9 0 0 0,8-6 0 0 0,7-5 0 0 0,9-4 0 0 0,10-2 0 0 0,13-1 0 0 0,3 0 0 0 0,1 5 0 0 0,-3 6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24/11/2024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24/11/2024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24/11/2024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24/11/2024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24/11/2024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24/11/2024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24/11/2024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24/11/2024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24/11/2024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24/11/2024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24/11/2024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24/11/2024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12.png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12" Type="http://schemas.openxmlformats.org/officeDocument/2006/relationships/customXml" Target="../ink/ink8.xml"/><Relationship Id="rId17" Type="http://schemas.openxmlformats.org/officeDocument/2006/relationships/image" Target="../media/image14.png"/><Relationship Id="rId2" Type="http://schemas.openxmlformats.org/officeDocument/2006/relationships/image" Target="../media/image6.png"/><Relationship Id="rId16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1.png"/><Relationship Id="rId5" Type="http://schemas.openxmlformats.org/officeDocument/2006/relationships/customXml" Target="../ink/ink2.xml"/><Relationship Id="rId15" Type="http://schemas.openxmlformats.org/officeDocument/2006/relationships/image" Target="../media/image13.png"/><Relationship Id="rId10" Type="http://schemas.openxmlformats.org/officeDocument/2006/relationships/customXml" Target="../ink/ink7.xml"/><Relationship Id="rId4" Type="http://schemas.openxmlformats.org/officeDocument/2006/relationships/image" Target="../media/image10.png"/><Relationship Id="rId9" Type="http://schemas.openxmlformats.org/officeDocument/2006/relationships/customXml" Target="../ink/ink6.xml"/><Relationship Id="rId14" Type="http://schemas.openxmlformats.org/officeDocument/2006/relationships/customXml" Target="../ink/ink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fr-FR" sz="4100" b="1">
                <a:solidFill>
                  <a:schemeClr val="bg1">
                    <a:lumMod val="85000"/>
                  </a:schemeClr>
                </a:solidFill>
              </a:rPr>
              <a:t>Quel doit être la masse maximale de l'éolienne en fonction du système de croix ?</a:t>
            </a:r>
            <a:endParaRPr lang="fr-F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7497E646-5F43-0B53-4173-C6D77103E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Jérémie Voye, Rémi Lepage, Louis Jourdan, Tristan Charvet, Adrien Carrillo</a:t>
            </a:r>
            <a:endParaRPr lang="fr-F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 5" descr="Une image contenant symbole&#10;&#10;Description générée automatiquement">
            <a:extLst>
              <a:ext uri="{FF2B5EF4-FFF2-40B4-BE49-F238E27FC236}">
                <a16:creationId xmlns:a16="http://schemas.microsoft.com/office/drawing/2014/main" id="{D2BD4553-1D31-1321-B95D-DC8EA70090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72" t="4911" r="14975" b="1116"/>
          <a:stretch/>
        </p:blipFill>
        <p:spPr>
          <a:xfrm>
            <a:off x="6795373" y="1395106"/>
            <a:ext cx="3947707" cy="4062669"/>
          </a:xfrm>
          <a:prstGeom prst="rect">
            <a:avLst/>
          </a:prstGeom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6F6D16DB-19A3-A152-4FAB-072D08074248}"/>
              </a:ext>
            </a:extLst>
          </p:cNvPr>
          <p:cNvGrpSpPr/>
          <p:nvPr/>
        </p:nvGrpSpPr>
        <p:grpSpPr>
          <a:xfrm>
            <a:off x="-1115788" y="-665134"/>
            <a:ext cx="14603392" cy="7803265"/>
            <a:chOff x="-1115788" y="-665134"/>
            <a:chExt cx="14603392" cy="780326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F23AB4D-D396-D537-D847-8ED4B3A3D108}"/>
                </a:ext>
              </a:extLst>
            </p:cNvPr>
            <p:cNvSpPr/>
            <p:nvPr/>
          </p:nvSpPr>
          <p:spPr>
            <a:xfrm rot="-2100000">
              <a:off x="-1115788" y="-665134"/>
              <a:ext cx="3723189" cy="14468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DEFFE3B-F85F-F180-804C-1DE3399403BD}"/>
                </a:ext>
              </a:extLst>
            </p:cNvPr>
            <p:cNvSpPr/>
            <p:nvPr/>
          </p:nvSpPr>
          <p:spPr>
            <a:xfrm rot="-2100000">
              <a:off x="9764415" y="5691297"/>
              <a:ext cx="3723189" cy="144683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522BDF3-5B90-8386-07ED-5FB73D62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EC4F90-97B8-C424-10BF-BCAB721A0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74EDC8-18FA-3436-D58C-72E7E1EDE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EA41C4-F413-58A9-4098-F65789AB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01A6E5-71DB-060E-1D67-DA9A61775223}"/>
              </a:ext>
            </a:extLst>
          </p:cNvPr>
          <p:cNvSpPr txBox="1"/>
          <p:nvPr/>
        </p:nvSpPr>
        <p:spPr>
          <a:xfrm>
            <a:off x="953722" y="545304"/>
            <a:ext cx="994775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  <a:latin typeface="Calibri"/>
                <a:cs typeface="Calibri"/>
              </a:rPr>
              <a:t>Etude analytique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375D51-AF28-043F-1AB0-5D5CD822D49F}"/>
              </a:ext>
            </a:extLst>
          </p:cNvPr>
          <p:cNvSpPr/>
          <p:nvPr/>
        </p:nvSpPr>
        <p:spPr>
          <a:xfrm rot="-2100000">
            <a:off x="-1115788" y="-665134"/>
            <a:ext cx="3723189" cy="14468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1CCE36-FF91-2BAC-5B7B-CBA22E7C9313}"/>
              </a:ext>
            </a:extLst>
          </p:cNvPr>
          <p:cNvSpPr/>
          <p:nvPr/>
        </p:nvSpPr>
        <p:spPr>
          <a:xfrm rot="-2100000">
            <a:off x="9764415" y="5691297"/>
            <a:ext cx="3723189" cy="14468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 descr="Une image contenant texte, Police, capture d’écran, écriture manuscrite&#10;&#10;Description générée automatiquement">
            <a:extLst>
              <a:ext uri="{FF2B5EF4-FFF2-40B4-BE49-F238E27FC236}">
                <a16:creationId xmlns:a16="http://schemas.microsoft.com/office/drawing/2014/main" id="{4473785A-C7BC-0618-A427-A1DBD69A4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903" y="4374647"/>
            <a:ext cx="4901658" cy="1918707"/>
          </a:xfrm>
          <a:prstGeom prst="rect">
            <a:avLst/>
          </a:prstGeom>
        </p:spPr>
      </p:pic>
      <p:pic>
        <p:nvPicPr>
          <p:cNvPr id="3" name="Image 2" descr="Une image contenant texte, capture d’écran, Police, diagramme&#10;&#10;Description générée automatiquement">
            <a:extLst>
              <a:ext uri="{FF2B5EF4-FFF2-40B4-BE49-F238E27FC236}">
                <a16:creationId xmlns:a16="http://schemas.microsoft.com/office/drawing/2014/main" id="{B27C321E-A3DF-FC25-9437-5FD84F1C2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068" y="1960291"/>
            <a:ext cx="4909327" cy="224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4599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522BDF3-5B90-8386-07ED-5FB73D62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EC4F90-97B8-C424-10BF-BCAB721A0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74EDC8-18FA-3436-D58C-72E7E1EDE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EA41C4-F413-58A9-4098-F65789AB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01A6E5-71DB-060E-1D67-DA9A61775223}"/>
              </a:ext>
            </a:extLst>
          </p:cNvPr>
          <p:cNvSpPr txBox="1"/>
          <p:nvPr/>
        </p:nvSpPr>
        <p:spPr>
          <a:xfrm>
            <a:off x="953722" y="545304"/>
            <a:ext cx="994775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  <a:latin typeface="Calibri"/>
                <a:cs typeface="Calibri"/>
              </a:rPr>
              <a:t>Etude analytique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375D51-AF28-043F-1AB0-5D5CD822D49F}"/>
              </a:ext>
            </a:extLst>
          </p:cNvPr>
          <p:cNvSpPr/>
          <p:nvPr/>
        </p:nvSpPr>
        <p:spPr>
          <a:xfrm rot="-2100000">
            <a:off x="-1115788" y="-665134"/>
            <a:ext cx="3723189" cy="14468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1CCE36-FF91-2BAC-5B7B-CBA22E7C9313}"/>
              </a:ext>
            </a:extLst>
          </p:cNvPr>
          <p:cNvSpPr/>
          <p:nvPr/>
        </p:nvSpPr>
        <p:spPr>
          <a:xfrm rot="-2100000">
            <a:off x="9764415" y="5691297"/>
            <a:ext cx="3723189" cy="14468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 descr="Une image contenant texte, capture d’écran, nombre, Police">
            <a:extLst>
              <a:ext uri="{FF2B5EF4-FFF2-40B4-BE49-F238E27FC236}">
                <a16:creationId xmlns:a16="http://schemas.microsoft.com/office/drawing/2014/main" id="{300924AF-4D6D-551E-217A-F138DFB80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478871"/>
            <a:ext cx="8799739" cy="409076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E754F27-86C2-0BEB-318E-EDB1F4802995}"/>
              </a:ext>
            </a:extLst>
          </p:cNvPr>
          <p:cNvSpPr txBox="1"/>
          <p:nvPr/>
        </p:nvSpPr>
        <p:spPr>
          <a:xfrm>
            <a:off x="1190624" y="5857875"/>
            <a:ext cx="846534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Pour deux Vérins, la force maximale à l'équilibre est de 32N</a:t>
            </a:r>
          </a:p>
        </p:txBody>
      </p:sp>
    </p:spTree>
    <p:extLst>
      <p:ext uri="{BB962C8B-B14F-4D97-AF65-F5344CB8AC3E}">
        <p14:creationId xmlns:p14="http://schemas.microsoft.com/office/powerpoint/2010/main" val="22590969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C045D82C-5D62-02BA-2CF9-BBA815306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899005-A6CF-1B1E-4F45-7963B2CE3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62785C-EB2E-2D87-510D-B9688F9CA2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7B1086-3CBA-8EC5-A803-3CD08DDD5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7D0ED7B-33A4-2F62-64B7-8FB54B1E669F}"/>
              </a:ext>
            </a:extLst>
          </p:cNvPr>
          <p:cNvSpPr txBox="1"/>
          <p:nvPr/>
        </p:nvSpPr>
        <p:spPr>
          <a:xfrm>
            <a:off x="915140" y="516367"/>
            <a:ext cx="994775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4800">
                <a:solidFill>
                  <a:schemeClr val="bg1"/>
                </a:solidFill>
                <a:latin typeface="Calibri"/>
                <a:cs typeface="Calibri"/>
              </a:rPr>
              <a:t>Conclusion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7A9192-6C05-BA20-EFC4-180603A4A86D}"/>
              </a:ext>
            </a:extLst>
          </p:cNvPr>
          <p:cNvSpPr/>
          <p:nvPr/>
        </p:nvSpPr>
        <p:spPr>
          <a:xfrm rot="-2100000">
            <a:off x="-1115788" y="-665134"/>
            <a:ext cx="3723189" cy="14468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7B60FF-09F1-A725-E4BF-53A7A981582F}"/>
              </a:ext>
            </a:extLst>
          </p:cNvPr>
          <p:cNvSpPr/>
          <p:nvPr/>
        </p:nvSpPr>
        <p:spPr>
          <a:xfrm rot="-2100000">
            <a:off x="9764415" y="5691297"/>
            <a:ext cx="3723189" cy="14468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10D9CC3-BE03-A84D-794B-AFCAF2A6B5F4}"/>
              </a:ext>
            </a:extLst>
          </p:cNvPr>
          <p:cNvSpPr txBox="1"/>
          <p:nvPr/>
        </p:nvSpPr>
        <p:spPr>
          <a:xfrm>
            <a:off x="747579" y="1717933"/>
            <a:ext cx="720037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Les deux vérins  peuvent déployer une force sur l'éolienne de 32N soit approximativement 3,2 kg.</a:t>
            </a:r>
          </a:p>
          <a:p>
            <a:r>
              <a:rPr lang="fr-FR" dirty="0">
                <a:solidFill>
                  <a:schemeClr val="bg1"/>
                </a:solidFill>
              </a:rPr>
              <a:t>En appliquant un coefficient de sécurité de 2, la masse maximale que pourra supporter la structure est donc de 1,63 kg.</a:t>
            </a:r>
          </a:p>
          <a:p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597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108383-82BE-D2C3-98DF-00C76A6B0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Espace réservé du contenu 3" descr="Une image contenant plein air&#10;&#10;Description générée automatiquement">
            <a:extLst>
              <a:ext uri="{FF2B5EF4-FFF2-40B4-BE49-F238E27FC236}">
                <a16:creationId xmlns:a16="http://schemas.microsoft.com/office/drawing/2014/main" id="{A3E51DB1-043F-07C9-4B4A-7B1E4528F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7123" y="1825625"/>
            <a:ext cx="8397753" cy="4351338"/>
          </a:xfrm>
        </p:spPr>
      </p:pic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A3449791-1ED3-6998-0786-F69E75455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493C2C-E65D-3897-A214-35B7F5415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B25B9B-B9AE-4311-C7B7-95E94C989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CBFA4C-51AA-70DD-52DA-724514D09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96900CA2-7B70-7B24-ACA8-7A43120BE77E}"/>
              </a:ext>
            </a:extLst>
          </p:cNvPr>
          <p:cNvSpPr txBox="1">
            <a:spLocks/>
          </p:cNvSpPr>
          <p:nvPr/>
        </p:nvSpPr>
        <p:spPr>
          <a:xfrm>
            <a:off x="836271" y="39213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>
                    <a:lumMod val="85000"/>
                  </a:schemeClr>
                </a:solidFill>
              </a:rPr>
              <a:t>Etude du système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5C9A7FED-5A3B-B58D-1DF2-83CD3AA90262}"/>
              </a:ext>
            </a:extLst>
          </p:cNvPr>
          <p:cNvSpPr txBox="1">
            <a:spLocks/>
          </p:cNvSpPr>
          <p:nvPr/>
        </p:nvSpPr>
        <p:spPr>
          <a:xfrm>
            <a:off x="836271" y="19490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>
                <a:solidFill>
                  <a:schemeClr val="bg1">
                    <a:lumMod val="85000"/>
                  </a:schemeClr>
                </a:solidFill>
              </a:rPr>
              <a:t>Données :</a:t>
            </a: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</a:rPr>
              <a:t>Propriétés du vérin :</a:t>
            </a:r>
          </a:p>
          <a:p>
            <a:pPr marL="0" indent="0">
              <a:buNone/>
            </a:pPr>
            <a:r>
              <a:rPr lang="fr-FR" sz="2400" dirty="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 -100 mm de course</a:t>
            </a:r>
            <a:endParaRPr lang="fr-FR" sz="24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bg1">
                    <a:lumMod val="85000"/>
                  </a:schemeClr>
                </a:solidFill>
              </a:rPr>
              <a:t> - 32 N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</a:rPr>
              <a:t> Largeur de la croix : 750 mm</a:t>
            </a:r>
          </a:p>
          <a:p>
            <a:r>
              <a:rPr lang="fr-FR" sz="2400" dirty="0">
                <a:solidFill>
                  <a:schemeClr val="bg1">
                    <a:lumMod val="85000"/>
                  </a:schemeClr>
                </a:solidFill>
              </a:rPr>
              <a:t>Coefficient de sécurité : S =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E80FCD-5698-603F-5928-FF1CF502E1F0}"/>
              </a:ext>
            </a:extLst>
          </p:cNvPr>
          <p:cNvSpPr/>
          <p:nvPr/>
        </p:nvSpPr>
        <p:spPr>
          <a:xfrm rot="-2100000">
            <a:off x="-1115788" y="-665134"/>
            <a:ext cx="3723189" cy="14468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03EE46-0917-53C7-4335-B5CD8099B1F9}"/>
              </a:ext>
            </a:extLst>
          </p:cNvPr>
          <p:cNvSpPr/>
          <p:nvPr/>
        </p:nvSpPr>
        <p:spPr>
          <a:xfrm rot="-2100000">
            <a:off x="9764415" y="5691297"/>
            <a:ext cx="3723189" cy="14468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 descr="Une image contenant satellite, transport, engin spatial, espace&#10;&#10;Description générée automatiquement">
            <a:extLst>
              <a:ext uri="{FF2B5EF4-FFF2-40B4-BE49-F238E27FC236}">
                <a16:creationId xmlns:a16="http://schemas.microsoft.com/office/drawing/2014/main" id="{DF523E82-FD45-958D-D303-4FB825C4D9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" flipH="1">
            <a:off x="5092861" y="3200147"/>
            <a:ext cx="7832202" cy="357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24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2C03E38-D262-D340-7814-9C5C878D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6BAA29-4ED5-6FC7-B3FE-1B9835472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736B27-F569-1862-802C-396B68AFE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D7CCF-C4FC-311B-6D94-EB596115D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AA1FD5-163B-67A3-A6C8-8E2BF3F7C1AB}"/>
              </a:ext>
            </a:extLst>
          </p:cNvPr>
          <p:cNvSpPr/>
          <p:nvPr/>
        </p:nvSpPr>
        <p:spPr>
          <a:xfrm rot="-2100000">
            <a:off x="-1115788" y="-665134"/>
            <a:ext cx="3723189" cy="14468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D752D-E3EF-3187-58D2-97E14BDCC8F4}"/>
              </a:ext>
            </a:extLst>
          </p:cNvPr>
          <p:cNvSpPr/>
          <p:nvPr/>
        </p:nvSpPr>
        <p:spPr>
          <a:xfrm rot="-2100000">
            <a:off x="9764415" y="5691297"/>
            <a:ext cx="3723189" cy="14468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5F589FB8-B54B-BDC2-DCA8-4C9AA1D9DD40}"/>
              </a:ext>
            </a:extLst>
          </p:cNvPr>
          <p:cNvSpPr txBox="1">
            <a:spLocks/>
          </p:cNvSpPr>
          <p:nvPr/>
        </p:nvSpPr>
        <p:spPr>
          <a:xfrm>
            <a:off x="836271" y="392133"/>
            <a:ext cx="46171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>
                    <a:lumMod val="85000"/>
                  </a:schemeClr>
                </a:solidFill>
              </a:rPr>
              <a:t>Système de poulie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AFD23E-6C40-559F-4487-BD2C003D532C}"/>
              </a:ext>
            </a:extLst>
          </p:cNvPr>
          <p:cNvSpPr txBox="1">
            <a:spLocks/>
          </p:cNvSpPr>
          <p:nvPr/>
        </p:nvSpPr>
        <p:spPr>
          <a:xfrm>
            <a:off x="836271" y="19490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40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fr-FR" sz="2400">
                <a:solidFill>
                  <a:schemeClr val="bg1">
                    <a:lumMod val="85000"/>
                  </a:schemeClr>
                </a:solidFill>
              </a:rPr>
              <a:t>Formule :    Ts = P  * </a:t>
            </a:r>
            <a:r>
              <a:rPr lang="fr-FR" sz="2400" err="1">
                <a:solidFill>
                  <a:schemeClr val="bg1">
                    <a:lumMod val="85000"/>
                  </a:schemeClr>
                </a:solidFill>
              </a:rPr>
              <a:t>ds</a:t>
            </a:r>
            <a:endParaRPr lang="fr-FR" sz="240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fr-FR" sz="2400">
                <a:solidFill>
                  <a:schemeClr val="bg1">
                    <a:lumMod val="85000"/>
                  </a:schemeClr>
                </a:solidFill>
              </a:rPr>
              <a:t>     </a:t>
            </a:r>
            <a:r>
              <a:rPr lang="fr-FR" sz="240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Te = Ts / de</a:t>
            </a:r>
            <a:endParaRPr lang="fr-FR" sz="240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fr-FR" sz="2400">
                <a:solidFill>
                  <a:schemeClr val="bg1">
                    <a:lumMod val="85000"/>
                  </a:schemeClr>
                </a:solidFill>
              </a:rPr>
              <a:t>    _____________________________</a:t>
            </a:r>
          </a:p>
          <a:p>
            <a:pPr marL="0" indent="0">
              <a:buNone/>
            </a:pPr>
            <a:r>
              <a:rPr lang="fr-FR" sz="2400">
                <a:solidFill>
                  <a:schemeClr val="bg1">
                    <a:lumMod val="85000"/>
                  </a:schemeClr>
                </a:solidFill>
              </a:rPr>
              <a:t>     </a:t>
            </a:r>
            <a:r>
              <a:rPr lang="fr-FR" sz="2400" err="1">
                <a:solidFill>
                  <a:schemeClr val="bg1">
                    <a:lumMod val="85000"/>
                  </a:schemeClr>
                </a:solidFill>
              </a:rPr>
              <a:t>ds</a:t>
            </a:r>
            <a:r>
              <a:rPr lang="fr-FR" sz="2400">
                <a:solidFill>
                  <a:schemeClr val="bg1">
                    <a:lumMod val="85000"/>
                  </a:schemeClr>
                </a:solidFill>
              </a:rPr>
              <a:t>   = Distance parcourue sortie </a:t>
            </a:r>
          </a:p>
          <a:p>
            <a:pPr marL="0" indent="0">
              <a:buNone/>
            </a:pPr>
            <a:r>
              <a:rPr lang="fr-FR" sz="2400">
                <a:solidFill>
                  <a:schemeClr val="bg1">
                    <a:lumMod val="85000"/>
                  </a:schemeClr>
                </a:solidFill>
                <a:ea typeface="+mn-lt"/>
                <a:cs typeface="+mn-lt"/>
              </a:rPr>
              <a:t>     de   = Distance parcourue entrée</a:t>
            </a:r>
            <a:endParaRPr lang="fr-FR" err="1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fr-FR" sz="2400">
                <a:solidFill>
                  <a:schemeClr val="bg1">
                    <a:lumMod val="85000"/>
                  </a:schemeClr>
                </a:solidFill>
              </a:rPr>
              <a:t>     P     = poids de l'objet</a:t>
            </a:r>
          </a:p>
          <a:p>
            <a:pPr marL="0" indent="0">
              <a:buNone/>
            </a:pPr>
            <a:r>
              <a:rPr lang="fr-FR" sz="2400">
                <a:solidFill>
                  <a:schemeClr val="bg1">
                    <a:lumMod val="85000"/>
                  </a:schemeClr>
                </a:solidFill>
              </a:rPr>
              <a:t>     Ts   = Travail de sortie</a:t>
            </a:r>
          </a:p>
          <a:p>
            <a:pPr marL="0" indent="0">
              <a:buNone/>
            </a:pPr>
            <a:r>
              <a:rPr lang="fr-FR" sz="2400">
                <a:solidFill>
                  <a:schemeClr val="bg1">
                    <a:lumMod val="85000"/>
                  </a:schemeClr>
                </a:solidFill>
              </a:rPr>
              <a:t>     Te   = Travail d'entrée</a:t>
            </a:r>
          </a:p>
          <a:p>
            <a:pPr marL="0" indent="0">
              <a:buNone/>
            </a:pPr>
            <a:endParaRPr lang="fr-FR" sz="24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Interdiction 5">
            <a:extLst>
              <a:ext uri="{FF2B5EF4-FFF2-40B4-BE49-F238E27FC236}">
                <a16:creationId xmlns:a16="http://schemas.microsoft.com/office/drawing/2014/main" id="{55A7B49D-19B7-EC78-1801-0E8F9D8415A4}"/>
              </a:ext>
            </a:extLst>
          </p:cNvPr>
          <p:cNvSpPr/>
          <p:nvPr/>
        </p:nvSpPr>
        <p:spPr>
          <a:xfrm>
            <a:off x="7233781" y="2118986"/>
            <a:ext cx="912312" cy="910225"/>
          </a:xfrm>
          <a:prstGeom prst="noSmoking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Interdiction 7">
            <a:extLst>
              <a:ext uri="{FF2B5EF4-FFF2-40B4-BE49-F238E27FC236}">
                <a16:creationId xmlns:a16="http://schemas.microsoft.com/office/drawing/2014/main" id="{BE404CDD-F5C7-4C60-B7BD-2B1B369176C6}"/>
              </a:ext>
            </a:extLst>
          </p:cNvPr>
          <p:cNvSpPr/>
          <p:nvPr/>
        </p:nvSpPr>
        <p:spPr>
          <a:xfrm>
            <a:off x="10166959" y="1054273"/>
            <a:ext cx="912312" cy="910225"/>
          </a:xfrm>
          <a:prstGeom prst="noSmoking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D8E542E5-9180-C077-10AB-EC8FC3A850A1}"/>
              </a:ext>
            </a:extLst>
          </p:cNvPr>
          <p:cNvCxnSpPr/>
          <p:nvPr/>
        </p:nvCxnSpPr>
        <p:spPr>
          <a:xfrm flipH="1" flipV="1">
            <a:off x="6678459" y="984338"/>
            <a:ext cx="3939436" cy="6680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E263EE2-2D42-79B2-DD26-28CC9A29B9E0}"/>
              </a:ext>
            </a:extLst>
          </p:cNvPr>
          <p:cNvCxnSpPr>
            <a:cxnSpLocks/>
          </p:cNvCxnSpPr>
          <p:nvPr/>
        </p:nvCxnSpPr>
        <p:spPr>
          <a:xfrm flipH="1">
            <a:off x="7841344" y="1930664"/>
            <a:ext cx="2588661" cy="21620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BB027BF-B666-1595-324F-5E8C4296F848}"/>
              </a:ext>
            </a:extLst>
          </p:cNvPr>
          <p:cNvSpPr/>
          <p:nvPr/>
        </p:nvSpPr>
        <p:spPr>
          <a:xfrm rot="5400000">
            <a:off x="6820913" y="1847407"/>
            <a:ext cx="327395" cy="14356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B5E0154-0BDB-B153-299B-69E81D203E71}"/>
              </a:ext>
            </a:extLst>
          </p:cNvPr>
          <p:cNvCxnSpPr>
            <a:cxnSpLocks/>
          </p:cNvCxnSpPr>
          <p:nvPr/>
        </p:nvCxnSpPr>
        <p:spPr>
          <a:xfrm flipH="1" flipV="1">
            <a:off x="7231691" y="2570966"/>
            <a:ext cx="4177" cy="269727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066FDA9-70F5-65F0-FEEB-1840532ECF37}"/>
              </a:ext>
            </a:extLst>
          </p:cNvPr>
          <p:cNvSpPr/>
          <p:nvPr/>
        </p:nvSpPr>
        <p:spPr>
          <a:xfrm>
            <a:off x="6303506" y="652666"/>
            <a:ext cx="374431" cy="7488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Graphique 16" descr="Haltère avec un remplissage uni">
            <a:extLst>
              <a:ext uri="{FF2B5EF4-FFF2-40B4-BE49-F238E27FC236}">
                <a16:creationId xmlns:a16="http://schemas.microsoft.com/office/drawing/2014/main" id="{CAFA475B-69E1-5899-E902-92F767C20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6581" y="4819389"/>
            <a:ext cx="914400" cy="91440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F15D972A-356B-F821-A63B-96DCF85AD2AA}"/>
              </a:ext>
            </a:extLst>
          </p:cNvPr>
          <p:cNvSpPr txBox="1"/>
          <p:nvPr/>
        </p:nvSpPr>
        <p:spPr>
          <a:xfrm>
            <a:off x="7692258" y="5090948"/>
            <a:ext cx="2890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>
                <a:solidFill>
                  <a:schemeClr val="bg1">
                    <a:lumMod val="76000"/>
                  </a:schemeClr>
                </a:solidFill>
              </a:rPr>
              <a:t>P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53FC41D-C0F9-08FC-FEC7-41F141DBB226}"/>
              </a:ext>
            </a:extLst>
          </p:cNvPr>
          <p:cNvCxnSpPr/>
          <p:nvPr/>
        </p:nvCxnSpPr>
        <p:spPr>
          <a:xfrm flipH="1">
            <a:off x="5378997" y="983047"/>
            <a:ext cx="1299341" cy="131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F5784CDB-2F65-F7F4-EAA2-188F8B74FD90}"/>
              </a:ext>
            </a:extLst>
          </p:cNvPr>
          <p:cNvSpPr txBox="1"/>
          <p:nvPr/>
        </p:nvSpPr>
        <p:spPr>
          <a:xfrm>
            <a:off x="5782634" y="636295"/>
            <a:ext cx="4788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b="1">
                <a:solidFill>
                  <a:schemeClr val="bg1">
                    <a:lumMod val="76000"/>
                  </a:schemeClr>
                </a:solidFill>
              </a:rPr>
              <a:t>Te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997465D-38BA-EFA7-B5AC-8D7AA8901A54}"/>
              </a:ext>
            </a:extLst>
          </p:cNvPr>
          <p:cNvCxnSpPr>
            <a:cxnSpLocks/>
          </p:cNvCxnSpPr>
          <p:nvPr/>
        </p:nvCxnSpPr>
        <p:spPr>
          <a:xfrm flipH="1" flipV="1">
            <a:off x="7706063" y="5085054"/>
            <a:ext cx="264791" cy="1004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AD9DDB28-2E3C-BCB6-7759-20A3E7E02799}"/>
              </a:ext>
            </a:extLst>
          </p:cNvPr>
          <p:cNvCxnSpPr>
            <a:cxnSpLocks/>
          </p:cNvCxnSpPr>
          <p:nvPr/>
        </p:nvCxnSpPr>
        <p:spPr>
          <a:xfrm flipH="1" flipV="1">
            <a:off x="5784290" y="630337"/>
            <a:ext cx="264791" cy="1004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5166393C-4474-C83F-2D52-04F2E65A1569}"/>
              </a:ext>
            </a:extLst>
          </p:cNvPr>
          <p:cNvCxnSpPr>
            <a:cxnSpLocks/>
          </p:cNvCxnSpPr>
          <p:nvPr/>
        </p:nvCxnSpPr>
        <p:spPr>
          <a:xfrm flipH="1">
            <a:off x="7232019" y="5311405"/>
            <a:ext cx="6299" cy="82422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5AE5B54A-099F-104B-B5F2-826F2B47EDC8}"/>
              </a:ext>
            </a:extLst>
          </p:cNvPr>
          <p:cNvCxnSpPr/>
          <p:nvPr/>
        </p:nvCxnSpPr>
        <p:spPr>
          <a:xfrm>
            <a:off x="9712209" y="1513651"/>
            <a:ext cx="1855140" cy="1883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2C5E57EA-56CB-B185-9EEA-E03BC3B73CD8}"/>
              </a:ext>
            </a:extLst>
          </p:cNvPr>
          <p:cNvSpPr txBox="1"/>
          <p:nvPr/>
        </p:nvSpPr>
        <p:spPr>
          <a:xfrm>
            <a:off x="11079004" y="1097259"/>
            <a:ext cx="4976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b="1">
                <a:solidFill>
                  <a:schemeClr val="bg1">
                    <a:lumMod val="76000"/>
                  </a:schemeClr>
                </a:solidFill>
              </a:rPr>
              <a:t>de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D168ACF6-C465-759E-8807-A6E529C6BDA7}"/>
              </a:ext>
            </a:extLst>
          </p:cNvPr>
          <p:cNvSpPr txBox="1"/>
          <p:nvPr/>
        </p:nvSpPr>
        <p:spPr>
          <a:xfrm>
            <a:off x="6676337" y="4719111"/>
            <a:ext cx="4976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b="1" err="1">
                <a:solidFill>
                  <a:schemeClr val="bg1">
                    <a:lumMod val="76000"/>
                  </a:schemeClr>
                </a:solidFill>
              </a:rPr>
              <a:t>ds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0AAE5DEA-7B60-BFD0-C7F3-7735F5472AEA}"/>
              </a:ext>
            </a:extLst>
          </p:cNvPr>
          <p:cNvCxnSpPr>
            <a:cxnSpLocks/>
          </p:cNvCxnSpPr>
          <p:nvPr/>
        </p:nvCxnSpPr>
        <p:spPr>
          <a:xfrm>
            <a:off x="7153395" y="4580465"/>
            <a:ext cx="20696" cy="1365956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54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2C03E38-D262-D340-7814-9C5C878D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6BAA29-4ED5-6FC7-B3FE-1B9835472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736B27-F569-1862-802C-396B68AFE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D7CCF-C4FC-311B-6D94-EB596115D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AA1FD5-163B-67A3-A6C8-8E2BF3F7C1AB}"/>
              </a:ext>
            </a:extLst>
          </p:cNvPr>
          <p:cNvSpPr/>
          <p:nvPr/>
        </p:nvSpPr>
        <p:spPr>
          <a:xfrm rot="-2100000">
            <a:off x="-1115788" y="-665134"/>
            <a:ext cx="3723189" cy="14468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DCD752D-E3EF-3187-58D2-97E14BDCC8F4}"/>
              </a:ext>
            </a:extLst>
          </p:cNvPr>
          <p:cNvSpPr/>
          <p:nvPr/>
        </p:nvSpPr>
        <p:spPr>
          <a:xfrm rot="-2100000">
            <a:off x="9764415" y="5691297"/>
            <a:ext cx="3723189" cy="14468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5F589FB8-B54B-BDC2-DCA8-4C9AA1D9DD40}"/>
              </a:ext>
            </a:extLst>
          </p:cNvPr>
          <p:cNvSpPr txBox="1">
            <a:spLocks/>
          </p:cNvSpPr>
          <p:nvPr/>
        </p:nvSpPr>
        <p:spPr>
          <a:xfrm>
            <a:off x="836271" y="392133"/>
            <a:ext cx="46171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>
                <a:solidFill>
                  <a:schemeClr val="bg1">
                    <a:lumMod val="85000"/>
                  </a:schemeClr>
                </a:solidFill>
              </a:rPr>
              <a:t>Système de poulie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AFD23E-6C40-559F-4487-BD2C003D532C}"/>
              </a:ext>
            </a:extLst>
          </p:cNvPr>
          <p:cNvSpPr txBox="1">
            <a:spLocks/>
          </p:cNvSpPr>
          <p:nvPr/>
        </p:nvSpPr>
        <p:spPr>
          <a:xfrm>
            <a:off x="836271" y="19490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40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fr-FR" sz="2400">
                <a:solidFill>
                  <a:schemeClr val="bg1">
                    <a:lumMod val="85000"/>
                  </a:schemeClr>
                </a:solidFill>
              </a:rPr>
              <a:t>Formule :    </a:t>
            </a:r>
            <a:r>
              <a:rPr lang="fr-FR" sz="2400" err="1">
                <a:solidFill>
                  <a:schemeClr val="bg1">
                    <a:lumMod val="85000"/>
                  </a:schemeClr>
                </a:solidFill>
              </a:rPr>
              <a:t>Gm</a:t>
            </a:r>
            <a:r>
              <a:rPr lang="fr-FR" sz="2400">
                <a:solidFill>
                  <a:schemeClr val="bg1">
                    <a:lumMod val="85000"/>
                  </a:schemeClr>
                </a:solidFill>
              </a:rPr>
              <a:t> = Ts / Te</a:t>
            </a:r>
          </a:p>
          <a:p>
            <a:pPr marL="0" indent="0">
              <a:buNone/>
            </a:pPr>
            <a:r>
              <a:rPr lang="fr-FR" sz="2400">
                <a:solidFill>
                  <a:schemeClr val="bg1">
                    <a:lumMod val="85000"/>
                  </a:schemeClr>
                </a:solidFill>
              </a:rPr>
              <a:t>    _____________________________</a:t>
            </a:r>
          </a:p>
          <a:p>
            <a:pPr marL="0" indent="0">
              <a:buNone/>
            </a:pPr>
            <a:r>
              <a:rPr lang="fr-FR" sz="2400">
                <a:solidFill>
                  <a:schemeClr val="bg1">
                    <a:lumMod val="85000"/>
                  </a:schemeClr>
                </a:solidFill>
              </a:rPr>
              <a:t>     </a:t>
            </a:r>
            <a:r>
              <a:rPr lang="fr-FR" sz="2400" err="1">
                <a:solidFill>
                  <a:schemeClr val="bg1">
                    <a:lumMod val="85000"/>
                  </a:schemeClr>
                </a:solidFill>
              </a:rPr>
              <a:t>Gm</a:t>
            </a:r>
            <a:r>
              <a:rPr lang="fr-FR" sz="2400">
                <a:solidFill>
                  <a:schemeClr val="bg1">
                    <a:lumMod val="85000"/>
                  </a:schemeClr>
                </a:solidFill>
              </a:rPr>
              <a:t> = Gain mécanique    </a:t>
            </a:r>
          </a:p>
          <a:p>
            <a:pPr marL="0" indent="0">
              <a:buNone/>
            </a:pPr>
            <a:r>
              <a:rPr lang="fr-FR" sz="2400">
                <a:solidFill>
                  <a:schemeClr val="bg1">
                    <a:lumMod val="85000"/>
                  </a:schemeClr>
                </a:solidFill>
              </a:rPr>
              <a:t>     Ts    = Travail de sortie</a:t>
            </a:r>
            <a:endParaRPr lang="fr-FR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fr-FR" sz="2400">
                <a:solidFill>
                  <a:schemeClr val="bg1">
                    <a:lumMod val="85000"/>
                  </a:schemeClr>
                </a:solidFill>
              </a:rPr>
              <a:t>     Te    = Travail d'entrée</a:t>
            </a:r>
          </a:p>
          <a:p>
            <a:pPr marL="0" indent="0">
              <a:buNone/>
            </a:pPr>
            <a:endParaRPr lang="fr-FR" sz="24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Interdiction 5">
            <a:extLst>
              <a:ext uri="{FF2B5EF4-FFF2-40B4-BE49-F238E27FC236}">
                <a16:creationId xmlns:a16="http://schemas.microsoft.com/office/drawing/2014/main" id="{55A7B49D-19B7-EC78-1801-0E8F9D8415A4}"/>
              </a:ext>
            </a:extLst>
          </p:cNvPr>
          <p:cNvSpPr/>
          <p:nvPr/>
        </p:nvSpPr>
        <p:spPr>
          <a:xfrm>
            <a:off x="7233781" y="2118986"/>
            <a:ext cx="912312" cy="910225"/>
          </a:xfrm>
          <a:prstGeom prst="noSmoking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Interdiction 7">
            <a:extLst>
              <a:ext uri="{FF2B5EF4-FFF2-40B4-BE49-F238E27FC236}">
                <a16:creationId xmlns:a16="http://schemas.microsoft.com/office/drawing/2014/main" id="{BE404CDD-F5C7-4C60-B7BD-2B1B369176C6}"/>
              </a:ext>
            </a:extLst>
          </p:cNvPr>
          <p:cNvSpPr/>
          <p:nvPr/>
        </p:nvSpPr>
        <p:spPr>
          <a:xfrm>
            <a:off x="10166959" y="1054273"/>
            <a:ext cx="912312" cy="910225"/>
          </a:xfrm>
          <a:prstGeom prst="noSmoking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D8E542E5-9180-C077-10AB-EC8FC3A850A1}"/>
              </a:ext>
            </a:extLst>
          </p:cNvPr>
          <p:cNvCxnSpPr/>
          <p:nvPr/>
        </p:nvCxnSpPr>
        <p:spPr>
          <a:xfrm flipH="1" flipV="1">
            <a:off x="6678459" y="984338"/>
            <a:ext cx="3939436" cy="6680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E263EE2-2D42-79B2-DD26-28CC9A29B9E0}"/>
              </a:ext>
            </a:extLst>
          </p:cNvPr>
          <p:cNvCxnSpPr>
            <a:cxnSpLocks/>
          </p:cNvCxnSpPr>
          <p:nvPr/>
        </p:nvCxnSpPr>
        <p:spPr>
          <a:xfrm flipH="1">
            <a:off x="7841344" y="1930664"/>
            <a:ext cx="2588661" cy="21620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BB027BF-B666-1595-324F-5E8C4296F848}"/>
              </a:ext>
            </a:extLst>
          </p:cNvPr>
          <p:cNvSpPr/>
          <p:nvPr/>
        </p:nvSpPr>
        <p:spPr>
          <a:xfrm rot="5400000">
            <a:off x="6820913" y="1847407"/>
            <a:ext cx="327395" cy="143560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B5E0154-0BDB-B153-299B-69E81D203E71}"/>
              </a:ext>
            </a:extLst>
          </p:cNvPr>
          <p:cNvCxnSpPr>
            <a:cxnSpLocks/>
          </p:cNvCxnSpPr>
          <p:nvPr/>
        </p:nvCxnSpPr>
        <p:spPr>
          <a:xfrm flipH="1" flipV="1">
            <a:off x="7231691" y="2570966"/>
            <a:ext cx="4177" cy="269727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066FDA9-70F5-65F0-FEEB-1840532ECF37}"/>
              </a:ext>
            </a:extLst>
          </p:cNvPr>
          <p:cNvSpPr/>
          <p:nvPr/>
        </p:nvSpPr>
        <p:spPr>
          <a:xfrm>
            <a:off x="6303506" y="652666"/>
            <a:ext cx="374431" cy="74886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7" name="Graphique 16" descr="Haltère avec un remplissage uni">
            <a:extLst>
              <a:ext uri="{FF2B5EF4-FFF2-40B4-BE49-F238E27FC236}">
                <a16:creationId xmlns:a16="http://schemas.microsoft.com/office/drawing/2014/main" id="{CAFA475B-69E1-5899-E902-92F767C20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6581" y="4819389"/>
            <a:ext cx="914400" cy="91440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F15D972A-356B-F821-A63B-96DCF85AD2AA}"/>
              </a:ext>
            </a:extLst>
          </p:cNvPr>
          <p:cNvSpPr txBox="1"/>
          <p:nvPr/>
        </p:nvSpPr>
        <p:spPr>
          <a:xfrm>
            <a:off x="7692258" y="5090948"/>
            <a:ext cx="2890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>
                <a:solidFill>
                  <a:schemeClr val="bg1">
                    <a:lumMod val="76000"/>
                  </a:schemeClr>
                </a:solidFill>
              </a:rPr>
              <a:t>P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53FC41D-C0F9-08FC-FEC7-41F141DBB226}"/>
              </a:ext>
            </a:extLst>
          </p:cNvPr>
          <p:cNvCxnSpPr/>
          <p:nvPr/>
        </p:nvCxnSpPr>
        <p:spPr>
          <a:xfrm flipH="1">
            <a:off x="5378997" y="983047"/>
            <a:ext cx="1299341" cy="131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F5784CDB-2F65-F7F4-EAA2-188F8B74FD90}"/>
              </a:ext>
            </a:extLst>
          </p:cNvPr>
          <p:cNvSpPr txBox="1"/>
          <p:nvPr/>
        </p:nvSpPr>
        <p:spPr>
          <a:xfrm>
            <a:off x="5782634" y="636295"/>
            <a:ext cx="4788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b="1">
                <a:solidFill>
                  <a:schemeClr val="bg1">
                    <a:lumMod val="76000"/>
                  </a:schemeClr>
                </a:solidFill>
              </a:rPr>
              <a:t>Te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997465D-38BA-EFA7-B5AC-8D7AA8901A54}"/>
              </a:ext>
            </a:extLst>
          </p:cNvPr>
          <p:cNvCxnSpPr>
            <a:cxnSpLocks/>
          </p:cNvCxnSpPr>
          <p:nvPr/>
        </p:nvCxnSpPr>
        <p:spPr>
          <a:xfrm flipH="1" flipV="1">
            <a:off x="7706063" y="5085054"/>
            <a:ext cx="264791" cy="1004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AD9DDB28-2E3C-BCB6-7759-20A3E7E02799}"/>
              </a:ext>
            </a:extLst>
          </p:cNvPr>
          <p:cNvCxnSpPr>
            <a:cxnSpLocks/>
          </p:cNvCxnSpPr>
          <p:nvPr/>
        </p:nvCxnSpPr>
        <p:spPr>
          <a:xfrm flipH="1" flipV="1">
            <a:off x="5784290" y="630337"/>
            <a:ext cx="264791" cy="10049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5166393C-4474-C83F-2D52-04F2E65A1569}"/>
              </a:ext>
            </a:extLst>
          </p:cNvPr>
          <p:cNvCxnSpPr>
            <a:cxnSpLocks/>
          </p:cNvCxnSpPr>
          <p:nvPr/>
        </p:nvCxnSpPr>
        <p:spPr>
          <a:xfrm flipH="1">
            <a:off x="7232019" y="5311405"/>
            <a:ext cx="6299" cy="824222"/>
          </a:xfrm>
          <a:prstGeom prst="straightConnector1">
            <a:avLst/>
          </a:prstGeom>
          <a:ln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5AE5B54A-099F-104B-B5F2-826F2B47EDC8}"/>
              </a:ext>
            </a:extLst>
          </p:cNvPr>
          <p:cNvCxnSpPr/>
          <p:nvPr/>
        </p:nvCxnSpPr>
        <p:spPr>
          <a:xfrm>
            <a:off x="9712209" y="1513651"/>
            <a:ext cx="1855140" cy="1883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2C5E57EA-56CB-B185-9EEA-E03BC3B73CD8}"/>
              </a:ext>
            </a:extLst>
          </p:cNvPr>
          <p:cNvSpPr txBox="1"/>
          <p:nvPr/>
        </p:nvSpPr>
        <p:spPr>
          <a:xfrm>
            <a:off x="11079004" y="1097259"/>
            <a:ext cx="4976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b="1">
                <a:solidFill>
                  <a:schemeClr val="bg1">
                    <a:lumMod val="76000"/>
                  </a:schemeClr>
                </a:solidFill>
              </a:rPr>
              <a:t>de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D168ACF6-C465-759E-8807-A6E529C6BDA7}"/>
              </a:ext>
            </a:extLst>
          </p:cNvPr>
          <p:cNvSpPr txBox="1"/>
          <p:nvPr/>
        </p:nvSpPr>
        <p:spPr>
          <a:xfrm>
            <a:off x="6676337" y="4719111"/>
            <a:ext cx="4976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b="1" err="1">
                <a:solidFill>
                  <a:schemeClr val="bg1">
                    <a:lumMod val="76000"/>
                  </a:schemeClr>
                </a:solidFill>
              </a:rPr>
              <a:t>ds</a:t>
            </a:r>
          </a:p>
        </p:txBody>
      </p: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0AAE5DEA-7B60-BFD0-C7F3-7735F5472AEA}"/>
              </a:ext>
            </a:extLst>
          </p:cNvPr>
          <p:cNvCxnSpPr>
            <a:cxnSpLocks/>
          </p:cNvCxnSpPr>
          <p:nvPr/>
        </p:nvCxnSpPr>
        <p:spPr>
          <a:xfrm>
            <a:off x="7153395" y="4580465"/>
            <a:ext cx="20696" cy="1365956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783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5B9803-AD18-FF82-62B9-DD105919A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err="1"/>
              <a:t>ttt</a:t>
            </a:r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A283B02A-9078-76F4-D644-37E8D38CD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02D10A-4C80-EAE4-98BE-BEE2910A1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1242BD-5FD8-C960-6DBB-CC08EEA5D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C331A0-A3B8-089F-8001-30B114069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3D4DC16-97ED-8828-0EBA-4E3D9B517A6F}"/>
              </a:ext>
            </a:extLst>
          </p:cNvPr>
          <p:cNvSpPr txBox="1"/>
          <p:nvPr/>
        </p:nvSpPr>
        <p:spPr>
          <a:xfrm>
            <a:off x="963367" y="545304"/>
            <a:ext cx="994775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  <a:latin typeface="Calibri"/>
                <a:cs typeface="Calibri"/>
              </a:rPr>
              <a:t>Etude graphique</a:t>
            </a:r>
          </a:p>
        </p:txBody>
      </p:sp>
      <p:pic>
        <p:nvPicPr>
          <p:cNvPr id="21" name="Image 20" descr="Une image contenant texte, diagramme, capture d’écran, ligne&#10;&#10;Description générée automatiquement">
            <a:extLst>
              <a:ext uri="{FF2B5EF4-FFF2-40B4-BE49-F238E27FC236}">
                <a16:creationId xmlns:a16="http://schemas.microsoft.com/office/drawing/2014/main" id="{D52D59A2-4E99-AD4D-5E45-4CD5D9E65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001" y="2179864"/>
            <a:ext cx="5867400" cy="29337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0F960CC-6C60-1116-F479-411E31814AB2}"/>
              </a:ext>
            </a:extLst>
          </p:cNvPr>
          <p:cNvSpPr/>
          <p:nvPr/>
        </p:nvSpPr>
        <p:spPr>
          <a:xfrm rot="-2100000">
            <a:off x="-1115788" y="-665134"/>
            <a:ext cx="3723189" cy="14468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5D156E-EDBC-4DDA-73C5-C6B0204409ED}"/>
              </a:ext>
            </a:extLst>
          </p:cNvPr>
          <p:cNvSpPr/>
          <p:nvPr/>
        </p:nvSpPr>
        <p:spPr>
          <a:xfrm rot="-2100000">
            <a:off x="9764415" y="5691297"/>
            <a:ext cx="3723189" cy="14468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4E4874B-7293-15DB-D386-E712A3B71DBC}"/>
              </a:ext>
            </a:extLst>
          </p:cNvPr>
          <p:cNvSpPr txBox="1"/>
          <p:nvPr/>
        </p:nvSpPr>
        <p:spPr>
          <a:xfrm>
            <a:off x="5229567" y="3998950"/>
            <a:ext cx="561765" cy="24622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000" dirty="0"/>
              <a:t>Vérin</a:t>
            </a:r>
          </a:p>
        </p:txBody>
      </p:sp>
    </p:spTree>
    <p:extLst>
      <p:ext uri="{BB962C8B-B14F-4D97-AF65-F5344CB8AC3E}">
        <p14:creationId xmlns:p14="http://schemas.microsoft.com/office/powerpoint/2010/main" val="3357624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5B9803-AD18-FF82-62B9-DD105919A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err="1"/>
              <a:t>ttt</a:t>
            </a:r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A283B02A-9078-76F4-D644-37E8D38CD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02D10A-4C80-EAE4-98BE-BEE2910A1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1242BD-5FD8-C960-6DBB-CC08EEA5D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C331A0-A3B8-089F-8001-30B114069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3D4DC16-97ED-8828-0EBA-4E3D9B517A6F}"/>
              </a:ext>
            </a:extLst>
          </p:cNvPr>
          <p:cNvSpPr txBox="1"/>
          <p:nvPr/>
        </p:nvSpPr>
        <p:spPr>
          <a:xfrm>
            <a:off x="963367" y="545304"/>
            <a:ext cx="994775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  <a:latin typeface="Calibri"/>
                <a:cs typeface="Calibri"/>
              </a:rPr>
              <a:t>Etude graphique </a:t>
            </a:r>
          </a:p>
        </p:txBody>
      </p:sp>
      <p:pic>
        <p:nvPicPr>
          <p:cNvPr id="21" name="Image 20" descr="Une image contenant texte, diagramme, capture d’écran, ligne&#10;&#10;Description générée automatiquement">
            <a:extLst>
              <a:ext uri="{FF2B5EF4-FFF2-40B4-BE49-F238E27FC236}">
                <a16:creationId xmlns:a16="http://schemas.microsoft.com/office/drawing/2014/main" id="{D52D59A2-4E99-AD4D-5E45-4CD5D9E65E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452" b="23132"/>
          <a:stretch/>
        </p:blipFill>
        <p:spPr>
          <a:xfrm>
            <a:off x="7456124" y="1261289"/>
            <a:ext cx="3904643" cy="225508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0F960CC-6C60-1116-F479-411E31814AB2}"/>
              </a:ext>
            </a:extLst>
          </p:cNvPr>
          <p:cNvSpPr/>
          <p:nvPr/>
        </p:nvSpPr>
        <p:spPr>
          <a:xfrm rot="-2100000">
            <a:off x="-1115788" y="-665134"/>
            <a:ext cx="3723189" cy="14468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5D156E-EDBC-4DDA-73C5-C6B0204409ED}"/>
              </a:ext>
            </a:extLst>
          </p:cNvPr>
          <p:cNvSpPr/>
          <p:nvPr/>
        </p:nvSpPr>
        <p:spPr>
          <a:xfrm rot="-2100000">
            <a:off x="9764415" y="5691297"/>
            <a:ext cx="3723189" cy="14468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 descr="Une image contenant texte, diagramme, capture d’écran, ligne&#10;&#10;Description générée automatiquement">
            <a:extLst>
              <a:ext uri="{FF2B5EF4-FFF2-40B4-BE49-F238E27FC236}">
                <a16:creationId xmlns:a16="http://schemas.microsoft.com/office/drawing/2014/main" id="{FE0DCB33-5789-86C4-336D-19D358541C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132" r="54448"/>
          <a:stretch/>
        </p:blipFill>
        <p:spPr>
          <a:xfrm>
            <a:off x="1422754" y="2879234"/>
            <a:ext cx="2672701" cy="2255089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FA18F3E1-D4AD-0AC9-3035-42027F094CED}"/>
              </a:ext>
            </a:extLst>
          </p:cNvPr>
          <p:cNvCxnSpPr/>
          <p:nvPr/>
        </p:nvCxnSpPr>
        <p:spPr>
          <a:xfrm>
            <a:off x="2757814" y="3107500"/>
            <a:ext cx="1184544" cy="6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E453EC3D-79E7-7CE1-EC8F-1267181A2F7A}"/>
              </a:ext>
            </a:extLst>
          </p:cNvPr>
          <p:cNvSpPr txBox="1"/>
          <p:nvPr/>
        </p:nvSpPr>
        <p:spPr>
          <a:xfrm>
            <a:off x="3006247" y="3131507"/>
            <a:ext cx="69936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400"/>
              <a:t>16N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1887434-33CC-E2C8-84A7-FCE04C585472}"/>
              </a:ext>
            </a:extLst>
          </p:cNvPr>
          <p:cNvSpPr txBox="1"/>
          <p:nvPr/>
        </p:nvSpPr>
        <p:spPr>
          <a:xfrm>
            <a:off x="9320781" y="3082736"/>
            <a:ext cx="561765" cy="24622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000" dirty="0"/>
              <a:t>Vérin</a:t>
            </a:r>
          </a:p>
        </p:txBody>
      </p:sp>
    </p:spTree>
    <p:extLst>
      <p:ext uri="{BB962C8B-B14F-4D97-AF65-F5344CB8AC3E}">
        <p14:creationId xmlns:p14="http://schemas.microsoft.com/office/powerpoint/2010/main" val="1646353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5B9803-AD18-FF82-62B9-DD105919A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err="1"/>
              <a:t>ttt</a:t>
            </a:r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A283B02A-9078-76F4-D644-37E8D38CD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02D10A-4C80-EAE4-98BE-BEE2910A1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1242BD-5FD8-C960-6DBB-CC08EEA5D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C331A0-A3B8-089F-8001-30B114069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1" descr="Une image contenant texte, diagramme, capture d’écran, ligne&#10;&#10;Description générée automatiquement">
            <a:extLst>
              <a:ext uri="{FF2B5EF4-FFF2-40B4-BE49-F238E27FC236}">
                <a16:creationId xmlns:a16="http://schemas.microsoft.com/office/drawing/2014/main" id="{34A81FEC-5D5D-A941-D641-8FDD88AFB3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3138"/>
          <a:stretch/>
        </p:blipFill>
        <p:spPr>
          <a:xfrm>
            <a:off x="1164485" y="1369934"/>
            <a:ext cx="4491701" cy="2468171"/>
          </a:xfrm>
          <a:prstGeom prst="rect">
            <a:avLst/>
          </a:prstGeom>
        </p:spPr>
      </p:pic>
      <p:pic>
        <p:nvPicPr>
          <p:cNvPr id="21" name="Image 20" descr="Une image contenant texte, diagramme, capture d’écran, ligne&#10;&#10;Description générée automatiquement">
            <a:extLst>
              <a:ext uri="{FF2B5EF4-FFF2-40B4-BE49-F238E27FC236}">
                <a16:creationId xmlns:a16="http://schemas.microsoft.com/office/drawing/2014/main" id="{D52D59A2-4E99-AD4D-5E45-4CD5D9E65E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86" t="712" r="198" b="-1117"/>
          <a:stretch/>
        </p:blipFill>
        <p:spPr>
          <a:xfrm>
            <a:off x="5120394" y="1444953"/>
            <a:ext cx="4810103" cy="23994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335AAFA-786A-AE72-5150-9B5698489B62}"/>
              </a:ext>
            </a:extLst>
          </p:cNvPr>
          <p:cNvSpPr/>
          <p:nvPr/>
        </p:nvSpPr>
        <p:spPr>
          <a:xfrm>
            <a:off x="3794012" y="3258615"/>
            <a:ext cx="6118461" cy="5591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 descr="Une image contenant texte, Police, blanc, capture d’écran&#10;&#10;Description générée automatiquement">
            <a:extLst>
              <a:ext uri="{FF2B5EF4-FFF2-40B4-BE49-F238E27FC236}">
                <a16:creationId xmlns:a16="http://schemas.microsoft.com/office/drawing/2014/main" id="{E308C815-0485-FB69-A36C-597A921FE1A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0938" r="5654" b="23438"/>
          <a:stretch/>
        </p:blipFill>
        <p:spPr>
          <a:xfrm>
            <a:off x="3798026" y="3279493"/>
            <a:ext cx="2640519" cy="41425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AF9EEAC-8D04-938E-9067-0036DCE1F92F}"/>
              </a:ext>
            </a:extLst>
          </p:cNvPr>
          <p:cNvSpPr/>
          <p:nvPr/>
        </p:nvSpPr>
        <p:spPr>
          <a:xfrm rot="-2100000">
            <a:off x="-1115788" y="-665134"/>
            <a:ext cx="3723189" cy="14468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2FF087-FC59-F1BC-80BE-1841DE53CAA6}"/>
              </a:ext>
            </a:extLst>
          </p:cNvPr>
          <p:cNvSpPr/>
          <p:nvPr/>
        </p:nvSpPr>
        <p:spPr>
          <a:xfrm rot="-2100000">
            <a:off x="9764415" y="5691297"/>
            <a:ext cx="3723189" cy="14468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1E87FD0-0792-9C00-1C1C-3F3141D41C3D}"/>
              </a:ext>
            </a:extLst>
          </p:cNvPr>
          <p:cNvSpPr txBox="1"/>
          <p:nvPr/>
        </p:nvSpPr>
        <p:spPr>
          <a:xfrm>
            <a:off x="963367" y="545304"/>
            <a:ext cx="994775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  <a:latin typeface="Calibri"/>
                <a:cs typeface="Calibri"/>
              </a:rPr>
              <a:t>Etude graphique : Etude complète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F7EE0CE-8E63-4602-020D-6B581F0AF13C}"/>
              </a:ext>
            </a:extLst>
          </p:cNvPr>
          <p:cNvSpPr txBox="1"/>
          <p:nvPr/>
        </p:nvSpPr>
        <p:spPr>
          <a:xfrm>
            <a:off x="1558860" y="4306708"/>
            <a:ext cx="5272748" cy="14773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solidFill>
                  <a:schemeClr val="bg1"/>
                </a:solidFill>
              </a:rPr>
              <a:t>L'effort maximal : 16 + 16 = 32 N</a:t>
            </a:r>
          </a:p>
          <a:p>
            <a:r>
              <a:rPr lang="fr-FR">
                <a:solidFill>
                  <a:schemeClr val="bg1"/>
                </a:solidFill>
              </a:rPr>
              <a:t>Or S (Coeff de sécurité) est : 2 </a:t>
            </a:r>
          </a:p>
          <a:p>
            <a:r>
              <a:rPr lang="fr-FR">
                <a:solidFill>
                  <a:schemeClr val="bg1"/>
                </a:solidFill>
              </a:rPr>
              <a:t>donc 32 / 2 = 16 N</a:t>
            </a:r>
          </a:p>
          <a:p>
            <a:r>
              <a:rPr lang="fr-FR">
                <a:solidFill>
                  <a:schemeClr val="bg1"/>
                </a:solidFill>
              </a:rPr>
              <a:t>Donc masse max = 16 / 9,81 </a:t>
            </a:r>
            <a:r>
              <a:rPr lang="fr-FR" sz="1500">
                <a:solidFill>
                  <a:schemeClr val="bg1"/>
                </a:solidFill>
                <a:ea typeface="+mn-lt"/>
                <a:cs typeface="+mn-lt"/>
              </a:rPr>
              <a:t>≃</a:t>
            </a:r>
            <a:r>
              <a:rPr lang="fr-FR" sz="1500">
                <a:solidFill>
                  <a:schemeClr val="bg1"/>
                </a:solidFill>
              </a:rPr>
              <a:t> </a:t>
            </a:r>
            <a:r>
              <a:rPr lang="fr-FR">
                <a:solidFill>
                  <a:schemeClr val="bg1"/>
                </a:solidFill>
              </a:rPr>
              <a:t>1,63 kg</a:t>
            </a:r>
          </a:p>
          <a:p>
            <a:endParaRPr lang="fr-FR">
              <a:solidFill>
                <a:schemeClr val="bg1"/>
              </a:solidFill>
            </a:endParaRP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0152C28D-DF76-CCEA-D1FD-894392022619}"/>
              </a:ext>
            </a:extLst>
          </p:cNvPr>
          <p:cNvCxnSpPr/>
          <p:nvPr/>
        </p:nvCxnSpPr>
        <p:spPr>
          <a:xfrm>
            <a:off x="6098087" y="2157608"/>
            <a:ext cx="1175359" cy="6264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E30C98D9-A287-7869-FC29-7B5C631EEF30}"/>
              </a:ext>
            </a:extLst>
          </p:cNvPr>
          <p:cNvSpPr txBox="1"/>
          <p:nvPr/>
        </p:nvSpPr>
        <p:spPr>
          <a:xfrm>
            <a:off x="1165568" y="2874094"/>
            <a:ext cx="552693" cy="24622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000" dirty="0"/>
              <a:t>Vérin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0868CA9-E9DD-F19E-4B2F-85A750C35708}"/>
              </a:ext>
            </a:extLst>
          </p:cNvPr>
          <p:cNvSpPr txBox="1"/>
          <p:nvPr/>
        </p:nvSpPr>
        <p:spPr>
          <a:xfrm>
            <a:off x="8150567" y="2874093"/>
            <a:ext cx="561765" cy="24622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1000" dirty="0"/>
              <a:t>Vérin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0CBC6EF-9F64-D702-9CA9-DE91FE490656}"/>
              </a:ext>
            </a:extLst>
          </p:cNvPr>
          <p:cNvCxnSpPr>
            <a:cxnSpLocks/>
          </p:cNvCxnSpPr>
          <p:nvPr/>
        </p:nvCxnSpPr>
        <p:spPr>
          <a:xfrm flipH="1">
            <a:off x="2991731" y="2202964"/>
            <a:ext cx="1128783" cy="33477"/>
          </a:xfrm>
          <a:prstGeom prst="straightConnector1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41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C045D82C-5D62-02BA-2CF9-BBA815306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899005-A6CF-1B1E-4F45-7963B2CE3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62785C-EB2E-2D87-510D-B9688F9CA2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7B1086-3CBA-8EC5-A803-3CD08DDD5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7D0ED7B-33A4-2F62-64B7-8FB54B1E669F}"/>
              </a:ext>
            </a:extLst>
          </p:cNvPr>
          <p:cNvSpPr txBox="1"/>
          <p:nvPr/>
        </p:nvSpPr>
        <p:spPr>
          <a:xfrm>
            <a:off x="963367" y="526013"/>
            <a:ext cx="994775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4800">
                <a:solidFill>
                  <a:schemeClr val="bg1"/>
                </a:solidFill>
                <a:latin typeface="Calibri"/>
                <a:cs typeface="Calibri"/>
              </a:rPr>
              <a:t>Schéma cinématique</a:t>
            </a:r>
            <a:endParaRPr lang="fr-FR" sz="48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6ECB22C-5189-946A-04D2-53550FB76BFA}"/>
              </a:ext>
            </a:extLst>
          </p:cNvPr>
          <p:cNvSpPr/>
          <p:nvPr/>
        </p:nvSpPr>
        <p:spPr>
          <a:xfrm rot="-2100000">
            <a:off x="-1115788" y="-665134"/>
            <a:ext cx="3723189" cy="14468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AA95FAE9-1F33-2A81-07E4-4113B908125C}"/>
              </a:ext>
            </a:extLst>
          </p:cNvPr>
          <p:cNvCxnSpPr>
            <a:cxnSpLocks/>
          </p:cNvCxnSpPr>
          <p:nvPr/>
        </p:nvCxnSpPr>
        <p:spPr>
          <a:xfrm>
            <a:off x="7895546" y="3151055"/>
            <a:ext cx="883085" cy="6264"/>
          </a:xfrm>
          <a:prstGeom prst="straightConnector1">
            <a:avLst/>
          </a:prstGeom>
          <a:ln w="571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Image 2" descr="Une image contenant capture d’écran, ligne, diagramme, cercle&#10;&#10;Description générée automatiquement">
            <a:extLst>
              <a:ext uri="{FF2B5EF4-FFF2-40B4-BE49-F238E27FC236}">
                <a16:creationId xmlns:a16="http://schemas.microsoft.com/office/drawing/2014/main" id="{24132A68-2D48-B127-6A51-038941808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727" y="1602680"/>
            <a:ext cx="7891397" cy="452946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7F881C5-18C2-AE7C-564F-7D910B1A8BF5}"/>
              </a:ext>
            </a:extLst>
          </p:cNvPr>
          <p:cNvSpPr/>
          <p:nvPr/>
        </p:nvSpPr>
        <p:spPr>
          <a:xfrm rot="-2100000">
            <a:off x="9764415" y="5691297"/>
            <a:ext cx="3723189" cy="14468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E1AD115B-6F3D-8EB1-E545-FE1D2412EC86}"/>
              </a:ext>
            </a:extLst>
          </p:cNvPr>
          <p:cNvCxnSpPr/>
          <p:nvPr/>
        </p:nvCxnSpPr>
        <p:spPr>
          <a:xfrm>
            <a:off x="7893484" y="3347580"/>
            <a:ext cx="883085" cy="6264"/>
          </a:xfrm>
          <a:prstGeom prst="straightConnector1">
            <a:avLst/>
          </a:prstGeom>
          <a:ln w="57150">
            <a:solidFill>
              <a:srgbClr val="1920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5B06A1A5-E806-E118-311B-BF5C35305296}"/>
              </a:ext>
            </a:extLst>
          </p:cNvPr>
          <p:cNvCxnSpPr>
            <a:cxnSpLocks/>
          </p:cNvCxnSpPr>
          <p:nvPr/>
        </p:nvCxnSpPr>
        <p:spPr>
          <a:xfrm flipV="1">
            <a:off x="8227510" y="3637740"/>
            <a:ext cx="901899" cy="40773"/>
          </a:xfrm>
          <a:prstGeom prst="straightConnector1">
            <a:avLst/>
          </a:prstGeom>
          <a:ln w="57150">
            <a:solidFill>
              <a:srgbClr val="1920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CBD2CAC3-76A2-C6F4-B560-F3D14B2250E4}"/>
              </a:ext>
            </a:extLst>
          </p:cNvPr>
          <p:cNvCxnSpPr>
            <a:cxnSpLocks/>
          </p:cNvCxnSpPr>
          <p:nvPr/>
        </p:nvCxnSpPr>
        <p:spPr>
          <a:xfrm>
            <a:off x="7893484" y="3150024"/>
            <a:ext cx="883085" cy="6264"/>
          </a:xfrm>
          <a:prstGeom prst="straightConnector1">
            <a:avLst/>
          </a:prstGeom>
          <a:ln w="57150">
            <a:solidFill>
              <a:srgbClr val="1920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1FD8E14-F3BD-84A0-824A-B7F907967C8E}"/>
              </a:ext>
            </a:extLst>
          </p:cNvPr>
          <p:cNvCxnSpPr>
            <a:cxnSpLocks/>
          </p:cNvCxnSpPr>
          <p:nvPr/>
        </p:nvCxnSpPr>
        <p:spPr>
          <a:xfrm>
            <a:off x="8221195" y="3373741"/>
            <a:ext cx="6263" cy="329851"/>
          </a:xfrm>
          <a:prstGeom prst="straightConnector1">
            <a:avLst/>
          </a:prstGeom>
          <a:ln w="57150">
            <a:solidFill>
              <a:srgbClr val="1920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10BC81EE-2509-58F3-4D6E-E558598C6950}"/>
              </a:ext>
            </a:extLst>
          </p:cNvPr>
          <p:cNvCxnSpPr>
            <a:cxnSpLocks/>
          </p:cNvCxnSpPr>
          <p:nvPr/>
        </p:nvCxnSpPr>
        <p:spPr>
          <a:xfrm flipH="1">
            <a:off x="9068842" y="3211881"/>
            <a:ext cx="50180" cy="434236"/>
          </a:xfrm>
          <a:prstGeom prst="straightConnector1">
            <a:avLst/>
          </a:prstGeom>
          <a:ln w="57150">
            <a:solidFill>
              <a:srgbClr val="1920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3D95A5E6-C28B-DC2C-E54E-50C089C1250A}"/>
              </a:ext>
            </a:extLst>
          </p:cNvPr>
          <p:cNvCxnSpPr>
            <a:cxnSpLocks/>
          </p:cNvCxnSpPr>
          <p:nvPr/>
        </p:nvCxnSpPr>
        <p:spPr>
          <a:xfrm flipH="1">
            <a:off x="9068200" y="3206468"/>
            <a:ext cx="509209" cy="25078"/>
          </a:xfrm>
          <a:prstGeom prst="straightConnector1">
            <a:avLst/>
          </a:prstGeom>
          <a:ln w="57150">
            <a:solidFill>
              <a:srgbClr val="1920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64AC2296-7FF1-FEE8-E548-F9A1A25B4E7E}"/>
              </a:ext>
            </a:extLst>
          </p:cNvPr>
          <p:cNvCxnSpPr/>
          <p:nvPr/>
        </p:nvCxnSpPr>
        <p:spPr>
          <a:xfrm flipH="1" flipV="1">
            <a:off x="4564856" y="4624386"/>
            <a:ext cx="2382" cy="1252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F8199500-2E7A-2640-CD56-1CD84531F355}"/>
              </a:ext>
            </a:extLst>
          </p:cNvPr>
          <p:cNvCxnSpPr>
            <a:cxnSpLocks/>
          </p:cNvCxnSpPr>
          <p:nvPr/>
        </p:nvCxnSpPr>
        <p:spPr>
          <a:xfrm flipV="1">
            <a:off x="4579144" y="5945978"/>
            <a:ext cx="1378742" cy="2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ZoneTexte 19">
            <a:extLst>
              <a:ext uri="{FF2B5EF4-FFF2-40B4-BE49-F238E27FC236}">
                <a16:creationId xmlns:a16="http://schemas.microsoft.com/office/drawing/2014/main" id="{4728043C-0677-0F0B-0FB1-D50BAED38D91}"/>
              </a:ext>
            </a:extLst>
          </p:cNvPr>
          <p:cNvSpPr txBox="1"/>
          <p:nvPr/>
        </p:nvSpPr>
        <p:spPr>
          <a:xfrm>
            <a:off x="4310062" y="4619625"/>
            <a:ext cx="433387" cy="21544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800" dirty="0"/>
              <a:t>y</a:t>
            </a:r>
          </a:p>
        </p:txBody>
      </p:sp>
      <p:sp>
        <p:nvSpPr>
          <p:cNvPr id="22" name="ZoneTexte 19">
            <a:extLst>
              <a:ext uri="{FF2B5EF4-FFF2-40B4-BE49-F238E27FC236}">
                <a16:creationId xmlns:a16="http://schemas.microsoft.com/office/drawing/2014/main" id="{4728043C-0677-0F0B-0FB1-D50BAED38D91}"/>
              </a:ext>
            </a:extLst>
          </p:cNvPr>
          <p:cNvSpPr txBox="1"/>
          <p:nvPr/>
        </p:nvSpPr>
        <p:spPr>
          <a:xfrm>
            <a:off x="5738812" y="5738812"/>
            <a:ext cx="433387" cy="21544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8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17643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522BDF3-5B90-8386-07ED-5FB73D62D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EC4F90-97B8-C424-10BF-BCAB721A0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74EDC8-18FA-3436-D58C-72E7E1EDE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EA41C4-F413-58A9-4098-F65789ABD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01A6E5-71DB-060E-1D67-DA9A61775223}"/>
              </a:ext>
            </a:extLst>
          </p:cNvPr>
          <p:cNvSpPr txBox="1"/>
          <p:nvPr/>
        </p:nvSpPr>
        <p:spPr>
          <a:xfrm>
            <a:off x="953722" y="545304"/>
            <a:ext cx="994775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4800" dirty="0">
                <a:solidFill>
                  <a:schemeClr val="bg1"/>
                </a:solidFill>
                <a:latin typeface="Calibri"/>
                <a:cs typeface="Calibri"/>
              </a:rPr>
              <a:t>Etude analytique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375D51-AF28-043F-1AB0-5D5CD822D49F}"/>
              </a:ext>
            </a:extLst>
          </p:cNvPr>
          <p:cNvSpPr/>
          <p:nvPr/>
        </p:nvSpPr>
        <p:spPr>
          <a:xfrm rot="-2100000">
            <a:off x="-1115788" y="-665134"/>
            <a:ext cx="3723189" cy="14468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1CCE36-FF91-2BAC-5B7B-CBA22E7C9313}"/>
              </a:ext>
            </a:extLst>
          </p:cNvPr>
          <p:cNvSpPr/>
          <p:nvPr/>
        </p:nvSpPr>
        <p:spPr>
          <a:xfrm rot="-2100000">
            <a:off x="9764415" y="5691297"/>
            <a:ext cx="3723189" cy="14468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 descr="Une image contenant texte, diagramme, capture d’écran, ligne">
            <a:extLst>
              <a:ext uri="{FF2B5EF4-FFF2-40B4-BE49-F238E27FC236}">
                <a16:creationId xmlns:a16="http://schemas.microsoft.com/office/drawing/2014/main" id="{3E431418-6A29-CA8A-9A69-32AA051078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245" r="19270" b="40249"/>
          <a:stretch/>
        </p:blipFill>
        <p:spPr>
          <a:xfrm>
            <a:off x="956961" y="2336310"/>
            <a:ext cx="6262576" cy="232075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6" name="Encre 25">
                <a:extLst>
                  <a:ext uri="{FF2B5EF4-FFF2-40B4-BE49-F238E27FC236}">
                    <a16:creationId xmlns:a16="http://schemas.microsoft.com/office/drawing/2014/main" id="{809C461A-720E-AE0D-0198-05DFD6B9F2A9}"/>
                  </a:ext>
                </a:extLst>
              </p14:cNvPr>
              <p14:cNvContentPartPr/>
              <p14:nvPr/>
            </p14:nvContentPartPr>
            <p14:xfrm>
              <a:off x="2620346" y="3522305"/>
              <a:ext cx="7775" cy="7775"/>
            </p14:xfrm>
          </p:contentPart>
        </mc:Choice>
        <mc:Fallback>
          <p:pic>
            <p:nvPicPr>
              <p:cNvPr id="26" name="Encre 25">
                <a:extLst>
                  <a:ext uri="{FF2B5EF4-FFF2-40B4-BE49-F238E27FC236}">
                    <a16:creationId xmlns:a16="http://schemas.microsoft.com/office/drawing/2014/main" id="{809C461A-720E-AE0D-0198-05DFD6B9F2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2846" y="2752580"/>
                <a:ext cx="1555000" cy="155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7" name="Encre 26">
                <a:extLst>
                  <a:ext uri="{FF2B5EF4-FFF2-40B4-BE49-F238E27FC236}">
                    <a16:creationId xmlns:a16="http://schemas.microsoft.com/office/drawing/2014/main" id="{9AD47820-5A84-8FC8-47B9-7609F9503070}"/>
                  </a:ext>
                </a:extLst>
              </p14:cNvPr>
              <p14:cNvContentPartPr/>
              <p14:nvPr/>
            </p14:nvContentPartPr>
            <p14:xfrm>
              <a:off x="2278224" y="3872203"/>
              <a:ext cx="7775" cy="7775"/>
            </p14:xfrm>
          </p:contentPart>
        </mc:Choice>
        <mc:Fallback>
          <p:pic>
            <p:nvPicPr>
              <p:cNvPr id="27" name="Encre 26">
                <a:extLst>
                  <a:ext uri="{FF2B5EF4-FFF2-40B4-BE49-F238E27FC236}">
                    <a16:creationId xmlns:a16="http://schemas.microsoft.com/office/drawing/2014/main" id="{9AD47820-5A84-8FC8-47B9-7609F95030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0724" y="3094703"/>
                <a:ext cx="1555000" cy="155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91B5F97D-1CAD-80B8-C8C4-A3E2CFE6472E}"/>
                  </a:ext>
                </a:extLst>
              </p14:cNvPr>
              <p14:cNvContentPartPr/>
              <p14:nvPr/>
            </p14:nvContentPartPr>
            <p14:xfrm>
              <a:off x="5994918" y="3545632"/>
              <a:ext cx="7775" cy="7775"/>
            </p14:xfrm>
          </p:contentPart>
        </mc:Choice>
        <mc:Fallback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91B5F97D-1CAD-80B8-C8C4-A3E2CFE647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25193" y="2775907"/>
                <a:ext cx="1555000" cy="155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91D02F51-155F-0933-1BEF-13343ADDFE27}"/>
                  </a:ext>
                </a:extLst>
              </p14:cNvPr>
              <p14:cNvContentPartPr/>
              <p14:nvPr/>
            </p14:nvContentPartPr>
            <p14:xfrm>
              <a:off x="6002693" y="2892489"/>
              <a:ext cx="7775" cy="7775"/>
            </p14:xfrm>
          </p:contentPart>
        </mc:Choice>
        <mc:Fallback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91D02F51-155F-0933-1BEF-13343ADDFE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32968" y="2114989"/>
                <a:ext cx="1555000" cy="155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3455549-BECB-2EAC-7218-21E991DA00F9}"/>
                  </a:ext>
                </a:extLst>
              </p14:cNvPr>
              <p14:cNvContentPartPr/>
              <p14:nvPr/>
            </p14:nvContentPartPr>
            <p14:xfrm>
              <a:off x="5979367" y="3226836"/>
              <a:ext cx="7775" cy="7775"/>
            </p14:xfrm>
          </p:contentPart>
        </mc:Choice>
        <mc:Fallback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3455549-BECB-2EAC-7218-21E991DA00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09642" y="2449336"/>
                <a:ext cx="1555000" cy="155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67B6E062-A38B-F28A-7922-2F11D4DC2A65}"/>
                  </a:ext>
                </a:extLst>
              </p14:cNvPr>
              <p14:cNvContentPartPr/>
              <p14:nvPr/>
            </p14:nvContentPartPr>
            <p14:xfrm>
              <a:off x="2612571" y="3872203"/>
              <a:ext cx="7775" cy="7775"/>
            </p14:xfrm>
          </p:contentPart>
        </mc:Choice>
        <mc:Fallback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67B6E062-A38B-F28A-7922-2F11D4DC2A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35071" y="3094703"/>
                <a:ext cx="1555000" cy="155500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CC30CAB3-FABF-3B55-70B8-108477EF0BB0}"/>
              </a:ext>
            </a:extLst>
          </p:cNvPr>
          <p:cNvSpPr txBox="1"/>
          <p:nvPr/>
        </p:nvSpPr>
        <p:spPr>
          <a:xfrm>
            <a:off x="2597020" y="3335694"/>
            <a:ext cx="1010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/>
              <a:t>A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0E32519-AE76-CC87-B871-ECC75B33A753}"/>
              </a:ext>
            </a:extLst>
          </p:cNvPr>
          <p:cNvSpPr txBox="1"/>
          <p:nvPr/>
        </p:nvSpPr>
        <p:spPr>
          <a:xfrm>
            <a:off x="1982754" y="3631163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/>
              <a:t>D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70C39A4D-C980-1E61-2183-AC0115C067A1}"/>
              </a:ext>
            </a:extLst>
          </p:cNvPr>
          <p:cNvSpPr txBox="1"/>
          <p:nvPr/>
        </p:nvSpPr>
        <p:spPr>
          <a:xfrm>
            <a:off x="2511490" y="3817775"/>
            <a:ext cx="5909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/>
              <a:t>O1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2178727-B832-4A6C-C8BA-326703A4E07A}"/>
              </a:ext>
            </a:extLst>
          </p:cNvPr>
          <p:cNvSpPr txBox="1"/>
          <p:nvPr/>
        </p:nvSpPr>
        <p:spPr>
          <a:xfrm>
            <a:off x="5948265" y="2651448"/>
            <a:ext cx="2876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/>
              <a:t>C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9C92C991-1C5A-B904-0BB2-1FC4AD1EB131}"/>
              </a:ext>
            </a:extLst>
          </p:cNvPr>
          <p:cNvSpPr txBox="1"/>
          <p:nvPr/>
        </p:nvSpPr>
        <p:spPr>
          <a:xfrm>
            <a:off x="5512837" y="2970245"/>
            <a:ext cx="6609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/>
              <a:t>O2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4C35CE5-9451-CA96-806F-BAAC7CCE0776}"/>
              </a:ext>
            </a:extLst>
          </p:cNvPr>
          <p:cNvSpPr txBox="1"/>
          <p:nvPr/>
        </p:nvSpPr>
        <p:spPr>
          <a:xfrm>
            <a:off x="5847183" y="3498979"/>
            <a:ext cx="2876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dirty="0"/>
              <a:t>B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794D0094-292F-F864-EAF6-6B9A059595A5}"/>
              </a:ext>
            </a:extLst>
          </p:cNvPr>
          <p:cNvSpPr txBox="1"/>
          <p:nvPr/>
        </p:nvSpPr>
        <p:spPr>
          <a:xfrm>
            <a:off x="8485908" y="917863"/>
            <a:ext cx="296140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Coordonnées des points:</a:t>
            </a:r>
          </a:p>
          <a:p>
            <a:pPr marL="285750" indent="-285750">
              <a:buFont typeface="Calibri"/>
              <a:buChar char="-"/>
            </a:pPr>
            <a:r>
              <a:rPr lang="fr-FR" dirty="0">
                <a:solidFill>
                  <a:schemeClr val="bg1"/>
                </a:solidFill>
              </a:rPr>
              <a:t>A(0;6,95)</a:t>
            </a:r>
          </a:p>
          <a:p>
            <a:pPr marL="285750" indent="-285750">
              <a:buFont typeface="Calibri"/>
              <a:buChar char="-"/>
            </a:pPr>
            <a:r>
              <a:rPr lang="fr-FR" dirty="0">
                <a:solidFill>
                  <a:schemeClr val="bg1"/>
                </a:solidFill>
              </a:rPr>
              <a:t>B(115,3; 5,17)</a:t>
            </a:r>
          </a:p>
          <a:p>
            <a:pPr marL="285750" indent="-285750">
              <a:buFont typeface="Calibri"/>
              <a:buChar char="-"/>
            </a:pPr>
            <a:r>
              <a:rPr lang="fr-FR" dirty="0">
                <a:solidFill>
                  <a:schemeClr val="bg1"/>
                </a:solidFill>
              </a:rPr>
              <a:t>C(115,3;19,07)</a:t>
            </a:r>
          </a:p>
          <a:p>
            <a:pPr marL="285750" indent="-285750">
              <a:buFont typeface="Calibri"/>
              <a:buChar char="-"/>
            </a:pPr>
            <a:r>
              <a:rPr lang="fr-FR" dirty="0">
                <a:solidFill>
                  <a:schemeClr val="bg1"/>
                </a:solidFill>
              </a:rPr>
              <a:t>D(-6,95;0)</a:t>
            </a:r>
          </a:p>
          <a:p>
            <a:pPr marL="285750" indent="-285750">
              <a:buFont typeface="Calibri"/>
              <a:buChar char="-"/>
            </a:pPr>
            <a:r>
              <a:rPr lang="fr-FR" dirty="0">
                <a:solidFill>
                  <a:schemeClr val="bg1"/>
                </a:solidFill>
              </a:rPr>
              <a:t>O1(0;0)</a:t>
            </a:r>
          </a:p>
          <a:p>
            <a:pPr marL="285750" indent="-285750">
              <a:buFont typeface="Calibri"/>
              <a:buChar char="-"/>
            </a:pPr>
            <a:r>
              <a:rPr lang="fr-FR" dirty="0">
                <a:solidFill>
                  <a:schemeClr val="bg1"/>
                </a:solidFill>
              </a:rPr>
              <a:t>O2(115,3;12,12)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136483EB-A2E6-19CD-6E49-DAA42C957854}"/>
                  </a:ext>
                </a:extLst>
              </p14:cNvPr>
              <p14:cNvContentPartPr/>
              <p14:nvPr/>
            </p14:nvContentPartPr>
            <p14:xfrm>
              <a:off x="5313405" y="3820296"/>
              <a:ext cx="10297" cy="10297"/>
            </p14:xfrm>
          </p:contentPart>
        </mc:Choice>
        <mc:Fallback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136483EB-A2E6-19CD-6E49-DAA42C95785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11430" y="2018321"/>
                <a:ext cx="3603950" cy="36039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3" name="Encre 42">
                <a:extLst>
                  <a:ext uri="{FF2B5EF4-FFF2-40B4-BE49-F238E27FC236}">
                    <a16:creationId xmlns:a16="http://schemas.microsoft.com/office/drawing/2014/main" id="{CE26D760-A1CD-928C-52DA-A5C89AA4F6D3}"/>
                  </a:ext>
                </a:extLst>
              </p14:cNvPr>
              <p14:cNvContentPartPr/>
              <p14:nvPr/>
            </p14:nvContentPartPr>
            <p14:xfrm>
              <a:off x="5082758" y="3768083"/>
              <a:ext cx="403284" cy="178822"/>
            </p14:xfrm>
          </p:contentPart>
        </mc:Choice>
        <mc:Fallback>
          <p:pic>
            <p:nvPicPr>
              <p:cNvPr id="43" name="Encre 42">
                <a:extLst>
                  <a:ext uri="{FF2B5EF4-FFF2-40B4-BE49-F238E27FC236}">
                    <a16:creationId xmlns:a16="http://schemas.microsoft.com/office/drawing/2014/main" id="{CE26D760-A1CD-928C-52DA-A5C89AA4F6D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020161" y="3705244"/>
                <a:ext cx="528838" cy="3041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5" name="Encre 44">
                <a:extLst>
                  <a:ext uri="{FF2B5EF4-FFF2-40B4-BE49-F238E27FC236}">
                    <a16:creationId xmlns:a16="http://schemas.microsoft.com/office/drawing/2014/main" id="{2B006DFC-E7FC-074F-61E7-AAFA565FAB67}"/>
                  </a:ext>
                </a:extLst>
              </p14:cNvPr>
              <p14:cNvContentPartPr/>
              <p14:nvPr/>
            </p14:nvContentPartPr>
            <p14:xfrm>
              <a:off x="2388327" y="4536486"/>
              <a:ext cx="350753" cy="77657"/>
            </p14:xfrm>
          </p:contentPart>
        </mc:Choice>
        <mc:Fallback>
          <p:pic>
            <p:nvPicPr>
              <p:cNvPr id="45" name="Encre 44">
                <a:extLst>
                  <a:ext uri="{FF2B5EF4-FFF2-40B4-BE49-F238E27FC236}">
                    <a16:creationId xmlns:a16="http://schemas.microsoft.com/office/drawing/2014/main" id="{2B006DFC-E7FC-074F-61E7-AAFA565FAB6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25731" y="4473859"/>
                <a:ext cx="476305" cy="2025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CF12855C-5EF6-A54C-B4DA-021ED6AEB76E}"/>
                  </a:ext>
                </a:extLst>
              </p14:cNvPr>
              <p14:cNvContentPartPr/>
              <p14:nvPr/>
            </p14:nvContentPartPr>
            <p14:xfrm>
              <a:off x="5084891" y="2604325"/>
              <a:ext cx="424162" cy="94191"/>
            </p14:xfrm>
          </p:contentPart>
        </mc:Choice>
        <mc:Fallback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CF12855C-5EF6-A54C-B4DA-021ED6AEB76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21932" y="2542009"/>
                <a:ext cx="549720" cy="21918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563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12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Thème Office</vt:lpstr>
      <vt:lpstr>Quel doit être la masse maximale de l'éolienne en fonction du système de croix ?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180</cp:revision>
  <dcterms:created xsi:type="dcterms:W3CDTF">2024-11-19T13:15:08Z</dcterms:created>
  <dcterms:modified xsi:type="dcterms:W3CDTF">2024-11-24T15:27:41Z</dcterms:modified>
</cp:coreProperties>
</file>