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7"/>
  </p:notesMasterIdLst>
  <p:sldIdLst>
    <p:sldId id="256" r:id="rId2"/>
    <p:sldId id="258" r:id="rId3"/>
    <p:sldId id="261" r:id="rId4"/>
    <p:sldId id="259" r:id="rId5"/>
    <p:sldId id="260" r:id="rId6"/>
    <p:sldId id="269" r:id="rId7"/>
    <p:sldId id="273" r:id="rId8"/>
    <p:sldId id="274" r:id="rId9"/>
    <p:sldId id="272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FD0"/>
    <a:srgbClr val="26474E"/>
    <a:srgbClr val="FFFFFF"/>
    <a:srgbClr val="76CDCD"/>
    <a:srgbClr val="F27438"/>
    <a:srgbClr val="2CCED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>
      <p:cViewPr>
        <p:scale>
          <a:sx n="33" d="100"/>
          <a:sy n="33" d="100"/>
        </p:scale>
        <p:origin x="257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438A-87B5-2A46-926F-5E14A75CF20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E60D6-C72B-E14C-A9F0-D1B0625E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5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E60D6-C72B-E14C-A9F0-D1B0625E3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1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Pirate Map of the World in 6 Sizes up to 60x40 150x100 Cm Old Nautical  Chart 1658 in High Resolution Prints, Extra Large Grunge World Map - Etsy  Norway">
            <a:extLst>
              <a:ext uri="{FF2B5EF4-FFF2-40B4-BE49-F238E27FC236}">
                <a16:creationId xmlns:a16="http://schemas.microsoft.com/office/drawing/2014/main" id="{CC80E7A6-8D66-9A49-01A0-63E76A6D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-4306"/>
            <a:ext cx="12200350" cy="68666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55B593-309B-4E60-BE81-DBB038F1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810" y="1062681"/>
            <a:ext cx="9124709" cy="3408480"/>
          </a:xfrm>
          <a:solidFill>
            <a:srgbClr val="FFFFFF">
              <a:alpha val="54000"/>
            </a:srgbClr>
          </a:solidFill>
          <a:effectLst>
            <a:outerShdw blurRad="643150" sx="115000" sy="115000">
              <a:srgbClr val="000000">
                <a:alpha val="85000"/>
              </a:srgbClr>
            </a:outerShdw>
            <a:reflection stA="40000" endPos="540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3200" dirty="0">
                <a:ln w="3175" cmpd="sng">
                  <a:noFill/>
                </a:ln>
                <a:solidFill>
                  <a:srgbClr val="000000"/>
                </a:solidFill>
                <a:latin typeface="Zapfino" panose="03030300040707070C03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Le Débrouillard</a:t>
            </a:r>
            <a:br>
              <a:rPr lang="fr-FR" sz="3200" dirty="0">
                <a:ln w="3175" cmpd="sng">
                  <a:noFill/>
                </a:ln>
                <a:solidFill>
                  <a:srgbClr val="000000"/>
                </a:solidFill>
                <a:latin typeface="Zapfino" panose="03030300040707070C03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fr-FR" sz="6000" dirty="0">
                <a:ln w="3175" cmpd="sng">
                  <a:noFill/>
                </a:ln>
                <a:solidFill>
                  <a:srgbClr val="000000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Bateau Autonome en Energie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C6681CA-F2AB-483E-936E-42508AAEA45A}"/>
              </a:ext>
            </a:extLst>
          </p:cNvPr>
          <p:cNvCxnSpPr>
            <a:cxnSpLocks/>
          </p:cNvCxnSpPr>
          <p:nvPr/>
        </p:nvCxnSpPr>
        <p:spPr>
          <a:xfrm>
            <a:off x="595618" y="5335398"/>
            <a:ext cx="7558481" cy="0"/>
          </a:xfrm>
          <a:prstGeom prst="line">
            <a:avLst/>
          </a:prstGeom>
          <a:ln w="28575">
            <a:solidFill>
              <a:srgbClr val="26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B8B58EF-E6D3-5E77-8FB8-44D361046048}"/>
              </a:ext>
            </a:extLst>
          </p:cNvPr>
          <p:cNvSpPr/>
          <p:nvPr/>
        </p:nvSpPr>
        <p:spPr>
          <a:xfrm>
            <a:off x="-4175" y="5258023"/>
            <a:ext cx="12196175" cy="1599977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  <a:effectLst>
            <a:outerShdw blurRad="920887" dist="537376" dir="16440000" sx="101000" sy="101000" algn="ctr" rotWithShape="0">
              <a:schemeClr val="bg1">
                <a:alpha val="74000"/>
              </a:scheme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BB5632-6F4C-4B62-8F3D-9BCD435F594A}"/>
              </a:ext>
            </a:extLst>
          </p:cNvPr>
          <p:cNvSpPr txBox="1"/>
          <p:nvPr/>
        </p:nvSpPr>
        <p:spPr>
          <a:xfrm>
            <a:off x="299981" y="5720917"/>
            <a:ext cx="503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Louis Jourdan, Adrien Carrillo, Jérémie Voye, Rémi Lepage, Tristan Charvet</a:t>
            </a:r>
          </a:p>
        </p:txBody>
      </p:sp>
      <p:pic>
        <p:nvPicPr>
          <p:cNvPr id="4" name="Image 3" descr="Politique des langues - Groupe scolaire Saint Joseph Dijon">
            <a:extLst>
              <a:ext uri="{FF2B5EF4-FFF2-40B4-BE49-F238E27FC236}">
                <a16:creationId xmlns:a16="http://schemas.microsoft.com/office/drawing/2014/main" id="{F00C1A4B-E6BE-2E7B-570D-41993AD42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50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0257" y="5317441"/>
            <a:ext cx="2490757" cy="1292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BDCEE-CDCB-476A-2015-7D7B8E7DC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099" y="3546602"/>
            <a:ext cx="1711421" cy="1711421"/>
          </a:xfrm>
          <a:prstGeom prst="rect">
            <a:avLst/>
          </a:prstGeom>
          <a:effectLst>
            <a:outerShdw blurRad="330200" dist="50800" dir="5400000" sx="137000" sy="13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3138B9-DB25-4233-DA28-7D731360F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9924" y="3516893"/>
            <a:ext cx="1711421" cy="1711421"/>
          </a:xfrm>
          <a:prstGeom prst="rect">
            <a:avLst/>
          </a:prstGeom>
          <a:effectLst>
            <a:outerShdw blurRad="339546" dist="50800" dir="6000000" sx="136765" sy="136765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81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Elève 1 :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Programmation</a:t>
            </a:r>
          </a:p>
          <a:p>
            <a:r>
              <a:rPr lang="fr-FR">
                <a:ea typeface="Calibri"/>
                <a:cs typeface="Calibri"/>
              </a:rPr>
              <a:t>Commande radio</a:t>
            </a:r>
          </a:p>
          <a:p>
            <a:r>
              <a:rPr lang="fr-FR">
                <a:ea typeface="Calibri"/>
                <a:cs typeface="Calibri"/>
              </a:rPr>
              <a:t>Schéma électrique</a:t>
            </a:r>
          </a:p>
          <a:p>
            <a:r>
              <a:rPr lang="fr-FR">
                <a:ea typeface="Calibri"/>
                <a:cs typeface="Calibri"/>
              </a:rPr>
              <a:t>Choix moteurs</a:t>
            </a:r>
          </a:p>
        </p:txBody>
      </p:sp>
    </p:spTree>
    <p:extLst>
      <p:ext uri="{BB962C8B-B14F-4D97-AF65-F5344CB8AC3E}">
        <p14:creationId xmlns:p14="http://schemas.microsoft.com/office/powerpoint/2010/main" val="183027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Elève 2 :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Conception</a:t>
            </a:r>
          </a:p>
          <a:p>
            <a:r>
              <a:rPr lang="fr-FR">
                <a:ea typeface="Calibri"/>
                <a:cs typeface="Calibri"/>
              </a:rPr>
              <a:t>Etude de l'éolienne (formules système de poulie)</a:t>
            </a:r>
          </a:p>
        </p:txBody>
      </p:sp>
    </p:spTree>
    <p:extLst>
      <p:ext uri="{BB962C8B-B14F-4D97-AF65-F5344CB8AC3E}">
        <p14:creationId xmlns:p14="http://schemas.microsoft.com/office/powerpoint/2010/main" val="131563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Elève 3 : 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Conception 3D</a:t>
            </a:r>
          </a:p>
          <a:p>
            <a:r>
              <a:rPr lang="fr-FR">
                <a:ea typeface="Calibri"/>
                <a:cs typeface="Calibri"/>
              </a:rPr>
              <a:t>Assemblage</a:t>
            </a:r>
          </a:p>
          <a:p>
            <a:r>
              <a:rPr lang="fr-FR">
                <a:ea typeface="Calibri"/>
                <a:cs typeface="Calibri"/>
              </a:rPr>
              <a:t>Schéma cinématique</a:t>
            </a:r>
          </a:p>
        </p:txBody>
      </p:sp>
    </p:spTree>
    <p:extLst>
      <p:ext uri="{BB962C8B-B14F-4D97-AF65-F5344CB8AC3E}">
        <p14:creationId xmlns:p14="http://schemas.microsoft.com/office/powerpoint/2010/main" val="282828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Elève 4 : 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0D742E-07C8-26F3-E7D7-9585FC63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Etude de l'éolienne</a:t>
            </a:r>
          </a:p>
          <a:p>
            <a:r>
              <a:rPr lang="fr-FR">
                <a:ea typeface="Calibri"/>
                <a:cs typeface="Calibri"/>
              </a:rPr>
              <a:t>Forme des pales</a:t>
            </a:r>
          </a:p>
          <a:p>
            <a:r>
              <a:rPr lang="fr-FR">
                <a:ea typeface="Calibri"/>
                <a:cs typeface="Calibri"/>
              </a:rPr>
              <a:t>Calcul d'encombrement</a:t>
            </a:r>
          </a:p>
          <a:p>
            <a:r>
              <a:rPr lang="fr-FR">
                <a:ea typeface="Calibri"/>
                <a:cs typeface="Calibri"/>
              </a:rPr>
              <a:t>Etude de la croix(analytique)</a:t>
            </a:r>
          </a:p>
        </p:txBody>
      </p:sp>
    </p:spTree>
    <p:extLst>
      <p:ext uri="{BB962C8B-B14F-4D97-AF65-F5344CB8AC3E}">
        <p14:creationId xmlns:p14="http://schemas.microsoft.com/office/powerpoint/2010/main" val="405753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Elève 5 : 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Calibri"/>
                <a:ea typeface="Calibri"/>
                <a:cs typeface="Calibri"/>
              </a:rPr>
              <a:t>Conception système de recharge batterie à partir de l'éolienne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Etude de la croix (graphique)</a:t>
            </a:r>
          </a:p>
          <a:p>
            <a:endParaRPr lang="fr-FR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98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1" y="-1407"/>
            <a:ext cx="10515600" cy="1325563"/>
          </a:xfrm>
        </p:spPr>
        <p:txBody>
          <a:bodyPr/>
          <a:lstStyle/>
          <a:p>
            <a:r>
              <a:rPr lang="fr-FR">
                <a:ea typeface="Calibri Light"/>
                <a:cs typeface="Calibri Light"/>
              </a:rPr>
              <a:t>Planning </a:t>
            </a:r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6A57E25-3F67-E986-CBB7-CD8DFB88B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640116"/>
              </p:ext>
            </p:extLst>
          </p:nvPr>
        </p:nvGraphicFramePr>
        <p:xfrm>
          <a:off x="186436" y="1436265"/>
          <a:ext cx="11760453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668095223"/>
                    </a:ext>
                  </a:extLst>
                </a:gridCol>
                <a:gridCol w="772438">
                  <a:extLst>
                    <a:ext uri="{9D8B030D-6E8A-4147-A177-3AD203B41FA5}">
                      <a16:colId xmlns:a16="http://schemas.microsoft.com/office/drawing/2014/main" val="2946373663"/>
                    </a:ext>
                  </a:extLst>
                </a:gridCol>
                <a:gridCol w="751558">
                  <a:extLst>
                    <a:ext uri="{9D8B030D-6E8A-4147-A177-3AD203B41FA5}">
                      <a16:colId xmlns:a16="http://schemas.microsoft.com/office/drawing/2014/main" val="394561452"/>
                    </a:ext>
                  </a:extLst>
                </a:gridCol>
                <a:gridCol w="741121">
                  <a:extLst>
                    <a:ext uri="{9D8B030D-6E8A-4147-A177-3AD203B41FA5}">
                      <a16:colId xmlns:a16="http://schemas.microsoft.com/office/drawing/2014/main" val="798936373"/>
                    </a:ext>
                  </a:extLst>
                </a:gridCol>
                <a:gridCol w="720246">
                  <a:extLst>
                    <a:ext uri="{9D8B030D-6E8A-4147-A177-3AD203B41FA5}">
                      <a16:colId xmlns:a16="http://schemas.microsoft.com/office/drawing/2014/main" val="909692788"/>
                    </a:ext>
                  </a:extLst>
                </a:gridCol>
                <a:gridCol w="782873">
                  <a:extLst>
                    <a:ext uri="{9D8B030D-6E8A-4147-A177-3AD203B41FA5}">
                      <a16:colId xmlns:a16="http://schemas.microsoft.com/office/drawing/2014/main" val="348606537"/>
                    </a:ext>
                  </a:extLst>
                </a:gridCol>
                <a:gridCol w="772427">
                  <a:extLst>
                    <a:ext uri="{9D8B030D-6E8A-4147-A177-3AD203B41FA5}">
                      <a16:colId xmlns:a16="http://schemas.microsoft.com/office/drawing/2014/main" val="3765312915"/>
                    </a:ext>
                  </a:extLst>
                </a:gridCol>
                <a:gridCol w="814177">
                  <a:extLst>
                    <a:ext uri="{9D8B030D-6E8A-4147-A177-3AD203B41FA5}">
                      <a16:colId xmlns:a16="http://schemas.microsoft.com/office/drawing/2014/main" val="2578534221"/>
                    </a:ext>
                  </a:extLst>
                </a:gridCol>
                <a:gridCol w="831535">
                  <a:extLst>
                    <a:ext uri="{9D8B030D-6E8A-4147-A177-3AD203B41FA5}">
                      <a16:colId xmlns:a16="http://schemas.microsoft.com/office/drawing/2014/main" val="1122438486"/>
                    </a:ext>
                  </a:extLst>
                </a:gridCol>
                <a:gridCol w="855944">
                  <a:extLst>
                    <a:ext uri="{9D8B030D-6E8A-4147-A177-3AD203B41FA5}">
                      <a16:colId xmlns:a16="http://schemas.microsoft.com/office/drawing/2014/main" val="856062493"/>
                    </a:ext>
                  </a:extLst>
                </a:gridCol>
                <a:gridCol w="866382">
                  <a:extLst>
                    <a:ext uri="{9D8B030D-6E8A-4147-A177-3AD203B41FA5}">
                      <a16:colId xmlns:a16="http://schemas.microsoft.com/office/drawing/2014/main" val="3617120176"/>
                    </a:ext>
                  </a:extLst>
                </a:gridCol>
                <a:gridCol w="845506">
                  <a:extLst>
                    <a:ext uri="{9D8B030D-6E8A-4147-A177-3AD203B41FA5}">
                      <a16:colId xmlns:a16="http://schemas.microsoft.com/office/drawing/2014/main" val="75564543"/>
                    </a:ext>
                  </a:extLst>
                </a:gridCol>
                <a:gridCol w="803753">
                  <a:extLst>
                    <a:ext uri="{9D8B030D-6E8A-4147-A177-3AD203B41FA5}">
                      <a16:colId xmlns:a16="http://schemas.microsoft.com/office/drawing/2014/main" val="1868241079"/>
                    </a:ext>
                  </a:extLst>
                </a:gridCol>
              </a:tblGrid>
              <a:tr h="3653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Choix technologique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7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Calculs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1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Plans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8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Schéma câblage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8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Commande réception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Impression 3D pièces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8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Test essais composants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Assemblage Bateau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6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Test essais bateau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1563"/>
                  </a:ext>
                </a:extLst>
              </a:tr>
              <a:tr h="4697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/>
                        <a:t>Power point + présentation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2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77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58" y="458410"/>
            <a:ext cx="7540669" cy="1336001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26474E"/>
                </a:solidFill>
                <a:latin typeface="Stencil" pitchFamily="82" charset="77"/>
                <a:ea typeface="+mj-lt"/>
                <a:cs typeface="+mj-lt"/>
              </a:rPr>
              <a:t>Problématique</a:t>
            </a:r>
            <a:endParaRPr lang="fr-FR" sz="5400" dirty="0">
              <a:solidFill>
                <a:srgbClr val="26474E"/>
              </a:solidFill>
              <a:latin typeface="Stencil" pitchFamily="8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48" y="1793279"/>
            <a:ext cx="59908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3000" i="1" dirty="0">
                <a:solidFill>
                  <a:srgbClr val="2647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 permettre à un bateau à voile d'être autonome en énergie tout en respectant les réglementations ?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7CCD3B-7F6B-7DFE-A5BA-3B63A7D902E4}"/>
              </a:ext>
            </a:extLst>
          </p:cNvPr>
          <p:cNvCxnSpPr/>
          <p:nvPr/>
        </p:nvCxnSpPr>
        <p:spPr>
          <a:xfrm>
            <a:off x="464149" y="1526814"/>
            <a:ext cx="4714754" cy="27007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E55B06-5E8E-DFFF-6900-07E7A6CF06BC}"/>
              </a:ext>
            </a:extLst>
          </p:cNvPr>
          <p:cNvGrpSpPr/>
          <p:nvPr/>
        </p:nvGrpSpPr>
        <p:grpSpPr>
          <a:xfrm>
            <a:off x="464149" y="4725510"/>
            <a:ext cx="11263703" cy="1736245"/>
            <a:chOff x="805728" y="4663347"/>
            <a:chExt cx="10172700" cy="1736245"/>
          </a:xfrm>
          <a:solidFill>
            <a:schemeClr val="bg2">
              <a:lumMod val="75000"/>
            </a:schemeClr>
          </a:solidFill>
          <a:effectLst>
            <a:outerShdw blurRad="50800" dist="50800" dir="5400000" algn="ctr" rotWithShape="0">
              <a:srgbClr val="000000">
                <a:alpha val="43798"/>
              </a:srgbClr>
            </a:outerShdw>
          </a:effectLst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4DA4D4D-E2E5-8AE8-5E96-DC11EC1480F6}"/>
                </a:ext>
              </a:extLst>
            </p:cNvPr>
            <p:cNvSpPr/>
            <p:nvPr/>
          </p:nvSpPr>
          <p:spPr>
            <a:xfrm>
              <a:off x="805728" y="4663349"/>
              <a:ext cx="2980660" cy="1736243"/>
            </a:xfrm>
            <a:prstGeom prst="chevron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Cahier des charges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5005D322-FF2D-1EEB-637A-CF389FCC3104}"/>
                </a:ext>
              </a:extLst>
            </p:cNvPr>
            <p:cNvSpPr/>
            <p:nvPr/>
          </p:nvSpPr>
          <p:spPr>
            <a:xfrm>
              <a:off x="3187996" y="4663349"/>
              <a:ext cx="2980660" cy="1736243"/>
            </a:xfrm>
            <a:prstGeom prst="chevron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Schéma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électrique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AD417C5F-23D9-18FD-4296-CE39DF72F0C6}"/>
                </a:ext>
              </a:extLst>
            </p:cNvPr>
            <p:cNvSpPr/>
            <p:nvPr/>
          </p:nvSpPr>
          <p:spPr>
            <a:xfrm>
              <a:off x="5570264" y="4663348"/>
              <a:ext cx="2980660" cy="1736243"/>
            </a:xfrm>
            <a:prstGeom prst="chevron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L’éolienne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F264767D-EDA7-FC43-C637-2BF3AE4D88D5}"/>
                </a:ext>
              </a:extLst>
            </p:cNvPr>
            <p:cNvSpPr/>
            <p:nvPr/>
          </p:nvSpPr>
          <p:spPr>
            <a:xfrm>
              <a:off x="7877827" y="4663347"/>
              <a:ext cx="3100601" cy="1736243"/>
            </a:xfrm>
            <a:prstGeom prst="chevron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L’assemblage</a:t>
              </a:r>
              <a:r>
                <a:rPr lang="en-US" dirty="0">
                  <a:solidFill>
                    <a:schemeClr val="tx1"/>
                  </a:solidFill>
                </a:rPr>
                <a:t> et la conception</a:t>
              </a:r>
            </a:p>
          </p:txBody>
        </p:sp>
      </p:grpSp>
      <p:pic>
        <p:nvPicPr>
          <p:cNvPr id="1026" name="Picture 2" descr="Se poser la question, c'est le début de la réponse.">
            <a:extLst>
              <a:ext uri="{FF2B5EF4-FFF2-40B4-BE49-F238E27FC236}">
                <a16:creationId xmlns:a16="http://schemas.microsoft.com/office/drawing/2014/main" id="{4E521431-9772-04D0-901B-54A6F301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869" y="396246"/>
            <a:ext cx="4267100" cy="42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75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70C3738-6B16-3F35-89BD-82A4477B6ECF}"/>
              </a:ext>
            </a:extLst>
          </p:cNvPr>
          <p:cNvGrpSpPr/>
          <p:nvPr/>
        </p:nvGrpSpPr>
        <p:grpSpPr>
          <a:xfrm>
            <a:off x="-5047000" y="-1602988"/>
            <a:ext cx="45154251" cy="9416504"/>
            <a:chOff x="-5047000" y="-1602988"/>
            <a:chExt cx="45154251" cy="941650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9F9169D-7ED1-6675-F466-18F4F3606AA8}"/>
                </a:ext>
              </a:extLst>
            </p:cNvPr>
            <p:cNvGrpSpPr/>
            <p:nvPr/>
          </p:nvGrpSpPr>
          <p:grpSpPr>
            <a:xfrm>
              <a:off x="-5047000" y="-1581214"/>
              <a:ext cx="31489051" cy="9394730"/>
              <a:chOff x="-5047000" y="-1581214"/>
              <a:chExt cx="31489051" cy="9394730"/>
            </a:xfrm>
          </p:grpSpPr>
          <p:sp>
            <p:nvSpPr>
              <p:cNvPr id="17" name="Chevron 16">
                <a:extLst>
                  <a:ext uri="{FF2B5EF4-FFF2-40B4-BE49-F238E27FC236}">
                    <a16:creationId xmlns:a16="http://schemas.microsoft.com/office/drawing/2014/main" id="{BB6AAE62-6D10-A85D-A9FD-BE68AB60E1DA}"/>
                  </a:ext>
                </a:extLst>
              </p:cNvPr>
              <p:cNvSpPr/>
              <p:nvPr/>
            </p:nvSpPr>
            <p:spPr>
              <a:xfrm>
                <a:off x="-5047000" y="-1563285"/>
                <a:ext cx="17823851" cy="9376801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>
                <a:extLst>
                  <a:ext uri="{FF2B5EF4-FFF2-40B4-BE49-F238E27FC236}">
                    <a16:creationId xmlns:a16="http://schemas.microsoft.com/office/drawing/2014/main" id="{372C93D9-070C-B8AE-1123-B24D4A47820B}"/>
                  </a:ext>
                </a:extLst>
              </p:cNvPr>
              <p:cNvSpPr/>
              <p:nvPr/>
            </p:nvSpPr>
            <p:spPr>
              <a:xfrm>
                <a:off x="8618200" y="-1581214"/>
                <a:ext cx="17823851" cy="9376801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6104DC8B-CF34-A545-6F09-430CD8573F28}"/>
                </a:ext>
              </a:extLst>
            </p:cNvPr>
            <p:cNvSpPr/>
            <p:nvPr/>
          </p:nvSpPr>
          <p:spPr>
            <a:xfrm>
              <a:off x="22283400" y="-1602988"/>
              <a:ext cx="17823851" cy="9376801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E6AC986-1B76-4DA5-57F5-412AFE981CEE}"/>
              </a:ext>
            </a:extLst>
          </p:cNvPr>
          <p:cNvSpPr/>
          <p:nvPr/>
        </p:nvSpPr>
        <p:spPr>
          <a:xfrm>
            <a:off x="6264051" y="3905318"/>
            <a:ext cx="1728936" cy="1709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77F67-3807-402C-C419-A9587A088D7B}"/>
              </a:ext>
            </a:extLst>
          </p:cNvPr>
          <p:cNvSpPr/>
          <p:nvPr/>
        </p:nvSpPr>
        <p:spPr>
          <a:xfrm>
            <a:off x="418835" y="907924"/>
            <a:ext cx="1728936" cy="1709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5" name="Espace réservé du contenu 4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B8F2C991-3FDF-8042-D74A-615A62529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20" b="2732"/>
          <a:stretch/>
        </p:blipFill>
        <p:spPr>
          <a:xfrm>
            <a:off x="159720" y="907924"/>
            <a:ext cx="7833267" cy="4845176"/>
          </a:xfrm>
          <a:ln w="101600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40" y="2410647"/>
            <a:ext cx="4506411" cy="139308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26474E"/>
                </a:solidFill>
                <a:latin typeface="Stencil" pitchFamily="82" charset="77"/>
              </a:rPr>
              <a:t>Diagramme cas d'utilisation</a:t>
            </a:r>
          </a:p>
        </p:txBody>
      </p:sp>
    </p:spTree>
    <p:extLst>
      <p:ext uri="{BB962C8B-B14F-4D97-AF65-F5344CB8AC3E}">
        <p14:creationId xmlns:p14="http://schemas.microsoft.com/office/powerpoint/2010/main" val="3192670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0E76B2-0A47-B0A3-09C2-B8272D034C12}"/>
              </a:ext>
            </a:extLst>
          </p:cNvPr>
          <p:cNvGrpSpPr/>
          <p:nvPr/>
        </p:nvGrpSpPr>
        <p:grpSpPr>
          <a:xfrm>
            <a:off x="-18519160" y="-1284481"/>
            <a:ext cx="45154251" cy="9416504"/>
            <a:chOff x="-5047000" y="-1602988"/>
            <a:chExt cx="45154251" cy="94165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EC480C-825F-2512-2AE1-325DB6EA2A7C}"/>
                </a:ext>
              </a:extLst>
            </p:cNvPr>
            <p:cNvGrpSpPr/>
            <p:nvPr/>
          </p:nvGrpSpPr>
          <p:grpSpPr>
            <a:xfrm>
              <a:off x="-5047000" y="-1581214"/>
              <a:ext cx="31489051" cy="9394730"/>
              <a:chOff x="-5047000" y="-1581214"/>
              <a:chExt cx="31489051" cy="9394730"/>
            </a:xfrm>
          </p:grpSpPr>
          <p:sp>
            <p:nvSpPr>
              <p:cNvPr id="21" name="Chevron 20">
                <a:extLst>
                  <a:ext uri="{FF2B5EF4-FFF2-40B4-BE49-F238E27FC236}">
                    <a16:creationId xmlns:a16="http://schemas.microsoft.com/office/drawing/2014/main" id="{23C6A322-9187-94CA-3C32-F5E5AF2464AC}"/>
                  </a:ext>
                </a:extLst>
              </p:cNvPr>
              <p:cNvSpPr/>
              <p:nvPr/>
            </p:nvSpPr>
            <p:spPr>
              <a:xfrm>
                <a:off x="-5047000" y="-1563285"/>
                <a:ext cx="17823851" cy="9376801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>
                <a:extLst>
                  <a:ext uri="{FF2B5EF4-FFF2-40B4-BE49-F238E27FC236}">
                    <a16:creationId xmlns:a16="http://schemas.microsoft.com/office/drawing/2014/main" id="{0F57CD28-BBD2-742D-7FB0-AF4A9FFFF248}"/>
                  </a:ext>
                </a:extLst>
              </p:cNvPr>
              <p:cNvSpPr/>
              <p:nvPr/>
            </p:nvSpPr>
            <p:spPr>
              <a:xfrm>
                <a:off x="8618200" y="-1581214"/>
                <a:ext cx="17823851" cy="9376801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578BAF81-7259-5891-689D-05BB44662C81}"/>
                </a:ext>
              </a:extLst>
            </p:cNvPr>
            <p:cNvSpPr/>
            <p:nvPr/>
          </p:nvSpPr>
          <p:spPr>
            <a:xfrm>
              <a:off x="22283400" y="-1602988"/>
              <a:ext cx="17823851" cy="9376801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07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26474E"/>
                </a:solidFill>
                <a:latin typeface="Stencil" pitchFamily="82" charset="77"/>
                <a:ea typeface="Calibri Light"/>
                <a:cs typeface="Calibri Light"/>
              </a:rPr>
              <a:t>Diagramme de contexte</a:t>
            </a:r>
            <a:endParaRPr lang="fr-FR" dirty="0">
              <a:solidFill>
                <a:srgbClr val="26474E"/>
              </a:solidFill>
              <a:latin typeface="Stencil" pitchFamily="82" charset="77"/>
            </a:endParaRPr>
          </a:p>
        </p:txBody>
      </p:sp>
      <p:pic>
        <p:nvPicPr>
          <p:cNvPr id="5" name="Espace réservé du contenu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8133B1CB-C29F-6804-53C6-2E4207AE3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2932017" y="1027750"/>
            <a:ext cx="6584122" cy="4792042"/>
          </a:xfrm>
          <a:ln w="1016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2569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A2A352E-C852-7510-B421-5C9D8CCEAC2D}"/>
              </a:ext>
            </a:extLst>
          </p:cNvPr>
          <p:cNvGrpSpPr/>
          <p:nvPr/>
        </p:nvGrpSpPr>
        <p:grpSpPr>
          <a:xfrm>
            <a:off x="-32235160" y="-1279252"/>
            <a:ext cx="45154251" cy="9416504"/>
            <a:chOff x="-5047000" y="-1602988"/>
            <a:chExt cx="45154251" cy="941650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7B6025-BC90-32DF-43BE-2F1B7C658324}"/>
                </a:ext>
              </a:extLst>
            </p:cNvPr>
            <p:cNvGrpSpPr/>
            <p:nvPr/>
          </p:nvGrpSpPr>
          <p:grpSpPr>
            <a:xfrm>
              <a:off x="-5047000" y="-1581214"/>
              <a:ext cx="31489051" cy="9394730"/>
              <a:chOff x="-5047000" y="-1581214"/>
              <a:chExt cx="31489051" cy="9394730"/>
            </a:xfrm>
          </p:grpSpPr>
          <p:sp>
            <p:nvSpPr>
              <p:cNvPr id="20" name="Chevron 19">
                <a:extLst>
                  <a:ext uri="{FF2B5EF4-FFF2-40B4-BE49-F238E27FC236}">
                    <a16:creationId xmlns:a16="http://schemas.microsoft.com/office/drawing/2014/main" id="{24469DDB-E9C7-BFBA-DCA6-06438DA6BDB4}"/>
                  </a:ext>
                </a:extLst>
              </p:cNvPr>
              <p:cNvSpPr/>
              <p:nvPr/>
            </p:nvSpPr>
            <p:spPr>
              <a:xfrm>
                <a:off x="-5047000" y="-1563285"/>
                <a:ext cx="17823851" cy="9376801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hevron 20">
                <a:extLst>
                  <a:ext uri="{FF2B5EF4-FFF2-40B4-BE49-F238E27FC236}">
                    <a16:creationId xmlns:a16="http://schemas.microsoft.com/office/drawing/2014/main" id="{7AEFF7F0-B06F-44B7-6748-485C6DA60162}"/>
                  </a:ext>
                </a:extLst>
              </p:cNvPr>
              <p:cNvSpPr/>
              <p:nvPr/>
            </p:nvSpPr>
            <p:spPr>
              <a:xfrm>
                <a:off x="8618200" y="-1581214"/>
                <a:ext cx="17823851" cy="9376801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D74363CD-7204-66AE-131D-CF4E1AE6F08E}"/>
                </a:ext>
              </a:extLst>
            </p:cNvPr>
            <p:cNvSpPr/>
            <p:nvPr/>
          </p:nvSpPr>
          <p:spPr>
            <a:xfrm>
              <a:off x="22283400" y="-1602988"/>
              <a:ext cx="17823851" cy="9376801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646" y="2566424"/>
            <a:ext cx="5220183" cy="862576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rgbClr val="26474E"/>
                </a:solidFill>
                <a:latin typeface="Stencil" pitchFamily="82" charset="77"/>
                <a:ea typeface="Calibri Light"/>
                <a:cs typeface="Calibri Light"/>
              </a:rPr>
              <a:t>Diagramme d'exigences</a:t>
            </a:r>
            <a:endParaRPr lang="fr-FR" b="1" dirty="0">
              <a:solidFill>
                <a:srgbClr val="26474E"/>
              </a:solidFill>
              <a:latin typeface="Stencil" pitchFamily="82" charset="77"/>
            </a:endParaRPr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D6063373-3AFD-A3ED-4052-13742B5AE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10" y="463012"/>
            <a:ext cx="7969040" cy="5590609"/>
          </a:xfrm>
          <a:noFill/>
          <a:ln w="1016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674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7CC97DA-1DDB-EB1B-78AF-3456DDDC5E40}"/>
              </a:ext>
            </a:extLst>
          </p:cNvPr>
          <p:cNvGrpSpPr/>
          <p:nvPr/>
        </p:nvGrpSpPr>
        <p:grpSpPr>
          <a:xfrm>
            <a:off x="-4600341" y="-1279252"/>
            <a:ext cx="45154251" cy="9416504"/>
            <a:chOff x="-5047000" y="-1602988"/>
            <a:chExt cx="45154251" cy="9416504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BFEA6-B9C4-2D4D-39CB-190E13EC6B98}"/>
                </a:ext>
              </a:extLst>
            </p:cNvPr>
            <p:cNvGrpSpPr/>
            <p:nvPr/>
          </p:nvGrpSpPr>
          <p:grpSpPr>
            <a:xfrm>
              <a:off x="-5047000" y="-1581214"/>
              <a:ext cx="31489051" cy="9394730"/>
              <a:chOff x="-5047000" y="-1581214"/>
              <a:chExt cx="31489051" cy="9394730"/>
            </a:xfrm>
            <a:grpFill/>
          </p:grpSpPr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8484EFB2-9E6E-83DF-64FF-11C3CFE39E32}"/>
                  </a:ext>
                </a:extLst>
              </p:cNvPr>
              <p:cNvSpPr/>
              <p:nvPr/>
            </p:nvSpPr>
            <p:spPr>
              <a:xfrm>
                <a:off x="-5047000" y="-1563285"/>
                <a:ext cx="17823851" cy="9376801"/>
              </a:xfrm>
              <a:prstGeom prst="chevron">
                <a:avLst/>
              </a:prstGeom>
              <a:grp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C26F55F1-69B8-CCED-5496-61F2847D5371}"/>
                  </a:ext>
                </a:extLst>
              </p:cNvPr>
              <p:cNvSpPr/>
              <p:nvPr/>
            </p:nvSpPr>
            <p:spPr>
              <a:xfrm>
                <a:off x="8618200" y="-1581214"/>
                <a:ext cx="17823851" cy="9376801"/>
              </a:xfrm>
              <a:prstGeom prst="chevron">
                <a:avLst/>
              </a:prstGeom>
              <a:grp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7367EE33-ACDD-02DD-B2B8-6BCDB4BE6F6A}"/>
                </a:ext>
              </a:extLst>
            </p:cNvPr>
            <p:cNvSpPr/>
            <p:nvPr/>
          </p:nvSpPr>
          <p:spPr>
            <a:xfrm>
              <a:off x="22283400" y="-1602988"/>
              <a:ext cx="17823851" cy="9376801"/>
            </a:xfrm>
            <a:prstGeom prst="chevron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7556370-7F99-506A-BBDD-37C60B8C23BC}"/>
              </a:ext>
            </a:extLst>
          </p:cNvPr>
          <p:cNvSpPr/>
          <p:nvPr/>
        </p:nvSpPr>
        <p:spPr>
          <a:xfrm>
            <a:off x="510996" y="1780278"/>
            <a:ext cx="6742422" cy="4356088"/>
          </a:xfrm>
          <a:prstGeom prst="rect">
            <a:avLst/>
          </a:prstGeom>
          <a:solidFill>
            <a:srgbClr val="CFFF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85C864-2AC1-59B9-D393-F6E463BF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Stencil" pitchFamily="82" charset="77"/>
                <a:ea typeface="Calibri Light"/>
                <a:cs typeface="Calibri Light"/>
              </a:rPr>
              <a:t>Schéma électrique et programmation</a:t>
            </a:r>
            <a:endParaRPr lang="fr-FR" b="1" dirty="0">
              <a:latin typeface="Stencil" pitchFamily="82" charset="77"/>
            </a:endParaRPr>
          </a:p>
        </p:txBody>
      </p:sp>
      <p:pic>
        <p:nvPicPr>
          <p:cNvPr id="6" name="Espace réservé du contenu 5" descr="Une image contenant circuit, diagramme, texte, Plan&#10;&#10;Description générée automatiquement">
            <a:extLst>
              <a:ext uri="{FF2B5EF4-FFF2-40B4-BE49-F238E27FC236}">
                <a16:creationId xmlns:a16="http://schemas.microsoft.com/office/drawing/2014/main" id="{3D29B6CF-7B99-CEAE-3D23-54ADEEF06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996" y="1780278"/>
            <a:ext cx="6742422" cy="4356088"/>
          </a:xfr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6FB17F-B965-E850-5A26-4B57BBDECBAA}"/>
              </a:ext>
            </a:extLst>
          </p:cNvPr>
          <p:cNvSpPr/>
          <p:nvPr/>
        </p:nvSpPr>
        <p:spPr>
          <a:xfrm>
            <a:off x="7936485" y="1780278"/>
            <a:ext cx="3744519" cy="4356088"/>
          </a:xfrm>
          <a:prstGeom prst="rect">
            <a:avLst/>
          </a:prstGeom>
          <a:solidFill>
            <a:srgbClr val="CFFF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98344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9B94099-F71F-7469-1BE4-3AD9275F1A6F}"/>
              </a:ext>
            </a:extLst>
          </p:cNvPr>
          <p:cNvGrpSpPr/>
          <p:nvPr/>
        </p:nvGrpSpPr>
        <p:grpSpPr>
          <a:xfrm>
            <a:off x="-18041912" y="-1279252"/>
            <a:ext cx="45154251" cy="9416504"/>
            <a:chOff x="-5047000" y="-1602988"/>
            <a:chExt cx="45154251" cy="9416504"/>
          </a:xfrm>
          <a:solidFill>
            <a:schemeClr val="bg1"/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98F16A-00EC-F278-EA99-9C3D6D9E047A}"/>
                </a:ext>
              </a:extLst>
            </p:cNvPr>
            <p:cNvGrpSpPr/>
            <p:nvPr/>
          </p:nvGrpSpPr>
          <p:grpSpPr>
            <a:xfrm>
              <a:off x="-5047000" y="-1581214"/>
              <a:ext cx="31489051" cy="9394730"/>
              <a:chOff x="-5047000" y="-1581214"/>
              <a:chExt cx="31489051" cy="9394730"/>
            </a:xfrm>
            <a:grpFill/>
          </p:grpSpPr>
          <p:sp>
            <p:nvSpPr>
              <p:cNvPr id="12" name="Chevron 11">
                <a:extLst>
                  <a:ext uri="{FF2B5EF4-FFF2-40B4-BE49-F238E27FC236}">
                    <a16:creationId xmlns:a16="http://schemas.microsoft.com/office/drawing/2014/main" id="{D656E8D1-A53B-EA61-1D34-A7527D678AD7}"/>
                  </a:ext>
                </a:extLst>
              </p:cNvPr>
              <p:cNvSpPr/>
              <p:nvPr/>
            </p:nvSpPr>
            <p:spPr>
              <a:xfrm>
                <a:off x="-5047000" y="-1563285"/>
                <a:ext cx="17823851" cy="9376801"/>
              </a:xfrm>
              <a:prstGeom prst="chevr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>
                <a:extLst>
                  <a:ext uri="{FF2B5EF4-FFF2-40B4-BE49-F238E27FC236}">
                    <a16:creationId xmlns:a16="http://schemas.microsoft.com/office/drawing/2014/main" id="{45DC11F8-050C-4EAC-372B-980959151C9E}"/>
                  </a:ext>
                </a:extLst>
              </p:cNvPr>
              <p:cNvSpPr/>
              <p:nvPr/>
            </p:nvSpPr>
            <p:spPr>
              <a:xfrm>
                <a:off x="8618200" y="-1581214"/>
                <a:ext cx="17823851" cy="9376801"/>
              </a:xfrm>
              <a:prstGeom prst="chevr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2EBBF7FE-4690-B694-BF59-7B5117E89676}"/>
                </a:ext>
              </a:extLst>
            </p:cNvPr>
            <p:cNvSpPr/>
            <p:nvPr/>
          </p:nvSpPr>
          <p:spPr>
            <a:xfrm>
              <a:off x="22283400" y="-1602988"/>
              <a:ext cx="17823851" cy="937680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F4F582-3C62-3234-8DA7-20B7FA41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Content Placeholder 18" descr="A diagram of a circuit board&#10;&#10;Description automatically generated">
            <a:extLst>
              <a:ext uri="{FF2B5EF4-FFF2-40B4-BE49-F238E27FC236}">
                <a16:creationId xmlns:a16="http://schemas.microsoft.com/office/drawing/2014/main" id="{62243818-5E9C-D22D-8627-D95BB8AE1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0" y="30772"/>
            <a:ext cx="10497445" cy="67873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204B-0BDC-F6D9-7B40-DB671D19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A8-32B1-E34C-8FDE-3D216C8FD426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B064-AE33-02FC-F715-3D2DB65A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2009-114E-EE95-6020-286D42FD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5A774-EF82-B823-0C99-599E35AB9365}"/>
              </a:ext>
            </a:extLst>
          </p:cNvPr>
          <p:cNvSpPr/>
          <p:nvPr/>
        </p:nvSpPr>
        <p:spPr>
          <a:xfrm>
            <a:off x="12477549" y="1436159"/>
            <a:ext cx="4312508" cy="501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098309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8AAC43-1BE8-A15B-B81F-480C8ADF63BF}"/>
              </a:ext>
            </a:extLst>
          </p:cNvPr>
          <p:cNvGrpSpPr/>
          <p:nvPr/>
        </p:nvGrpSpPr>
        <p:grpSpPr>
          <a:xfrm>
            <a:off x="-18041912" y="-1279252"/>
            <a:ext cx="45154251" cy="9416504"/>
            <a:chOff x="-5047000" y="-1602988"/>
            <a:chExt cx="45154251" cy="9416504"/>
          </a:xfrm>
          <a:solidFill>
            <a:srgbClr val="CFFFD0"/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CA77AF-9556-A316-3D3A-36274B0D91CB}"/>
                </a:ext>
              </a:extLst>
            </p:cNvPr>
            <p:cNvGrpSpPr/>
            <p:nvPr/>
          </p:nvGrpSpPr>
          <p:grpSpPr>
            <a:xfrm>
              <a:off x="-5047000" y="-1581214"/>
              <a:ext cx="31489051" cy="9394730"/>
              <a:chOff x="-5047000" y="-1581214"/>
              <a:chExt cx="31489051" cy="9394730"/>
            </a:xfrm>
            <a:grpFill/>
          </p:grpSpPr>
          <p:sp>
            <p:nvSpPr>
              <p:cNvPr id="12" name="Chevron 11">
                <a:extLst>
                  <a:ext uri="{FF2B5EF4-FFF2-40B4-BE49-F238E27FC236}">
                    <a16:creationId xmlns:a16="http://schemas.microsoft.com/office/drawing/2014/main" id="{C39A188B-C49A-BDF3-5C3B-A2AEE82F03A6}"/>
                  </a:ext>
                </a:extLst>
              </p:cNvPr>
              <p:cNvSpPr/>
              <p:nvPr/>
            </p:nvSpPr>
            <p:spPr>
              <a:xfrm>
                <a:off x="-5047000" y="-1563285"/>
                <a:ext cx="17823851" cy="9376801"/>
              </a:xfrm>
              <a:prstGeom prst="chevr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>
                <a:extLst>
                  <a:ext uri="{FF2B5EF4-FFF2-40B4-BE49-F238E27FC236}">
                    <a16:creationId xmlns:a16="http://schemas.microsoft.com/office/drawing/2014/main" id="{22D22508-F33D-A1B5-67C4-83B131DA36EE}"/>
                  </a:ext>
                </a:extLst>
              </p:cNvPr>
              <p:cNvSpPr/>
              <p:nvPr/>
            </p:nvSpPr>
            <p:spPr>
              <a:xfrm>
                <a:off x="8618200" y="-1581214"/>
                <a:ext cx="17823851" cy="9376801"/>
              </a:xfrm>
              <a:prstGeom prst="chevr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74F285E3-D120-5737-B07C-54F961EC59D8}"/>
                </a:ext>
              </a:extLst>
            </p:cNvPr>
            <p:cNvSpPr/>
            <p:nvPr/>
          </p:nvSpPr>
          <p:spPr>
            <a:xfrm>
              <a:off x="22283400" y="-1602988"/>
              <a:ext cx="17823851" cy="937680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2EB0DE-ACD9-7AA7-17BE-9EDF0E7B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D3F1-327A-3A47-001A-7CAAB0B1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4689-68FD-5161-4623-7175ED4B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FDC-822F-8345-9C9F-71D81CF87F6C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2E9D-4744-9D51-A724-FDD68B8D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B316-C2F8-DE02-42B5-DB120758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903C6-0BF1-A81C-4B77-E8F26B8C4AA4}"/>
              </a:ext>
            </a:extLst>
          </p:cNvPr>
          <p:cNvSpPr/>
          <p:nvPr/>
        </p:nvSpPr>
        <p:spPr>
          <a:xfrm>
            <a:off x="137160" y="39873"/>
            <a:ext cx="11787110" cy="6818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pic>
        <p:nvPicPr>
          <p:cNvPr id="8" name="Espace réservé du contenu 5" descr="Une image contenant circuit, diagramme, texte, Plan&#10;&#10;Description générée automatiquement">
            <a:extLst>
              <a:ext uri="{FF2B5EF4-FFF2-40B4-BE49-F238E27FC236}">
                <a16:creationId xmlns:a16="http://schemas.microsoft.com/office/drawing/2014/main" id="{BF6B5C3C-892B-F50B-E570-466EE182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4327" y="-126590"/>
            <a:ext cx="10749143" cy="69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34078-7F95-4384-ABE5-3DF5869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Arial Black"/>
                <a:ea typeface="Calibri Light"/>
                <a:cs typeface="Calibri Light"/>
              </a:rPr>
              <a:t>Problème de l'éolienne</a:t>
            </a:r>
            <a:endParaRPr lang="fr-FR" b="1" err="1">
              <a:latin typeface="Arial Black"/>
              <a:ea typeface="Calibri Light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64BF2-D968-41C0-AF25-A0EA092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latin typeface="Calibri"/>
              <a:ea typeface="Calibri"/>
              <a:cs typeface="Calibri"/>
            </a:endParaRPr>
          </a:p>
          <a:p>
            <a:endParaRPr lang="fr-FR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64303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182</Words>
  <Application>Microsoft Macintosh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Arial Black</vt:lpstr>
      <vt:lpstr>Calibri</vt:lpstr>
      <vt:lpstr>Calibri Light</vt:lpstr>
      <vt:lpstr>Neue Haas Grotesk Text Pro</vt:lpstr>
      <vt:lpstr>Stencil</vt:lpstr>
      <vt:lpstr>Zapfino</vt:lpstr>
      <vt:lpstr>VanillaVTI</vt:lpstr>
      <vt:lpstr>Le Débrouillard Bateau Autonome en Energie</vt:lpstr>
      <vt:lpstr>Problématique</vt:lpstr>
      <vt:lpstr>Diagramme cas d'utilisation</vt:lpstr>
      <vt:lpstr>Diagramme de contexte</vt:lpstr>
      <vt:lpstr>Diagramme d'exigences</vt:lpstr>
      <vt:lpstr>Schéma électrique et programmation</vt:lpstr>
      <vt:lpstr>PowerPoint Presentation</vt:lpstr>
      <vt:lpstr>PowerPoint Presentation</vt:lpstr>
      <vt:lpstr>Problème de l'éolienne</vt:lpstr>
      <vt:lpstr>Elève 1 :</vt:lpstr>
      <vt:lpstr>Elève 2 :</vt:lpstr>
      <vt:lpstr>Elève 3 : </vt:lpstr>
      <vt:lpstr>Elève 4 : </vt:lpstr>
      <vt:lpstr>Elève 5 : </vt:lpstr>
      <vt:lpstr>Planning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Science  de L’ingénieur</dc:title>
  <dc:creator>LEPAGE Remi</dc:creator>
  <cp:lastModifiedBy>JOURDAN Louis</cp:lastModifiedBy>
  <cp:revision>6</cp:revision>
  <dcterms:created xsi:type="dcterms:W3CDTF">2024-10-14T13:16:02Z</dcterms:created>
  <dcterms:modified xsi:type="dcterms:W3CDTF">2024-11-28T14:39:38Z</dcterms:modified>
</cp:coreProperties>
</file>